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2542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2542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2542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2542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2542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2542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2542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2542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2542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2542"/>
        </a:fontRef>
        <a:srgbClr val="002542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D2CFDA"/>
          </a:solidFill>
        </a:fill>
      </a:tcStyle>
    </a:wholeTbl>
    <a:band2H>
      <a:tcTxStyle/>
      <a:tcStyle>
        <a:tcBdr/>
        <a:fill>
          <a:solidFill>
            <a:srgbClr val="EAE9ED"/>
          </a:solidFill>
        </a:fill>
      </a:tcStyle>
    </a:band2H>
    <a:firstCol>
      <a:tcTxStyle b="on" i="off">
        <a:fontRef idx="min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381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381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2542"/>
        </a:fontRef>
        <a:srgbClr val="002542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EDCBCB"/>
          </a:solidFill>
        </a:fill>
      </a:tcStyle>
    </a:wholeTbl>
    <a:band2H>
      <a:tcTxStyle/>
      <a:tcStyle>
        <a:tcBdr/>
        <a:fill>
          <a:solidFill>
            <a:srgbClr val="F6E7E7"/>
          </a:solidFill>
        </a:fill>
      </a:tcStyle>
    </a:band2H>
    <a:firstCol>
      <a:tcTxStyle b="on" i="off">
        <a:fontRef idx="min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381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381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2542"/>
        </a:fontRef>
        <a:srgbClr val="002542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CFCACB"/>
          </a:solidFill>
        </a:fill>
      </a:tcStyle>
    </a:wholeTbl>
    <a:band2H>
      <a:tcTxStyle/>
      <a:tcStyle>
        <a:tcBdr/>
        <a:fill>
          <a:solidFill>
            <a:srgbClr val="E8E6E7"/>
          </a:solidFill>
        </a:fill>
      </a:tcStyle>
    </a:band2H>
    <a:firstCol>
      <a:tcTxStyle b="on" i="off">
        <a:fontRef idx="min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381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381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2542"/>
        </a:fontRef>
        <a:srgbClr val="00254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8"/>
          </a:solidFill>
        </a:fill>
      </a:tcStyle>
    </a:wholeTbl>
    <a:band2H>
      <a:tcTxStyle/>
      <a:tcStyle>
        <a:tcBdr/>
        <a:fill>
          <a:solidFill>
            <a:srgbClr val="FFFFFE"/>
          </a:solidFill>
        </a:fill>
      </a:tcStyle>
    </a:band2H>
    <a:firstCol>
      <a:tcTxStyle b="on" i="off">
        <a:fontRef idx="minor">
          <a:srgbClr val="FFFFFE"/>
        </a:fontRef>
        <a:srgbClr val="FFFF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2542"/>
        </a:fontRef>
        <a:srgbClr val="00254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42"/>
              </a:solidFill>
              <a:prstDash val="solid"/>
              <a:round/>
            </a:ln>
          </a:top>
          <a:bottom>
            <a:ln w="25400" cap="flat">
              <a:solidFill>
                <a:srgbClr val="00254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E"/>
          </a:solidFill>
        </a:fill>
      </a:tcStyle>
    </a:lastRow>
    <a:firstRow>
      <a:tcTxStyle b="on" i="off">
        <a:fontRef idx="minor">
          <a:srgbClr val="FFFFFE"/>
        </a:fontRef>
        <a:srgbClr val="FFFF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42"/>
              </a:solidFill>
              <a:prstDash val="solid"/>
              <a:round/>
            </a:ln>
          </a:top>
          <a:bottom>
            <a:ln w="25400" cap="flat">
              <a:solidFill>
                <a:srgbClr val="00254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2542"/>
        </a:fontRef>
        <a:srgbClr val="002542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CACBCD"/>
          </a:solidFill>
        </a:fill>
      </a:tcStyle>
    </a:wholeTbl>
    <a:band2H>
      <a:tcTxStyle/>
      <a:tcStyle>
        <a:tcBdr/>
        <a:fill>
          <a:solidFill>
            <a:srgbClr val="E6E7E8"/>
          </a:solidFill>
        </a:fill>
      </a:tcStyle>
    </a:band2H>
    <a:firstCol>
      <a:tcTxStyle b="on" i="off">
        <a:fontRef idx="min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002542"/>
          </a:solidFill>
        </a:fill>
      </a:tcStyle>
    </a:firstCol>
    <a:lastRow>
      <a:tcTxStyle b="on" i="off">
        <a:fontRef idx="min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381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002542"/>
          </a:solidFill>
        </a:fill>
      </a:tcStyle>
    </a:lastRow>
    <a:firstRow>
      <a:tcTxStyle b="on" i="off">
        <a:fontRef idx="min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381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002542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2542"/>
        </a:fontRef>
        <a:srgbClr val="002542"/>
      </a:tcTxStyle>
      <a:tcStyle>
        <a:tcBdr>
          <a:left>
            <a:ln w="12700" cap="flat">
              <a:solidFill>
                <a:srgbClr val="002542"/>
              </a:solidFill>
              <a:prstDash val="solid"/>
              <a:round/>
            </a:ln>
          </a:left>
          <a:right>
            <a:ln w="12700" cap="flat">
              <a:solidFill>
                <a:srgbClr val="002542"/>
              </a:solidFill>
              <a:prstDash val="solid"/>
              <a:round/>
            </a:ln>
          </a:right>
          <a:top>
            <a:ln w="12700" cap="flat">
              <a:solidFill>
                <a:srgbClr val="002542"/>
              </a:solidFill>
              <a:prstDash val="solid"/>
              <a:round/>
            </a:ln>
          </a:top>
          <a:bottom>
            <a:ln w="12700" cap="flat">
              <a:solidFill>
                <a:srgbClr val="002542"/>
              </a:solidFill>
              <a:prstDash val="solid"/>
              <a:round/>
            </a:ln>
          </a:bottom>
          <a:insideH>
            <a:ln w="12700" cap="flat">
              <a:solidFill>
                <a:srgbClr val="002542"/>
              </a:solidFill>
              <a:prstDash val="solid"/>
              <a:round/>
            </a:ln>
          </a:insideH>
          <a:insideV>
            <a:ln w="12700" cap="flat">
              <a:solidFill>
                <a:srgbClr val="002542"/>
              </a:solidFill>
              <a:prstDash val="solid"/>
              <a:round/>
            </a:ln>
          </a:insideV>
        </a:tcBdr>
        <a:fill>
          <a:solidFill>
            <a:srgbClr val="002542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2542"/>
        </a:fontRef>
        <a:srgbClr val="002542"/>
      </a:tcTxStyle>
      <a:tcStyle>
        <a:tcBdr>
          <a:left>
            <a:ln w="12700" cap="flat">
              <a:solidFill>
                <a:srgbClr val="002542"/>
              </a:solidFill>
              <a:prstDash val="solid"/>
              <a:round/>
            </a:ln>
          </a:left>
          <a:right>
            <a:ln w="12700" cap="flat">
              <a:solidFill>
                <a:srgbClr val="002542"/>
              </a:solidFill>
              <a:prstDash val="solid"/>
              <a:round/>
            </a:ln>
          </a:right>
          <a:top>
            <a:ln w="12700" cap="flat">
              <a:solidFill>
                <a:srgbClr val="002542"/>
              </a:solidFill>
              <a:prstDash val="solid"/>
              <a:round/>
            </a:ln>
          </a:top>
          <a:bottom>
            <a:ln w="12700" cap="flat">
              <a:solidFill>
                <a:srgbClr val="002542"/>
              </a:solidFill>
              <a:prstDash val="solid"/>
              <a:round/>
            </a:ln>
          </a:bottom>
          <a:insideH>
            <a:ln w="12700" cap="flat">
              <a:solidFill>
                <a:srgbClr val="002542"/>
              </a:solidFill>
              <a:prstDash val="solid"/>
              <a:round/>
            </a:ln>
          </a:insideH>
          <a:insideV>
            <a:ln w="12700" cap="flat">
              <a:solidFill>
                <a:srgbClr val="002542"/>
              </a:solidFill>
              <a:prstDash val="solid"/>
              <a:round/>
            </a:ln>
          </a:insideV>
        </a:tcBdr>
        <a:fill>
          <a:solidFill>
            <a:srgbClr val="002542">
              <a:alpha val="20000"/>
            </a:srgbClr>
          </a:solidFill>
        </a:fill>
      </a:tcStyle>
    </a:firstCol>
    <a:lastRow>
      <a:tcTxStyle b="on" i="off">
        <a:fontRef idx="minor">
          <a:srgbClr val="002542"/>
        </a:fontRef>
        <a:srgbClr val="002542"/>
      </a:tcTxStyle>
      <a:tcStyle>
        <a:tcBdr>
          <a:left>
            <a:ln w="12700" cap="flat">
              <a:solidFill>
                <a:srgbClr val="002542"/>
              </a:solidFill>
              <a:prstDash val="solid"/>
              <a:round/>
            </a:ln>
          </a:left>
          <a:right>
            <a:ln w="12700" cap="flat">
              <a:solidFill>
                <a:srgbClr val="002542"/>
              </a:solidFill>
              <a:prstDash val="solid"/>
              <a:round/>
            </a:ln>
          </a:right>
          <a:top>
            <a:ln w="50800" cap="flat">
              <a:solidFill>
                <a:srgbClr val="002542"/>
              </a:solidFill>
              <a:prstDash val="solid"/>
              <a:round/>
            </a:ln>
          </a:top>
          <a:bottom>
            <a:ln w="12700" cap="flat">
              <a:solidFill>
                <a:srgbClr val="002542"/>
              </a:solidFill>
              <a:prstDash val="solid"/>
              <a:round/>
            </a:ln>
          </a:bottom>
          <a:insideH>
            <a:ln w="12700" cap="flat">
              <a:solidFill>
                <a:srgbClr val="002542"/>
              </a:solidFill>
              <a:prstDash val="solid"/>
              <a:round/>
            </a:ln>
          </a:insideH>
          <a:insideV>
            <a:ln w="12700" cap="flat">
              <a:solidFill>
                <a:srgbClr val="00254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2542"/>
        </a:fontRef>
        <a:srgbClr val="002542"/>
      </a:tcTxStyle>
      <a:tcStyle>
        <a:tcBdr>
          <a:left>
            <a:ln w="12700" cap="flat">
              <a:solidFill>
                <a:srgbClr val="002542"/>
              </a:solidFill>
              <a:prstDash val="solid"/>
              <a:round/>
            </a:ln>
          </a:left>
          <a:right>
            <a:ln w="12700" cap="flat">
              <a:solidFill>
                <a:srgbClr val="002542"/>
              </a:solidFill>
              <a:prstDash val="solid"/>
              <a:round/>
            </a:ln>
          </a:right>
          <a:top>
            <a:ln w="12700" cap="flat">
              <a:solidFill>
                <a:srgbClr val="002542"/>
              </a:solidFill>
              <a:prstDash val="solid"/>
              <a:round/>
            </a:ln>
          </a:top>
          <a:bottom>
            <a:ln w="25400" cap="flat">
              <a:solidFill>
                <a:srgbClr val="002542"/>
              </a:solidFill>
              <a:prstDash val="solid"/>
              <a:round/>
            </a:ln>
          </a:bottom>
          <a:insideH>
            <a:ln w="12700" cap="flat">
              <a:solidFill>
                <a:srgbClr val="002542"/>
              </a:solidFill>
              <a:prstDash val="solid"/>
              <a:round/>
            </a:ln>
          </a:insideH>
          <a:insideV>
            <a:ln w="12700" cap="flat">
              <a:solidFill>
                <a:srgbClr val="002542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58" d="100"/>
          <a:sy n="58" d="100"/>
        </p:scale>
        <p:origin x="17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haven’t lost any staff, in numbers. I guess I’m surprised. Is the point that we need to get more fellows??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Tried to put baubles close to their interactors. Only partially works for the blue ones.</a:t>
            </a:r>
          </a:p>
          <a:p>
            <a:r>
              <a:t>Also collars with other Institutes and schools. Medicine. Engineering. BACHMS. Tobin/Milligan. Etc.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PhD programmes. RACE, mention DTP Precison Medicine, Wellcome Phd programme (molecular infection).</a:t>
            </a:r>
          </a:p>
          <a:p>
            <a:r>
              <a:t>What institutes to we have particlar intereactions with? Can these be built up? (e.g. Cardiff)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haven’t lost any staff, in numbers. I guess I’m surprised. Is the point that we need to get more fellows??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haven’t lost any staff, in numbers. I guess I’m surprised. Is the point that we need to get more fellows??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haven’t lost any staff, in numbers. I guess I’m surprised. Is the point that we need to get more fellows??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These are goo numbers. Also all staff returning all 3* and 4* outputs.</a:t>
            </a:r>
          </a:p>
          <a:p>
            <a:r>
              <a:t>Are these awards including Industry Contracts??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have research contracts with lots of companies - maybe Kim M-J can help with these data, Better to highlight these as a source of significant funding.</a:t>
            </a:r>
          </a:p>
          <a:p>
            <a:r>
              <a:t>I like the patient involvement part too. What else to add? Alopecia UK (me). Lots of patients (CfI medic PIs). Hugh must also do something like this?? BSI - Megan. Georgia - Vaccine advocacy.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Can we increase this - improve.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These are goo numbers. Also all staff returning all 3* and 4* outputs.</a:t>
            </a:r>
          </a:p>
          <a:p>
            <a:r>
              <a:t>Are these awards including Industry Contracts??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 re-jigged this a bit. Look at slide 10 for the full effect… If you hate it use your version. I won’t mind!!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and Content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/>
          <p:nvPr/>
        </p:nvSpPr>
        <p:spPr>
          <a:xfrm>
            <a:off x="564874" y="1203599"/>
            <a:ext cx="3719094" cy="3715612"/>
          </a:xfrm>
          <a:prstGeom prst="rect">
            <a:avLst/>
          </a:prstGeom>
          <a:solidFill>
            <a:srgbClr val="FFFFFE">
              <a:alpha val="8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" name="Rectangle 3"/>
          <p:cNvSpPr/>
          <p:nvPr/>
        </p:nvSpPr>
        <p:spPr>
          <a:xfrm>
            <a:off x="564874" y="1203599"/>
            <a:ext cx="3719094" cy="3715612"/>
          </a:xfrm>
          <a:prstGeom prst="rect">
            <a:avLst/>
          </a:prstGeom>
          <a:solidFill>
            <a:srgbClr val="FFFFFE">
              <a:alpha val="8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" name="Rectangle 8"/>
          <p:cNvSpPr/>
          <p:nvPr/>
        </p:nvSpPr>
        <p:spPr>
          <a:xfrm>
            <a:off x="564874" y="1203599"/>
            <a:ext cx="3719094" cy="3715612"/>
          </a:xfrm>
          <a:prstGeom prst="rect">
            <a:avLst/>
          </a:prstGeom>
          <a:solidFill>
            <a:srgbClr val="FFFFFE">
              <a:alpha val="8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539550" y="1203599"/>
            <a:ext cx="3744419" cy="504056"/>
          </a:xfrm>
          <a:prstGeom prst="rect">
            <a:avLst/>
          </a:prstGeom>
        </p:spPr>
        <p:txBody>
          <a:bodyPr anchor="t"/>
          <a:lstStyle>
            <a:lvl1pPr algn="l">
              <a:defRPr sz="2400" b="1" spc="-10">
                <a:solidFill>
                  <a:srgbClr val="00356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550" y="1851671"/>
            <a:ext cx="3744419" cy="30963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003560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 sz="1400">
                <a:solidFill>
                  <a:srgbClr val="003560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 sz="1400">
                <a:solidFill>
                  <a:srgbClr val="003560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 sz="1400">
                <a:solidFill>
                  <a:srgbClr val="003560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 sz="1400">
                <a:solidFill>
                  <a:srgbClr val="00356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254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2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"/>
          <p:cNvSpPr/>
          <p:nvPr/>
        </p:nvSpPr>
        <p:spPr>
          <a:xfrm>
            <a:off x="564874" y="1203599"/>
            <a:ext cx="3719094" cy="3715612"/>
          </a:xfrm>
          <a:prstGeom prst="rect">
            <a:avLst/>
          </a:prstGeom>
          <a:solidFill>
            <a:srgbClr val="FFFFFE">
              <a:alpha val="8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" name="Rectangle 3"/>
          <p:cNvSpPr/>
          <p:nvPr/>
        </p:nvSpPr>
        <p:spPr>
          <a:xfrm>
            <a:off x="564874" y="1203599"/>
            <a:ext cx="3719094" cy="3715612"/>
          </a:xfrm>
          <a:prstGeom prst="rect">
            <a:avLst/>
          </a:prstGeom>
          <a:solidFill>
            <a:srgbClr val="FFFFFE">
              <a:alpha val="8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" name="Rectangle 5"/>
          <p:cNvSpPr/>
          <p:nvPr/>
        </p:nvSpPr>
        <p:spPr>
          <a:xfrm>
            <a:off x="564874" y="1203599"/>
            <a:ext cx="3719094" cy="3715612"/>
          </a:xfrm>
          <a:prstGeom prst="rect">
            <a:avLst/>
          </a:prstGeom>
          <a:solidFill>
            <a:srgbClr val="FFFFFE">
              <a:alpha val="8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xfrm>
            <a:off x="539550" y="1203599"/>
            <a:ext cx="3744419" cy="504056"/>
          </a:xfrm>
          <a:prstGeom prst="rect">
            <a:avLst/>
          </a:prstGeom>
        </p:spPr>
        <p:txBody>
          <a:bodyPr anchor="t"/>
          <a:lstStyle>
            <a:lvl1pPr algn="l">
              <a:defRPr sz="2400" b="1" spc="-10">
                <a:solidFill>
                  <a:srgbClr val="00356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550" y="1851671"/>
            <a:ext cx="3744419" cy="30963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003560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 sz="1400">
                <a:solidFill>
                  <a:srgbClr val="003560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 sz="1400">
                <a:solidFill>
                  <a:srgbClr val="003560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 sz="1400">
                <a:solidFill>
                  <a:srgbClr val="003560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 sz="1400">
                <a:solidFill>
                  <a:srgbClr val="00356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2542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ScIID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12"/>
          <p:cNvSpPr/>
          <p:nvPr/>
        </p:nvSpPr>
        <p:spPr>
          <a:xfrm>
            <a:off x="0" y="0"/>
            <a:ext cx="9144000" cy="1035846"/>
          </a:xfrm>
          <a:prstGeom prst="rect">
            <a:avLst/>
          </a:prstGeom>
          <a:solidFill>
            <a:srgbClr val="00213B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8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6688"/>
            <a:ext cx="2516412" cy="79633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2319064" y="87474"/>
            <a:ext cx="6573416" cy="864096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idx="1"/>
          </p:nvPr>
        </p:nvSpPr>
        <p:spPr>
          <a:xfrm>
            <a:off x="1772321" y="1342188"/>
            <a:ext cx="6912768" cy="37804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10552" indent="-210552">
              <a:spcBef>
                <a:spcPts val="700"/>
              </a:spcBef>
              <a:buSzPct val="100000"/>
              <a:buChar char="•"/>
              <a:defRPr sz="2400">
                <a:solidFill>
                  <a:srgbClr val="0021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91552" indent="-210552">
              <a:spcBef>
                <a:spcPts val="700"/>
              </a:spcBef>
              <a:buSzPct val="100000"/>
              <a:buChar char="•"/>
              <a:defRPr sz="2200">
                <a:solidFill>
                  <a:srgbClr val="0021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72552" indent="-210552">
              <a:spcBef>
                <a:spcPts val="700"/>
              </a:spcBef>
              <a:buSzPct val="100000"/>
              <a:buChar char="•"/>
              <a:defRPr sz="1900">
                <a:solidFill>
                  <a:srgbClr val="0021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53552" indent="-210552">
              <a:spcBef>
                <a:spcPts val="700"/>
              </a:spcBef>
              <a:buSzPct val="100000"/>
              <a:buChar char="•"/>
              <a:defRPr>
                <a:solidFill>
                  <a:srgbClr val="0021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34552" indent="-210552">
              <a:spcBef>
                <a:spcPts val="700"/>
              </a:spcBef>
              <a:buSzPct val="100000"/>
              <a:buChar char="•"/>
              <a:defRPr>
                <a:solidFill>
                  <a:srgbClr val="00213B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44" name="Group"/>
          <p:cNvGrpSpPr/>
          <p:nvPr/>
        </p:nvGrpSpPr>
        <p:grpSpPr>
          <a:xfrm>
            <a:off x="21675" y="1103853"/>
            <a:ext cx="1505356" cy="3892509"/>
            <a:chOff x="0" y="0"/>
            <a:chExt cx="1505355" cy="3892507"/>
          </a:xfrm>
        </p:grpSpPr>
        <p:pic>
          <p:nvPicPr>
            <p:cNvPr id="41" name="image5.png" descr="image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68909"/>
              <a:ext cx="1505356" cy="12722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image6.png" descr="image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14" y="0"/>
              <a:ext cx="1327527" cy="13275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Gut.jpeg" descr="Gut.jpeg"/>
            <p:cNvPicPr>
              <a:picLocks noChangeAspect="1"/>
            </p:cNvPicPr>
            <p:nvPr/>
          </p:nvPicPr>
          <p:blipFill>
            <a:blip r:embed="rId5"/>
            <a:srcRect r="38008"/>
            <a:stretch>
              <a:fillRect/>
            </a:stretch>
          </p:blipFill>
          <p:spPr>
            <a:xfrm>
              <a:off x="60527" y="2682504"/>
              <a:ext cx="1333501" cy="1210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025" y="65856"/>
            <a:ext cx="1078509" cy="360537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Rectangle 6"/>
          <p:cNvSpPr/>
          <p:nvPr/>
        </p:nvSpPr>
        <p:spPr>
          <a:xfrm>
            <a:off x="1143000" y="0"/>
            <a:ext cx="190500" cy="5143500"/>
          </a:xfrm>
          <a:prstGeom prst="rect">
            <a:avLst/>
          </a:prstGeom>
          <a:solidFill>
            <a:srgbClr val="003C6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900" b="1">
                <a:solidFill>
                  <a:srgbClr val="003366"/>
                </a:solidFill>
              </a:defRPr>
            </a:pPr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2510313" y="94"/>
            <a:ext cx="5490767" cy="457647"/>
          </a:xfrm>
          <a:prstGeom prst="rect">
            <a:avLst/>
          </a:prstGeom>
          <a:solidFill>
            <a:srgbClr val="003C69"/>
          </a:solidFill>
        </p:spPr>
        <p:txBody>
          <a:bodyPr lIns="25016" tIns="25016" rIns="25016" bIns="25016"/>
          <a:lstStyle>
            <a:lvl1pPr algn="ctr" defTabSz="633608">
              <a:defRPr sz="20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25934" y="4928072"/>
            <a:ext cx="175068" cy="149476"/>
          </a:xfrm>
          <a:prstGeom prst="rect">
            <a:avLst/>
          </a:prstGeom>
        </p:spPr>
        <p:txBody>
          <a:bodyPr lIns="31741" tIns="31741" rIns="31741" bIns="31741"/>
          <a:lstStyle>
            <a:lvl1pPr defTabSz="6858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48" cy="1741290"/>
          </a:xfrm>
          <a:prstGeom prst="rect">
            <a:avLst/>
          </a:prstGeom>
        </p:spPr>
        <p:txBody>
          <a:bodyPr lIns="26789" tIns="26789" rIns="26789" bIns="26789" anchor="b"/>
          <a:lstStyle>
            <a:lvl1pPr algn="ctr" defTabSz="308074">
              <a:lnSpc>
                <a:spcPct val="100000"/>
              </a:lnSpc>
              <a:defRPr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812726" y="2658814"/>
            <a:ext cx="5518548" cy="1292697"/>
          </a:xfrm>
          <a:prstGeom prst="rect">
            <a:avLst/>
          </a:prstGeom>
        </p:spPr>
        <p:txBody>
          <a:bodyPr lIns="26789" tIns="26789" rIns="26789" bIns="26789">
            <a:normAutofit/>
          </a:bodyPr>
          <a:lstStyle>
            <a:lvl1pPr marL="0" indent="0" algn="ctr" defTabSz="308074">
              <a:spcBef>
                <a:spcPts val="0"/>
              </a:spcBef>
              <a:defRPr sz="3600">
                <a:solidFill>
                  <a:srgbClr val="94211D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228600" algn="ctr" defTabSz="308074">
              <a:spcBef>
                <a:spcPts val="0"/>
              </a:spcBef>
              <a:defRPr sz="3600">
                <a:solidFill>
                  <a:srgbClr val="94211D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457200" algn="ctr" defTabSz="308074">
              <a:spcBef>
                <a:spcPts val="0"/>
              </a:spcBef>
              <a:defRPr sz="3600">
                <a:solidFill>
                  <a:srgbClr val="94211D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685800" algn="ctr" defTabSz="308074">
              <a:spcBef>
                <a:spcPts val="0"/>
              </a:spcBef>
              <a:defRPr sz="3600">
                <a:solidFill>
                  <a:srgbClr val="94211D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914400" algn="ctr" defTabSz="308074">
              <a:spcBef>
                <a:spcPts val="0"/>
              </a:spcBef>
              <a:defRPr sz="3600">
                <a:solidFill>
                  <a:srgbClr val="94211D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585" y="4902398"/>
            <a:ext cx="179258" cy="177632"/>
          </a:xfrm>
          <a:prstGeom prst="rect">
            <a:avLst/>
          </a:prstGeom>
        </p:spPr>
        <p:txBody>
          <a:bodyPr lIns="26789" tIns="26789" rIns="26789" bIns="26789"/>
          <a:lstStyle>
            <a:lvl1pPr algn="ctr" defTabSz="308074">
              <a:defRPr sz="8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0" y="0"/>
            <a:ext cx="9144000" cy="1035846"/>
          </a:xfrm>
          <a:prstGeom prst="rect">
            <a:avLst/>
          </a:prstGeom>
          <a:solidFill>
            <a:srgbClr val="00213B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" name="Picture 5" descr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217488"/>
            <a:ext cx="2284621" cy="72298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2339751" y="141480"/>
            <a:ext cx="6573417" cy="86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40976" y="4927998"/>
            <a:ext cx="203025" cy="1774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34290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68580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102870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1371600" algn="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rgbClr val="4F5961"/>
          </a:solidFill>
          <a:uFillTx/>
          <a:latin typeface="+mn-lt"/>
          <a:ea typeface="+mn-ea"/>
          <a:cs typeface="+mn-cs"/>
          <a:sym typeface="Calibri"/>
        </a:defRPr>
      </a:lvl1pPr>
      <a:lvl2pPr marL="342900" marR="0" indent="1143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rgbClr val="4F5961"/>
          </a:solidFill>
          <a:uFillTx/>
          <a:latin typeface="+mn-lt"/>
          <a:ea typeface="+mn-ea"/>
          <a:cs typeface="+mn-cs"/>
          <a:sym typeface="Calibri"/>
        </a:defRPr>
      </a:lvl2pPr>
      <a:lvl3pPr marL="342900" marR="0" indent="5715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rgbClr val="4F5961"/>
          </a:solidFill>
          <a:uFillTx/>
          <a:latin typeface="+mn-lt"/>
          <a:ea typeface="+mn-ea"/>
          <a:cs typeface="+mn-cs"/>
          <a:sym typeface="Calibri"/>
        </a:defRPr>
      </a:lvl3pPr>
      <a:lvl4pPr marL="342900" marR="0" indent="10287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rgbClr val="4F5961"/>
          </a:solidFill>
          <a:uFillTx/>
          <a:latin typeface="+mn-lt"/>
          <a:ea typeface="+mn-ea"/>
          <a:cs typeface="+mn-cs"/>
          <a:sym typeface="Calibri"/>
        </a:defRPr>
      </a:lvl4pPr>
      <a:lvl5pPr marL="342900" marR="0" indent="14859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rgbClr val="4F5961"/>
          </a:solidFill>
          <a:uFillTx/>
          <a:latin typeface="+mn-lt"/>
          <a:ea typeface="+mn-ea"/>
          <a:cs typeface="+mn-cs"/>
          <a:sym typeface="Calibri"/>
        </a:defRPr>
      </a:lvl5pPr>
      <a:lvl6pPr marL="2514600" marR="0" indent="-2286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Tx/>
        <a:buChar char="»"/>
        <a:tabLst/>
        <a:defRPr sz="1600" b="0" i="0" u="none" strike="noStrike" cap="none" spc="0" baseline="0">
          <a:solidFill>
            <a:srgbClr val="4F5961"/>
          </a:solidFill>
          <a:uFillTx/>
          <a:latin typeface="+mn-lt"/>
          <a:ea typeface="+mn-ea"/>
          <a:cs typeface="+mn-cs"/>
          <a:sym typeface="Calibri"/>
        </a:defRPr>
      </a:lvl6pPr>
      <a:lvl7pPr marL="2971800" marR="0" indent="-2286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Tx/>
        <a:buChar char="»"/>
        <a:tabLst/>
        <a:defRPr sz="1600" b="0" i="0" u="none" strike="noStrike" cap="none" spc="0" baseline="0">
          <a:solidFill>
            <a:srgbClr val="4F5961"/>
          </a:solidFill>
          <a:uFillTx/>
          <a:latin typeface="+mn-lt"/>
          <a:ea typeface="+mn-ea"/>
          <a:cs typeface="+mn-cs"/>
          <a:sym typeface="Calibri"/>
        </a:defRPr>
      </a:lvl7pPr>
      <a:lvl8pPr marL="3429000" marR="0" indent="-2286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Tx/>
        <a:buChar char="»"/>
        <a:tabLst/>
        <a:defRPr sz="1600" b="0" i="0" u="none" strike="noStrike" cap="none" spc="0" baseline="0">
          <a:solidFill>
            <a:srgbClr val="4F5961"/>
          </a:solidFill>
          <a:uFillTx/>
          <a:latin typeface="+mn-lt"/>
          <a:ea typeface="+mn-ea"/>
          <a:cs typeface="+mn-cs"/>
          <a:sym typeface="Calibri"/>
        </a:defRPr>
      </a:lvl8pPr>
      <a:lvl9pPr marL="3886200" marR="0" indent="-22860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Tx/>
        <a:buChar char="»"/>
        <a:tabLst/>
        <a:defRPr sz="1600" b="0" i="0" u="none" strike="noStrike" cap="none" spc="0" baseline="0">
          <a:solidFill>
            <a:srgbClr val="4F5961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2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tif"/><Relationship Id="rId26" Type="http://schemas.openxmlformats.org/officeDocument/2006/relationships/image" Target="../media/image37.jpeg"/><Relationship Id="rId3" Type="http://schemas.openxmlformats.org/officeDocument/2006/relationships/image" Target="../media/image14.jpeg"/><Relationship Id="rId21" Type="http://schemas.openxmlformats.org/officeDocument/2006/relationships/image" Target="../media/image32.tif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5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jpeg"/><Relationship Id="rId20" Type="http://schemas.openxmlformats.org/officeDocument/2006/relationships/image" Target="../media/image31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24" Type="http://schemas.openxmlformats.org/officeDocument/2006/relationships/image" Target="../media/image35.pn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23" Type="http://schemas.openxmlformats.org/officeDocument/2006/relationships/image" Target="../media/image34.png"/><Relationship Id="rId10" Type="http://schemas.openxmlformats.org/officeDocument/2006/relationships/image" Target="../media/image21.jpeg"/><Relationship Id="rId19" Type="http://schemas.openxmlformats.org/officeDocument/2006/relationships/image" Target="../media/image30.tif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image" Target="../media/image33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489" y="4083944"/>
            <a:ext cx="679451" cy="88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352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50766"/>
            <a:ext cx="1907704" cy="112218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Title 1"/>
          <p:cNvSpPr txBox="1">
            <a:spLocks noGrp="1"/>
          </p:cNvSpPr>
          <p:nvPr>
            <p:ph type="ctrTitle"/>
          </p:nvPr>
        </p:nvSpPr>
        <p:spPr>
          <a:xfrm>
            <a:off x="467546" y="1657350"/>
            <a:ext cx="5688630" cy="1032768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Centre for Immunobiology - Overview and Strategy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Rectangle 3"/>
          <p:cNvSpPr/>
          <p:nvPr/>
        </p:nvSpPr>
        <p:spPr>
          <a:xfrm>
            <a:off x="564874" y="1203599"/>
            <a:ext cx="4175024" cy="3528391"/>
          </a:xfrm>
          <a:prstGeom prst="rect">
            <a:avLst/>
          </a:prstGeom>
          <a:solidFill>
            <a:srgbClr val="FFFFFF">
              <a:alpha val="87085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2" name="Title 1"/>
          <p:cNvSpPr txBox="1">
            <a:spLocks noGrp="1"/>
          </p:cNvSpPr>
          <p:nvPr>
            <p:ph type="ctrTitle"/>
          </p:nvPr>
        </p:nvSpPr>
        <p:spPr>
          <a:xfrm>
            <a:off x="539550" y="1203599"/>
            <a:ext cx="3744419" cy="504056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Collaboration/Connection</a:t>
            </a:r>
          </a:p>
        </p:txBody>
      </p:sp>
      <p:sp>
        <p:nvSpPr>
          <p:cNvPr id="213" name="Content Placeholder 2"/>
          <p:cNvSpPr txBox="1">
            <a:spLocks noGrp="1"/>
          </p:cNvSpPr>
          <p:nvPr>
            <p:ph type="subTitle" sz="half" idx="1"/>
          </p:nvPr>
        </p:nvSpPr>
        <p:spPr>
          <a:xfrm>
            <a:off x="590275" y="1615356"/>
            <a:ext cx="3947354" cy="3096344"/>
          </a:xfrm>
          <a:prstGeom prst="rect">
            <a:avLst/>
          </a:prstGeom>
        </p:spPr>
        <p:txBody>
          <a:bodyPr/>
          <a:lstStyle/>
          <a:p>
            <a:pPr marL="154305" indent="-154305" defTabSz="493776">
              <a:spcBef>
                <a:spcPts val="200"/>
              </a:spcBef>
              <a:buSzPct val="100000"/>
              <a:buFont typeface="Arial"/>
              <a:buChar char="•"/>
              <a:defRPr sz="1512">
                <a:solidFill>
                  <a:srgbClr val="4F596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We have institutional, national and international research collaborations with academia and industry e.g.</a:t>
            </a:r>
          </a:p>
          <a:p>
            <a:pPr marL="401193" lvl="1" indent="-154305" defTabSz="493776">
              <a:spcBef>
                <a:spcPts val="200"/>
              </a:spcBef>
              <a:buSzPct val="100000"/>
              <a:buFont typeface="Arial"/>
              <a:buChar char="•"/>
              <a:defRPr sz="1512">
                <a:solidFill>
                  <a:srgbClr val="4F596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RACE - Rheumatoid Arthritis Pathogenesis Centre of Excellence (RACE) - Doctoral training partnership with Newcastle, Oxford and Birmingham.</a:t>
            </a:r>
          </a:p>
          <a:p>
            <a:pPr marL="401193" lvl="1" indent="-154305" defTabSz="493776">
              <a:spcBef>
                <a:spcPts val="200"/>
              </a:spcBef>
              <a:buSzPct val="100000"/>
              <a:buFont typeface="Arial"/>
              <a:buChar char="•"/>
              <a:defRPr sz="1512">
                <a:solidFill>
                  <a:srgbClr val="4F596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Blantyre-Blantyre Clinical Research Project</a:t>
            </a:r>
          </a:p>
          <a:p>
            <a:pPr marL="401193" lvl="1" indent="-154305" defTabSz="493776">
              <a:spcBef>
                <a:spcPts val="200"/>
              </a:spcBef>
              <a:buSzPct val="100000"/>
              <a:buFont typeface="Arial"/>
              <a:buChar char="•"/>
              <a:defRPr sz="1512">
                <a:solidFill>
                  <a:srgbClr val="4F596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Coordinating the UK arm of IGOS: International GBS Outcome Study.</a:t>
            </a:r>
          </a:p>
          <a:p>
            <a:pPr marL="401193" lvl="1" indent="-154305" defTabSz="493776">
              <a:spcBef>
                <a:spcPts val="200"/>
              </a:spcBef>
              <a:buSzPct val="100000"/>
              <a:buFont typeface="Arial"/>
              <a:buChar char="•"/>
              <a:defRPr sz="1512">
                <a:solidFill>
                  <a:srgbClr val="4F596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Widespread international research collaborations.</a:t>
            </a:r>
          </a:p>
        </p:txBody>
      </p:sp>
      <p:pic>
        <p:nvPicPr>
          <p:cNvPr id="214" name="Screenshot 2023-01-13 at 11.12.07.png" descr="Screenshot 2023-01-13 at 11.12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177" y="3059404"/>
            <a:ext cx="3574158" cy="1992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Fhw_5JfWIAADbUk.jpeg" descr="Fhw_5JfWIAADbUk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269" y="12737"/>
            <a:ext cx="2599541" cy="1319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Screenshot 2023-01-13 at 15.28.30.png" descr="Screenshot 2023-01-13 at 15.28.3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778" y="337569"/>
            <a:ext cx="3236444" cy="1235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Screenshot 2023-01-13 at 15.29.56.png" descr="Screenshot 2023-01-13 at 15.29.5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24" y="1192420"/>
            <a:ext cx="2858940" cy="1601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Screenshot 2023-01-13 at 15.30.54.png" descr="Screenshot 2023-01-13 at 15.30.5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573" y="1051751"/>
            <a:ext cx="3509544" cy="1574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Screenshot 2023-01-13 at 15.33.25.png" descr="Screenshot 2023-01-13 at 15.33.2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5481" y="2102130"/>
            <a:ext cx="3236444" cy="1425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Screenshot 2023-01-13 at 15.35.38.png" descr="Screenshot 2023-01-13 at 15.35.38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005" y="3205672"/>
            <a:ext cx="3509544" cy="1601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Screenshot 2023-01-13 at 15.36.46.png" descr="Screenshot 2023-01-13 at 15.36.4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9258" y="3344392"/>
            <a:ext cx="4081242" cy="1058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1" animBg="1" advAuto="0"/>
      <p:bldP spid="191" grpId="3" animBg="1" advAuto="0"/>
      <p:bldP spid="192" grpId="2" animBg="1" advAuto="0"/>
      <p:bldP spid="193" grpId="4" animBg="1" advAuto="0"/>
      <p:bldP spid="194" grpId="5" animBg="1" advAuto="0"/>
      <p:bldP spid="195" grpId="6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ore Immunology"/>
          <p:cNvSpPr/>
          <p:nvPr/>
        </p:nvSpPr>
        <p:spPr>
          <a:xfrm>
            <a:off x="2578792" y="992266"/>
            <a:ext cx="4350983" cy="4350557"/>
          </a:xfrm>
          <a:prstGeom prst="ellipse">
            <a:avLst/>
          </a:prstGeom>
          <a:solidFill>
            <a:srgbClr val="EE220C">
              <a:alpha val="24063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/>
          <a:lstStyle>
            <a:lvl1pPr algn="ctr" defTabSz="308074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Core Immunology</a:t>
            </a:r>
          </a:p>
        </p:txBody>
      </p:sp>
      <p:sp>
        <p:nvSpPr>
          <p:cNvPr id="22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Key Research Strengths/Themes</a:t>
            </a:r>
          </a:p>
        </p:txBody>
      </p:sp>
      <p:sp>
        <p:nvSpPr>
          <p:cNvPr id="221" name="Infection"/>
          <p:cNvSpPr/>
          <p:nvPr/>
        </p:nvSpPr>
        <p:spPr>
          <a:xfrm>
            <a:off x="3126262" y="2248389"/>
            <a:ext cx="1714501" cy="1714333"/>
          </a:xfrm>
          <a:prstGeom prst="ellipse">
            <a:avLst/>
          </a:prstGeom>
          <a:solidFill>
            <a:srgbClr val="EE220C">
              <a:alpha val="68612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Infection</a:t>
            </a:r>
          </a:p>
        </p:txBody>
      </p:sp>
      <p:sp>
        <p:nvSpPr>
          <p:cNvPr id="222" name="Inflammation"/>
          <p:cNvSpPr/>
          <p:nvPr/>
        </p:nvSpPr>
        <p:spPr>
          <a:xfrm>
            <a:off x="4748521" y="2248389"/>
            <a:ext cx="1714501" cy="1714333"/>
          </a:xfrm>
          <a:prstGeom prst="ellipse">
            <a:avLst/>
          </a:prstGeom>
          <a:solidFill>
            <a:srgbClr val="EE220C">
              <a:alpha val="68612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Inflammation</a:t>
            </a:r>
          </a:p>
        </p:txBody>
      </p:sp>
      <p:sp>
        <p:nvSpPr>
          <p:cNvPr id="223" name="Core Strengths"/>
          <p:cNvSpPr txBox="1"/>
          <p:nvPr/>
        </p:nvSpPr>
        <p:spPr>
          <a:xfrm>
            <a:off x="7668278" y="2184719"/>
            <a:ext cx="1347684" cy="26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308074">
              <a:defRPr sz="1400" b="1">
                <a:solidFill>
                  <a:srgbClr val="EE220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Core Strengths</a:t>
            </a:r>
          </a:p>
        </p:txBody>
      </p:sp>
      <p:sp>
        <p:nvSpPr>
          <p:cNvPr id="224" name="Supported by Facilities:…"/>
          <p:cNvSpPr txBox="1"/>
          <p:nvPr/>
        </p:nvSpPr>
        <p:spPr>
          <a:xfrm>
            <a:off x="6060879" y="4593960"/>
            <a:ext cx="3034081" cy="517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Supported by Facilities: </a:t>
            </a:r>
          </a:p>
          <a:p>
            <a:pPr algn="r"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FACS, Imaging (GIF).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Key Research Strengths/Themes</a:t>
            </a:r>
          </a:p>
        </p:txBody>
      </p:sp>
      <p:sp>
        <p:nvSpPr>
          <p:cNvPr id="229" name="Core Strengths"/>
          <p:cNvSpPr txBox="1"/>
          <p:nvPr/>
        </p:nvSpPr>
        <p:spPr>
          <a:xfrm>
            <a:off x="7668278" y="2184719"/>
            <a:ext cx="1347684" cy="26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308074">
              <a:defRPr sz="1400" b="1">
                <a:solidFill>
                  <a:srgbClr val="EE220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Core Strengths</a:t>
            </a:r>
          </a:p>
        </p:txBody>
      </p:sp>
      <p:sp>
        <p:nvSpPr>
          <p:cNvPr id="230" name="Research Themes"/>
          <p:cNvSpPr txBox="1"/>
          <p:nvPr/>
        </p:nvSpPr>
        <p:spPr>
          <a:xfrm>
            <a:off x="7545152" y="2798999"/>
            <a:ext cx="1593937" cy="26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308074">
              <a:defRPr sz="1400" b="1">
                <a:solidFill>
                  <a:srgbClr val="1DB1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Research Themes</a:t>
            </a:r>
          </a:p>
        </p:txBody>
      </p:sp>
      <p:sp>
        <p:nvSpPr>
          <p:cNvPr id="231" name="Core Immunology"/>
          <p:cNvSpPr/>
          <p:nvPr/>
        </p:nvSpPr>
        <p:spPr>
          <a:xfrm>
            <a:off x="2578792" y="992266"/>
            <a:ext cx="4350983" cy="4350557"/>
          </a:xfrm>
          <a:prstGeom prst="ellipse">
            <a:avLst/>
          </a:prstGeom>
          <a:solidFill>
            <a:srgbClr val="EE220C">
              <a:alpha val="24063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/>
          <a:lstStyle>
            <a:lvl1pPr algn="ctr" defTabSz="308074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Core Immunology</a:t>
            </a:r>
          </a:p>
        </p:txBody>
      </p:sp>
      <p:sp>
        <p:nvSpPr>
          <p:cNvPr id="232" name="Research Themes"/>
          <p:cNvSpPr txBox="1"/>
          <p:nvPr/>
        </p:nvSpPr>
        <p:spPr>
          <a:xfrm>
            <a:off x="7545152" y="2798999"/>
            <a:ext cx="1593937" cy="26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308074">
              <a:defRPr sz="1400" b="1">
                <a:solidFill>
                  <a:srgbClr val="1DB1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Research Themes</a:t>
            </a:r>
          </a:p>
        </p:txBody>
      </p:sp>
      <p:sp>
        <p:nvSpPr>
          <p:cNvPr id="233" name="Infection"/>
          <p:cNvSpPr/>
          <p:nvPr/>
        </p:nvSpPr>
        <p:spPr>
          <a:xfrm>
            <a:off x="3103040" y="2248389"/>
            <a:ext cx="1714501" cy="1714333"/>
          </a:xfrm>
          <a:prstGeom prst="ellipse">
            <a:avLst/>
          </a:prstGeom>
          <a:solidFill>
            <a:srgbClr val="EE220C">
              <a:alpha val="68612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Infection</a:t>
            </a:r>
          </a:p>
        </p:txBody>
      </p:sp>
      <p:sp>
        <p:nvSpPr>
          <p:cNvPr id="234" name="Mucosal"/>
          <p:cNvSpPr/>
          <p:nvPr/>
        </p:nvSpPr>
        <p:spPr>
          <a:xfrm>
            <a:off x="2610060" y="1903356"/>
            <a:ext cx="1047751" cy="1047649"/>
          </a:xfrm>
          <a:prstGeom prst="ellipse">
            <a:avLst/>
          </a:prstGeom>
          <a:solidFill>
            <a:srgbClr val="61D836">
              <a:alpha val="75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Mucosal</a:t>
            </a:r>
          </a:p>
        </p:txBody>
      </p:sp>
      <p:sp>
        <p:nvSpPr>
          <p:cNvPr id="235" name="Inflammation"/>
          <p:cNvSpPr/>
          <p:nvPr/>
        </p:nvSpPr>
        <p:spPr>
          <a:xfrm>
            <a:off x="4748521" y="2165245"/>
            <a:ext cx="1714501" cy="1714334"/>
          </a:xfrm>
          <a:prstGeom prst="ellipse">
            <a:avLst/>
          </a:prstGeom>
          <a:solidFill>
            <a:srgbClr val="EE220C">
              <a:alpha val="68612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Inflammation</a:t>
            </a:r>
          </a:p>
        </p:txBody>
      </p:sp>
      <p:sp>
        <p:nvSpPr>
          <p:cNvPr id="236" name="Immuno-parasitology"/>
          <p:cNvSpPr/>
          <p:nvPr/>
        </p:nvSpPr>
        <p:spPr>
          <a:xfrm>
            <a:off x="2495514" y="3061832"/>
            <a:ext cx="1047751" cy="1047648"/>
          </a:xfrm>
          <a:prstGeom prst="ellipse">
            <a:avLst/>
          </a:prstGeom>
          <a:solidFill>
            <a:srgbClr val="61D836">
              <a:alpha val="75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Immuno-parasitology</a:t>
            </a:r>
          </a:p>
        </p:txBody>
      </p:sp>
      <p:sp>
        <p:nvSpPr>
          <p:cNvPr id="237" name="Autoimmunity/Rheumatology"/>
          <p:cNvSpPr/>
          <p:nvPr/>
        </p:nvSpPr>
        <p:spPr>
          <a:xfrm>
            <a:off x="5530738" y="1393598"/>
            <a:ext cx="1047751" cy="1047649"/>
          </a:xfrm>
          <a:prstGeom prst="ellipse">
            <a:avLst/>
          </a:prstGeom>
          <a:solidFill>
            <a:srgbClr val="61D836">
              <a:alpha val="75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 err="1"/>
              <a:t>Autoimmu</a:t>
            </a:r>
            <a:r>
              <a:rPr lang="en-GB" dirty="0" err="1"/>
              <a:t>nity</a:t>
            </a:r>
            <a:r>
              <a:rPr lang="en-GB" dirty="0"/>
              <a:t>/</a:t>
            </a:r>
            <a:r>
              <a:rPr dirty="0"/>
              <a:t>Rheumatology</a:t>
            </a:r>
          </a:p>
        </p:txBody>
      </p:sp>
      <p:sp>
        <p:nvSpPr>
          <p:cNvPr id="238" name="Neuro-inflammation"/>
          <p:cNvSpPr/>
          <p:nvPr/>
        </p:nvSpPr>
        <p:spPr>
          <a:xfrm>
            <a:off x="5530738" y="3408511"/>
            <a:ext cx="1047751" cy="1047649"/>
          </a:xfrm>
          <a:prstGeom prst="ellipse">
            <a:avLst/>
          </a:prstGeom>
          <a:solidFill>
            <a:srgbClr val="61D836">
              <a:alpha val="75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Neuro-inflammation</a:t>
            </a:r>
          </a:p>
        </p:txBody>
      </p:sp>
      <p:sp>
        <p:nvSpPr>
          <p:cNvPr id="239" name="Metabolism"/>
          <p:cNvSpPr/>
          <p:nvPr/>
        </p:nvSpPr>
        <p:spPr>
          <a:xfrm>
            <a:off x="4281089" y="3490865"/>
            <a:ext cx="1047751" cy="1047649"/>
          </a:xfrm>
          <a:prstGeom prst="ellipse">
            <a:avLst/>
          </a:prstGeom>
          <a:solidFill>
            <a:srgbClr val="61D836">
              <a:alpha val="75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Metabolism</a:t>
            </a:r>
          </a:p>
        </p:txBody>
      </p:sp>
      <p:sp>
        <p:nvSpPr>
          <p:cNvPr id="240" name="Title 1"/>
          <p:cNvSpPr txBox="1"/>
          <p:nvPr/>
        </p:nvSpPr>
        <p:spPr>
          <a:xfrm>
            <a:off x="2319064" y="87474"/>
            <a:ext cx="6573416" cy="86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Key Research Strengths/Themes</a:t>
            </a:r>
          </a:p>
        </p:txBody>
      </p:sp>
      <p:sp>
        <p:nvSpPr>
          <p:cNvPr id="241" name="Chemokines"/>
          <p:cNvSpPr/>
          <p:nvPr/>
        </p:nvSpPr>
        <p:spPr>
          <a:xfrm>
            <a:off x="4230408" y="1520598"/>
            <a:ext cx="1047751" cy="1047649"/>
          </a:xfrm>
          <a:prstGeom prst="ellipse">
            <a:avLst/>
          </a:prstGeom>
          <a:solidFill>
            <a:srgbClr val="61D836">
              <a:alpha val="75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Chemokines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ore Immunology"/>
          <p:cNvSpPr/>
          <p:nvPr/>
        </p:nvSpPr>
        <p:spPr>
          <a:xfrm>
            <a:off x="2578792" y="992266"/>
            <a:ext cx="4350983" cy="4350557"/>
          </a:xfrm>
          <a:prstGeom prst="ellipse">
            <a:avLst/>
          </a:prstGeom>
          <a:solidFill>
            <a:srgbClr val="EE220C">
              <a:alpha val="24063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/>
          <a:lstStyle>
            <a:lvl1pPr algn="ctr" defTabSz="308074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Core Immunology</a:t>
            </a:r>
          </a:p>
        </p:txBody>
      </p:sp>
      <p:sp>
        <p:nvSpPr>
          <p:cNvPr id="24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Key Research Strengths/Themes</a:t>
            </a:r>
          </a:p>
        </p:txBody>
      </p:sp>
      <p:sp>
        <p:nvSpPr>
          <p:cNvPr id="245" name="Neuroscience"/>
          <p:cNvSpPr/>
          <p:nvPr/>
        </p:nvSpPr>
        <p:spPr>
          <a:xfrm>
            <a:off x="6453885" y="3792741"/>
            <a:ext cx="1047751" cy="1047648"/>
          </a:xfrm>
          <a:prstGeom prst="ellipse">
            <a:avLst/>
          </a:prstGeom>
          <a:solidFill>
            <a:srgbClr val="00A2FF">
              <a:alpha val="75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Neuroscience</a:t>
            </a:r>
          </a:p>
        </p:txBody>
      </p:sp>
      <p:sp>
        <p:nvSpPr>
          <p:cNvPr id="246" name="Core Strengths"/>
          <p:cNvSpPr txBox="1"/>
          <p:nvPr/>
        </p:nvSpPr>
        <p:spPr>
          <a:xfrm>
            <a:off x="7668278" y="2184719"/>
            <a:ext cx="1347684" cy="26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308074">
              <a:defRPr sz="1400" b="1">
                <a:solidFill>
                  <a:srgbClr val="EE220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Core Strengths</a:t>
            </a:r>
          </a:p>
        </p:txBody>
      </p:sp>
      <p:sp>
        <p:nvSpPr>
          <p:cNvPr id="247" name="Research Themes"/>
          <p:cNvSpPr txBox="1"/>
          <p:nvPr/>
        </p:nvSpPr>
        <p:spPr>
          <a:xfrm>
            <a:off x="7545152" y="2798999"/>
            <a:ext cx="1593937" cy="26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ctr" defTabSz="308074">
              <a:defRPr sz="1400" b="1">
                <a:solidFill>
                  <a:srgbClr val="1DB1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Research Themes</a:t>
            </a:r>
          </a:p>
        </p:txBody>
      </p:sp>
      <p:sp>
        <p:nvSpPr>
          <p:cNvPr id="248" name="Collaborative areas"/>
          <p:cNvSpPr txBox="1"/>
          <p:nvPr/>
        </p:nvSpPr>
        <p:spPr>
          <a:xfrm>
            <a:off x="7558297" y="3345545"/>
            <a:ext cx="1427239" cy="480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 algn="ctr" defTabSz="308074">
              <a:defRPr sz="1400" b="1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Collaborative areas</a:t>
            </a:r>
          </a:p>
        </p:txBody>
      </p:sp>
      <p:sp>
        <p:nvSpPr>
          <p:cNvPr id="249" name="3Is (B,P,V)"/>
          <p:cNvSpPr/>
          <p:nvPr/>
        </p:nvSpPr>
        <p:spPr>
          <a:xfrm>
            <a:off x="1787319" y="2407336"/>
            <a:ext cx="1047751" cy="1047648"/>
          </a:xfrm>
          <a:prstGeom prst="ellipse">
            <a:avLst/>
          </a:prstGeom>
          <a:solidFill>
            <a:srgbClr val="00A2FF">
              <a:alpha val="75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3Is (B,P,V)</a:t>
            </a:r>
          </a:p>
        </p:txBody>
      </p:sp>
      <p:sp>
        <p:nvSpPr>
          <p:cNvPr id="250" name="Cardiovascular"/>
          <p:cNvSpPr/>
          <p:nvPr/>
        </p:nvSpPr>
        <p:spPr>
          <a:xfrm>
            <a:off x="6453885" y="1848331"/>
            <a:ext cx="1047751" cy="1047649"/>
          </a:xfrm>
          <a:prstGeom prst="ellipse">
            <a:avLst/>
          </a:prstGeom>
          <a:solidFill>
            <a:srgbClr val="00A2FF">
              <a:alpha val="75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Cardiovascular</a:t>
            </a:r>
          </a:p>
        </p:txBody>
      </p:sp>
      <p:sp>
        <p:nvSpPr>
          <p:cNvPr id="251" name="Cancer"/>
          <p:cNvSpPr/>
          <p:nvPr/>
        </p:nvSpPr>
        <p:spPr>
          <a:xfrm>
            <a:off x="6239089" y="958545"/>
            <a:ext cx="1047751" cy="1047649"/>
          </a:xfrm>
          <a:prstGeom prst="ellipse">
            <a:avLst/>
          </a:prstGeom>
          <a:solidFill>
            <a:srgbClr val="00A2FF">
              <a:alpha val="75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Cancer</a:t>
            </a:r>
          </a:p>
        </p:txBody>
      </p:sp>
      <p:sp>
        <p:nvSpPr>
          <p:cNvPr id="252" name="Infection"/>
          <p:cNvSpPr/>
          <p:nvPr/>
        </p:nvSpPr>
        <p:spPr>
          <a:xfrm>
            <a:off x="3103040" y="2248389"/>
            <a:ext cx="1714501" cy="1714333"/>
          </a:xfrm>
          <a:prstGeom prst="ellipse">
            <a:avLst/>
          </a:prstGeom>
          <a:solidFill>
            <a:srgbClr val="EE220C">
              <a:alpha val="68612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Infection</a:t>
            </a:r>
          </a:p>
        </p:txBody>
      </p:sp>
      <p:sp>
        <p:nvSpPr>
          <p:cNvPr id="253" name="Mucosal"/>
          <p:cNvSpPr/>
          <p:nvPr/>
        </p:nvSpPr>
        <p:spPr>
          <a:xfrm>
            <a:off x="2610060" y="1903356"/>
            <a:ext cx="1047751" cy="1047649"/>
          </a:xfrm>
          <a:prstGeom prst="ellipse">
            <a:avLst/>
          </a:prstGeom>
          <a:solidFill>
            <a:srgbClr val="61D836">
              <a:alpha val="75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Mucosal</a:t>
            </a:r>
          </a:p>
        </p:txBody>
      </p:sp>
      <p:sp>
        <p:nvSpPr>
          <p:cNvPr id="254" name="Inflammation"/>
          <p:cNvSpPr/>
          <p:nvPr/>
        </p:nvSpPr>
        <p:spPr>
          <a:xfrm>
            <a:off x="4748521" y="2165245"/>
            <a:ext cx="1714501" cy="1714334"/>
          </a:xfrm>
          <a:prstGeom prst="ellipse">
            <a:avLst/>
          </a:prstGeom>
          <a:solidFill>
            <a:srgbClr val="EE220C">
              <a:alpha val="68612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Inflammation</a:t>
            </a:r>
          </a:p>
        </p:txBody>
      </p:sp>
      <p:sp>
        <p:nvSpPr>
          <p:cNvPr id="255" name="Immuno-parasitology"/>
          <p:cNvSpPr/>
          <p:nvPr/>
        </p:nvSpPr>
        <p:spPr>
          <a:xfrm>
            <a:off x="2495514" y="3061832"/>
            <a:ext cx="1047751" cy="1047648"/>
          </a:xfrm>
          <a:prstGeom prst="ellipse">
            <a:avLst/>
          </a:prstGeom>
          <a:solidFill>
            <a:srgbClr val="61D836">
              <a:alpha val="75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Immuno-parasitology</a:t>
            </a:r>
          </a:p>
        </p:txBody>
      </p:sp>
      <p:sp>
        <p:nvSpPr>
          <p:cNvPr id="256" name="Autoimmunity/Rheumatology"/>
          <p:cNvSpPr/>
          <p:nvPr/>
        </p:nvSpPr>
        <p:spPr>
          <a:xfrm>
            <a:off x="5530738" y="1393598"/>
            <a:ext cx="1047751" cy="1047649"/>
          </a:xfrm>
          <a:prstGeom prst="ellipse">
            <a:avLst/>
          </a:prstGeom>
          <a:solidFill>
            <a:srgbClr val="61D836">
              <a:alpha val="75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Autoimmunity/Rheumatology</a:t>
            </a:r>
          </a:p>
        </p:txBody>
      </p:sp>
      <p:sp>
        <p:nvSpPr>
          <p:cNvPr id="257" name="Neuro-inflammation"/>
          <p:cNvSpPr/>
          <p:nvPr/>
        </p:nvSpPr>
        <p:spPr>
          <a:xfrm>
            <a:off x="5530738" y="3408511"/>
            <a:ext cx="1047751" cy="1047649"/>
          </a:xfrm>
          <a:prstGeom prst="ellipse">
            <a:avLst/>
          </a:prstGeom>
          <a:solidFill>
            <a:srgbClr val="61D836">
              <a:alpha val="75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Neuro-inflammation</a:t>
            </a:r>
          </a:p>
        </p:txBody>
      </p:sp>
      <p:sp>
        <p:nvSpPr>
          <p:cNvPr id="258" name="Metabolism"/>
          <p:cNvSpPr/>
          <p:nvPr/>
        </p:nvSpPr>
        <p:spPr>
          <a:xfrm>
            <a:off x="4281089" y="3490865"/>
            <a:ext cx="1047751" cy="1047649"/>
          </a:xfrm>
          <a:prstGeom prst="ellipse">
            <a:avLst/>
          </a:prstGeom>
          <a:solidFill>
            <a:srgbClr val="61D836">
              <a:alpha val="75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Metabolism</a:t>
            </a:r>
          </a:p>
        </p:txBody>
      </p:sp>
      <p:sp>
        <p:nvSpPr>
          <p:cNvPr id="259" name="Chemokines"/>
          <p:cNvSpPr/>
          <p:nvPr/>
        </p:nvSpPr>
        <p:spPr>
          <a:xfrm>
            <a:off x="4230408" y="1520598"/>
            <a:ext cx="1047751" cy="1047649"/>
          </a:xfrm>
          <a:prstGeom prst="ellipse">
            <a:avLst/>
          </a:prstGeom>
          <a:solidFill>
            <a:srgbClr val="61D836">
              <a:alpha val="75000"/>
            </a:srgb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Chemokines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Strategic Collaborations</a:t>
            </a:r>
          </a:p>
        </p:txBody>
      </p:sp>
      <p:sp>
        <p:nvSpPr>
          <p:cNvPr id="264" name="Circle"/>
          <p:cNvSpPr/>
          <p:nvPr/>
        </p:nvSpPr>
        <p:spPr>
          <a:xfrm>
            <a:off x="4483849" y="2843439"/>
            <a:ext cx="519632" cy="519581"/>
          </a:xfrm>
          <a:prstGeom prst="ellipse">
            <a:avLst/>
          </a:prstGeom>
          <a:solidFill>
            <a:srgbClr val="EE220C">
              <a:alpha val="68612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5" name="Circle"/>
          <p:cNvSpPr/>
          <p:nvPr/>
        </p:nvSpPr>
        <p:spPr>
          <a:xfrm>
            <a:off x="5391033" y="2600211"/>
            <a:ext cx="317553" cy="317522"/>
          </a:xfrm>
          <a:prstGeom prst="ellipse">
            <a:avLst/>
          </a:prstGeom>
          <a:solidFill>
            <a:srgbClr val="61D836">
              <a:alpha val="75000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6" name="Circle"/>
          <p:cNvSpPr/>
          <p:nvPr/>
        </p:nvSpPr>
        <p:spPr>
          <a:xfrm>
            <a:off x="5422240" y="2843439"/>
            <a:ext cx="519632" cy="519581"/>
          </a:xfrm>
          <a:prstGeom prst="ellipse">
            <a:avLst/>
          </a:prstGeom>
          <a:solidFill>
            <a:srgbClr val="EE220C">
              <a:alpha val="68612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7" name="Circle"/>
          <p:cNvSpPr/>
          <p:nvPr/>
        </p:nvSpPr>
        <p:spPr>
          <a:xfrm>
            <a:off x="4720308" y="2600211"/>
            <a:ext cx="317553" cy="317522"/>
          </a:xfrm>
          <a:prstGeom prst="ellipse">
            <a:avLst/>
          </a:prstGeom>
          <a:solidFill>
            <a:srgbClr val="61D836">
              <a:alpha val="75000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8" name="Circle"/>
          <p:cNvSpPr/>
          <p:nvPr/>
        </p:nvSpPr>
        <p:spPr>
          <a:xfrm>
            <a:off x="5055671" y="2600211"/>
            <a:ext cx="317553" cy="317522"/>
          </a:xfrm>
          <a:prstGeom prst="ellipse">
            <a:avLst/>
          </a:prstGeom>
          <a:solidFill>
            <a:srgbClr val="61D836">
              <a:alpha val="75000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9" name="Circle"/>
          <p:cNvSpPr/>
          <p:nvPr/>
        </p:nvSpPr>
        <p:spPr>
          <a:xfrm>
            <a:off x="5279246" y="3271273"/>
            <a:ext cx="317553" cy="317522"/>
          </a:xfrm>
          <a:prstGeom prst="ellipse">
            <a:avLst/>
          </a:prstGeom>
          <a:solidFill>
            <a:srgbClr val="61D836">
              <a:alpha val="75000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0" name="Circle"/>
          <p:cNvSpPr/>
          <p:nvPr/>
        </p:nvSpPr>
        <p:spPr>
          <a:xfrm>
            <a:off x="4832096" y="3271273"/>
            <a:ext cx="317553" cy="317522"/>
          </a:xfrm>
          <a:prstGeom prst="ellipse">
            <a:avLst/>
          </a:prstGeom>
          <a:solidFill>
            <a:srgbClr val="61D836">
              <a:alpha val="75000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1" name="Circle"/>
          <p:cNvSpPr/>
          <p:nvPr/>
        </p:nvSpPr>
        <p:spPr>
          <a:xfrm>
            <a:off x="4945620" y="2843439"/>
            <a:ext cx="519632" cy="519581"/>
          </a:xfrm>
          <a:prstGeom prst="ellipse">
            <a:avLst/>
          </a:prstGeom>
          <a:solidFill>
            <a:srgbClr val="EE220C">
              <a:alpha val="68612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2" name="Circle"/>
          <p:cNvSpPr/>
          <p:nvPr/>
        </p:nvSpPr>
        <p:spPr>
          <a:xfrm>
            <a:off x="5726396" y="3313827"/>
            <a:ext cx="317553" cy="317523"/>
          </a:xfrm>
          <a:prstGeom prst="ellipse">
            <a:avLst/>
          </a:prstGeom>
          <a:solidFill>
            <a:srgbClr val="00A2FF">
              <a:alpha val="75000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3" name="Circle"/>
          <p:cNvSpPr/>
          <p:nvPr/>
        </p:nvSpPr>
        <p:spPr>
          <a:xfrm>
            <a:off x="4384945" y="3313827"/>
            <a:ext cx="317553" cy="317523"/>
          </a:xfrm>
          <a:prstGeom prst="ellipse">
            <a:avLst/>
          </a:prstGeom>
          <a:solidFill>
            <a:srgbClr val="00A2FF">
              <a:alpha val="75000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4" name="Circle"/>
          <p:cNvSpPr/>
          <p:nvPr/>
        </p:nvSpPr>
        <p:spPr>
          <a:xfrm>
            <a:off x="4384945" y="2579762"/>
            <a:ext cx="317553" cy="317522"/>
          </a:xfrm>
          <a:prstGeom prst="ellipse">
            <a:avLst/>
          </a:prstGeom>
          <a:solidFill>
            <a:srgbClr val="00A2FF">
              <a:alpha val="75000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5" name="Circle"/>
          <p:cNvSpPr/>
          <p:nvPr/>
        </p:nvSpPr>
        <p:spPr>
          <a:xfrm>
            <a:off x="5726396" y="2579762"/>
            <a:ext cx="317553" cy="317522"/>
          </a:xfrm>
          <a:prstGeom prst="ellipse">
            <a:avLst/>
          </a:prstGeom>
          <a:solidFill>
            <a:srgbClr val="00A2FF">
              <a:alpha val="75000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6" name="Circle"/>
          <p:cNvSpPr/>
          <p:nvPr/>
        </p:nvSpPr>
        <p:spPr>
          <a:xfrm>
            <a:off x="4912150" y="1367880"/>
            <a:ext cx="317553" cy="317522"/>
          </a:xfrm>
          <a:prstGeom prst="ellipse">
            <a:avLst/>
          </a:prstGeom>
          <a:solidFill>
            <a:srgbClr val="942192">
              <a:alpha val="59193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7" name="Oval"/>
          <p:cNvSpPr/>
          <p:nvPr/>
        </p:nvSpPr>
        <p:spPr>
          <a:xfrm rot="1800000">
            <a:off x="3353475" y="2717665"/>
            <a:ext cx="3721945" cy="771129"/>
          </a:xfrm>
          <a:prstGeom prst="ellipse">
            <a:avLst/>
          </a:prstGeom>
          <a:ln w="25400">
            <a:solidFill>
              <a:srgbClr val="942192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8" name="Oval"/>
          <p:cNvSpPr/>
          <p:nvPr/>
        </p:nvSpPr>
        <p:spPr>
          <a:xfrm rot="16200000">
            <a:off x="3378875" y="2730365"/>
            <a:ext cx="3721945" cy="771129"/>
          </a:xfrm>
          <a:prstGeom prst="ellipse">
            <a:avLst/>
          </a:prstGeom>
          <a:ln w="25400">
            <a:solidFill>
              <a:srgbClr val="942192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9" name="Oval"/>
          <p:cNvSpPr/>
          <p:nvPr/>
        </p:nvSpPr>
        <p:spPr>
          <a:xfrm rot="19800000">
            <a:off x="3344463" y="2719991"/>
            <a:ext cx="3721945" cy="771129"/>
          </a:xfrm>
          <a:prstGeom prst="ellipse">
            <a:avLst/>
          </a:prstGeom>
          <a:ln w="25400">
            <a:solidFill>
              <a:srgbClr val="942192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0" name="Circle"/>
          <p:cNvSpPr/>
          <p:nvPr/>
        </p:nvSpPr>
        <p:spPr>
          <a:xfrm>
            <a:off x="6635605" y="1977809"/>
            <a:ext cx="317553" cy="317523"/>
          </a:xfrm>
          <a:prstGeom prst="ellipse">
            <a:avLst/>
          </a:prstGeom>
          <a:solidFill>
            <a:srgbClr val="942192">
              <a:alpha val="59193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1" name="Circle"/>
          <p:cNvSpPr/>
          <p:nvPr/>
        </p:nvSpPr>
        <p:spPr>
          <a:xfrm>
            <a:off x="6620697" y="3616747"/>
            <a:ext cx="317553" cy="317522"/>
          </a:xfrm>
          <a:prstGeom prst="ellipse">
            <a:avLst/>
          </a:prstGeom>
          <a:solidFill>
            <a:srgbClr val="942192">
              <a:alpha val="59193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2" name="Malawi/Blantyre"/>
          <p:cNvSpPr txBox="1"/>
          <p:nvPr/>
        </p:nvSpPr>
        <p:spPr>
          <a:xfrm>
            <a:off x="7059748" y="1982900"/>
            <a:ext cx="1507218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942192"/>
                </a:solidFill>
              </a:defRPr>
            </a:lvl1pPr>
          </a:lstStyle>
          <a:p>
            <a:r>
              <a:t>Malawi/Blantyre</a:t>
            </a:r>
          </a:p>
        </p:txBody>
      </p:sp>
      <p:sp>
        <p:nvSpPr>
          <p:cNvPr id="283" name="RACE"/>
          <p:cNvSpPr txBox="1"/>
          <p:nvPr/>
        </p:nvSpPr>
        <p:spPr>
          <a:xfrm>
            <a:off x="4300315" y="1522152"/>
            <a:ext cx="54337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942192"/>
                </a:solidFill>
              </a:defRPr>
            </a:lvl1pPr>
          </a:lstStyle>
          <a:p>
            <a:r>
              <a:t>RACE</a:t>
            </a:r>
          </a:p>
        </p:txBody>
      </p:sp>
      <p:sp>
        <p:nvSpPr>
          <p:cNvPr id="284" name="MVLS"/>
          <p:cNvSpPr txBox="1"/>
          <p:nvPr/>
        </p:nvSpPr>
        <p:spPr>
          <a:xfrm>
            <a:off x="3069312" y="4129777"/>
            <a:ext cx="539277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942192"/>
                </a:solidFill>
              </a:defRPr>
            </a:lvl1pPr>
          </a:lstStyle>
          <a:p>
            <a:r>
              <a:t>MVLS</a:t>
            </a:r>
          </a:p>
        </p:txBody>
      </p:sp>
      <p:sp>
        <p:nvSpPr>
          <p:cNvPr id="285" name="Circle"/>
          <p:cNvSpPr/>
          <p:nvPr/>
        </p:nvSpPr>
        <p:spPr>
          <a:xfrm>
            <a:off x="3444036" y="1977809"/>
            <a:ext cx="317553" cy="317523"/>
          </a:xfrm>
          <a:prstGeom prst="ellipse">
            <a:avLst/>
          </a:prstGeom>
          <a:solidFill>
            <a:srgbClr val="942192">
              <a:alpha val="59193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6" name="NHS"/>
          <p:cNvSpPr txBox="1"/>
          <p:nvPr/>
        </p:nvSpPr>
        <p:spPr>
          <a:xfrm>
            <a:off x="3117960" y="2254627"/>
            <a:ext cx="44198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942192"/>
                </a:solidFill>
              </a:defRPr>
            </a:lvl1pPr>
          </a:lstStyle>
          <a:p>
            <a:r>
              <a:t>NHS</a:t>
            </a:r>
          </a:p>
        </p:txBody>
      </p:sp>
      <p:sp>
        <p:nvSpPr>
          <p:cNvPr id="287" name="Engineering…"/>
          <p:cNvSpPr txBox="1"/>
          <p:nvPr/>
        </p:nvSpPr>
        <p:spPr>
          <a:xfrm>
            <a:off x="7067847" y="3517532"/>
            <a:ext cx="1100173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>
                <a:solidFill>
                  <a:srgbClr val="942192"/>
                </a:solidFill>
              </a:defRPr>
            </a:pPr>
            <a:r>
              <a:t>Engineering</a:t>
            </a:r>
          </a:p>
          <a:p>
            <a:pPr>
              <a:defRPr sz="1500">
                <a:solidFill>
                  <a:srgbClr val="942192"/>
                </a:solidFill>
              </a:defRPr>
            </a:pPr>
            <a:r>
              <a:t>Physics</a:t>
            </a:r>
          </a:p>
          <a:p>
            <a:pPr>
              <a:defRPr sz="1500">
                <a:solidFill>
                  <a:srgbClr val="942192"/>
                </a:solidFill>
              </a:defRPr>
            </a:pPr>
            <a:r>
              <a:t>Chemistry</a:t>
            </a:r>
          </a:p>
        </p:txBody>
      </p:sp>
      <p:sp>
        <p:nvSpPr>
          <p:cNvPr id="288" name="Circle"/>
          <p:cNvSpPr/>
          <p:nvPr/>
        </p:nvSpPr>
        <p:spPr>
          <a:xfrm>
            <a:off x="3714220" y="3890908"/>
            <a:ext cx="317553" cy="317522"/>
          </a:xfrm>
          <a:prstGeom prst="ellipse">
            <a:avLst/>
          </a:prstGeom>
          <a:solidFill>
            <a:srgbClr val="942192">
              <a:alpha val="59193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9" name="Circle"/>
          <p:cNvSpPr/>
          <p:nvPr/>
        </p:nvSpPr>
        <p:spPr>
          <a:xfrm>
            <a:off x="5320558" y="4376966"/>
            <a:ext cx="317554" cy="317523"/>
          </a:xfrm>
          <a:prstGeom prst="ellipse">
            <a:avLst/>
          </a:prstGeom>
          <a:solidFill>
            <a:srgbClr val="942192">
              <a:alpha val="59193"/>
            </a:srgbClr>
          </a:solidFill>
          <a:ln w="3175">
            <a:miter lim="400000"/>
          </a:ln>
        </p:spPr>
        <p:txBody>
          <a:bodyPr lIns="26789" tIns="26789" rIns="26789" bIns="26789" anchor="ctr"/>
          <a:lstStyle/>
          <a:p>
            <a:pPr algn="ctr" defTabSz="308074">
              <a:defRPr sz="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0" name="Industrial Partnerships…"/>
          <p:cNvSpPr txBox="1"/>
          <p:nvPr/>
        </p:nvSpPr>
        <p:spPr>
          <a:xfrm>
            <a:off x="5758744" y="4482098"/>
            <a:ext cx="2013885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>
                <a:solidFill>
                  <a:srgbClr val="942192"/>
                </a:solidFill>
              </a:defRPr>
            </a:pPr>
            <a:r>
              <a:t>Industrial Partnerships</a:t>
            </a:r>
          </a:p>
          <a:p>
            <a:pPr>
              <a:defRPr sz="1500">
                <a:solidFill>
                  <a:srgbClr val="942192"/>
                </a:solidFill>
              </a:defRPr>
            </a:pPr>
            <a:r>
              <a:t>e.g. Lilly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Key Strategic Goals v1.0</a:t>
            </a:r>
          </a:p>
        </p:txBody>
      </p:sp>
      <p:sp>
        <p:nvSpPr>
          <p:cNvPr id="295" name="Faciliate excellent activity around key theme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41421" lvl="1" indent="-160421"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Faciliate excellent activity around key themes.</a:t>
            </a:r>
          </a:p>
          <a:p>
            <a:pPr marL="541421" lvl="1" indent="-160421"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Recruitment aligned with strategic themes and collaborations - impending retirements.</a:t>
            </a:r>
          </a:p>
          <a:p>
            <a:pPr marL="541421" lvl="1" indent="-160421"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Vigorously identify &amp; support Research Fellowship applicants.</a:t>
            </a:r>
          </a:p>
          <a:p>
            <a:pPr marL="541421" lvl="1" indent="-160421"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Enhance External visibility (panel membership, advisory board, strategic collaborations).</a:t>
            </a:r>
          </a:p>
          <a:p>
            <a:pPr marL="541421" lvl="1" indent="-160421"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Support development of Institute Facilities (equipment grant applications, technical expertise, management.</a:t>
            </a:r>
          </a:p>
          <a:p>
            <a:pPr marL="541421" lvl="1" indent="-160421"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t>Identify and develop strategic External Collaborations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History</a:t>
            </a:r>
          </a:p>
        </p:txBody>
      </p:sp>
      <p:sp>
        <p:nvSpPr>
          <p:cNvPr id="88" name="Established in 2012.…"/>
          <p:cNvSpPr txBox="1"/>
          <p:nvPr/>
        </p:nvSpPr>
        <p:spPr>
          <a:xfrm>
            <a:off x="1848207" y="1616404"/>
            <a:ext cx="5329352" cy="222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70447" indent="-170447" defTabSz="457200">
              <a:buSzPct val="100000"/>
              <a:buChar char="•"/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Established in 2012. </a:t>
            </a:r>
          </a:p>
          <a:p>
            <a:pPr marL="170447" indent="-170447" defTabSz="457200">
              <a:buSzPct val="100000"/>
              <a:buChar char="•"/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Builds on Glasgow’s history as an internationally renowned centre for research and teaching excellence in Immunology</a:t>
            </a:r>
          </a:p>
          <a:p>
            <a:pPr marL="170447" indent="-170447" defTabSz="457200">
              <a:buSzPct val="100000"/>
              <a:buChar char="•"/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Research interests ranging from the basic scientific analysis of immune and inflammatory processes, through translational efforts, to more focused clinical studies.</a:t>
            </a:r>
          </a:p>
        </p:txBody>
      </p:sp>
      <p:pic>
        <p:nvPicPr>
          <p:cNvPr id="89" name="IMG_1927.JPG" descr="IMG_19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36" y="1106319"/>
            <a:ext cx="1064901" cy="1390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th-2820216846.jpeg" descr="th-2820216846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225" y="2317927"/>
            <a:ext cx="1064902" cy="1268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th-3278708046.jpeg" descr="th-3278708046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3521" y="3138835"/>
            <a:ext cx="1035846" cy="1035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th-4207831500.jpeg" descr="th-4207831500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227" y="3979104"/>
            <a:ext cx="1692897" cy="1128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CfI Aims</a:t>
            </a:r>
          </a:p>
        </p:txBody>
      </p:sp>
      <p:sp>
        <p:nvSpPr>
          <p:cNvPr id="97" name="To define the strategy for Immunobiology research in the Institute and wider College and University context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778042" lvl="1" indent="-285282" defTabSz="886968">
              <a:buAutoNum type="arabicPeriod"/>
              <a:defRPr sz="1940"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 dirty="0"/>
              <a:t>To define the strategy for Immunobiology research in the Institute and wider College and University contexts</a:t>
            </a:r>
          </a:p>
          <a:p>
            <a:pPr marL="778042" lvl="1" indent="-285282" defTabSz="886968">
              <a:buAutoNum type="arabicPeriod"/>
              <a:defRPr sz="1940"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 dirty="0"/>
              <a:t>To preserve, and develop, existing strengths in the fields of immunology and inflammation within the Institute</a:t>
            </a:r>
          </a:p>
          <a:p>
            <a:pPr marL="778042" lvl="1" indent="-285282" defTabSz="886968">
              <a:buAutoNum type="arabicPeriod"/>
              <a:defRPr sz="1940"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 dirty="0"/>
              <a:t>To use these strengths to foster strong and sustainable, outward-looking, collaborations within the Institute, College and wider University contexts.</a:t>
            </a:r>
          </a:p>
          <a:p>
            <a:pPr marL="778042" lvl="1" indent="-285282" defTabSz="886968">
              <a:buAutoNum type="arabicPeriod"/>
              <a:defRPr sz="1940"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 dirty="0"/>
              <a:t>To act as a focus for recruitment of internationally competitive Research Fellows and academic staff members.</a:t>
            </a:r>
          </a:p>
          <a:p>
            <a:pPr marL="778042" lvl="1" indent="-285282" defTabSz="886968">
              <a:buAutoNum type="arabicPeriod"/>
              <a:defRPr sz="1940"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 dirty="0"/>
              <a:t>To seek infrastructural, and PGR-based, support from external funding bodies to enhance research profile and productivity.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Staff in CfI (2023)</a:t>
            </a:r>
          </a:p>
        </p:txBody>
      </p:sp>
      <p:pic>
        <p:nvPicPr>
          <p:cNvPr id="102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624" y="1357180"/>
            <a:ext cx="681038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317" y="1357180"/>
            <a:ext cx="569120" cy="76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11" descr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089" y="1357180"/>
            <a:ext cx="618001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12" descr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181" y="2500224"/>
            <a:ext cx="618975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15" descr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0799" y="3787348"/>
            <a:ext cx="554832" cy="763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16" descr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3440" y="2500224"/>
            <a:ext cx="627250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17" descr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0902" y="2500224"/>
            <a:ext cx="592935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icture 18" descr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3599" y="2500224"/>
            <a:ext cx="614205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icture 20" descr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9739" y="1357180"/>
            <a:ext cx="546497" cy="76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 23" descr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8205" y="3787348"/>
            <a:ext cx="576294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24" descr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02336" y="3787348"/>
            <a:ext cx="650082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25" descr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37525" y="3787348"/>
            <a:ext cx="657226" cy="76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29" descr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87374" y="1357180"/>
            <a:ext cx="543781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33" descr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37762" y="2500224"/>
            <a:ext cx="565472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extBox 37"/>
          <p:cNvSpPr txBox="1"/>
          <p:nvPr/>
        </p:nvSpPr>
        <p:spPr>
          <a:xfrm>
            <a:off x="3764235" y="2111904"/>
            <a:ext cx="409589" cy="26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Megan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Macleod</a:t>
            </a:r>
          </a:p>
        </p:txBody>
      </p:sp>
      <p:sp>
        <p:nvSpPr>
          <p:cNvPr id="117" name="TextBox 40"/>
          <p:cNvSpPr txBox="1"/>
          <p:nvPr/>
        </p:nvSpPr>
        <p:spPr>
          <a:xfrm>
            <a:off x="4289734" y="3250801"/>
            <a:ext cx="433681" cy="26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Pasquale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Maffia</a:t>
            </a:r>
          </a:p>
        </p:txBody>
      </p:sp>
      <p:sp>
        <p:nvSpPr>
          <p:cNvPr id="118" name="TextBox 41"/>
          <p:cNvSpPr txBox="1"/>
          <p:nvPr/>
        </p:nvSpPr>
        <p:spPr>
          <a:xfrm>
            <a:off x="3099241" y="2111904"/>
            <a:ext cx="353137" cy="26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Jim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Brewer</a:t>
            </a:r>
          </a:p>
        </p:txBody>
      </p:sp>
      <p:sp>
        <p:nvSpPr>
          <p:cNvPr id="119" name="TextBox 42"/>
          <p:cNvSpPr txBox="1"/>
          <p:nvPr/>
        </p:nvSpPr>
        <p:spPr>
          <a:xfrm>
            <a:off x="4579378" y="4563667"/>
            <a:ext cx="377674" cy="26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Paul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Garside</a:t>
            </a:r>
          </a:p>
        </p:txBody>
      </p:sp>
      <p:sp>
        <p:nvSpPr>
          <p:cNvPr id="120" name="TextBox 43"/>
          <p:cNvSpPr txBox="1"/>
          <p:nvPr/>
        </p:nvSpPr>
        <p:spPr>
          <a:xfrm>
            <a:off x="2434250" y="2111904"/>
            <a:ext cx="362828" cy="26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Sue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Barnett</a:t>
            </a:r>
          </a:p>
        </p:txBody>
      </p:sp>
      <p:sp>
        <p:nvSpPr>
          <p:cNvPr id="121" name="TextBox 44"/>
          <p:cNvSpPr txBox="1"/>
          <p:nvPr/>
        </p:nvSpPr>
        <p:spPr>
          <a:xfrm>
            <a:off x="4498689" y="2111904"/>
            <a:ext cx="308598" cy="26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Julia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Edgar</a:t>
            </a:r>
          </a:p>
        </p:txBody>
      </p:sp>
      <p:sp>
        <p:nvSpPr>
          <p:cNvPr id="122" name="TextBox 46"/>
          <p:cNvSpPr txBox="1"/>
          <p:nvPr/>
        </p:nvSpPr>
        <p:spPr>
          <a:xfrm>
            <a:off x="3942496" y="4561405"/>
            <a:ext cx="369761" cy="26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Hugh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Willison</a:t>
            </a:r>
          </a:p>
        </p:txBody>
      </p:sp>
      <p:sp>
        <p:nvSpPr>
          <p:cNvPr id="123" name="TextBox 48"/>
          <p:cNvSpPr txBox="1"/>
          <p:nvPr/>
        </p:nvSpPr>
        <p:spPr>
          <a:xfrm>
            <a:off x="6435397" y="2111904"/>
            <a:ext cx="351359" cy="26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Stefan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Siebert</a:t>
            </a:r>
          </a:p>
        </p:txBody>
      </p:sp>
      <p:sp>
        <p:nvSpPr>
          <p:cNvPr id="124" name="TextBox 50"/>
          <p:cNvSpPr txBox="1"/>
          <p:nvPr/>
        </p:nvSpPr>
        <p:spPr>
          <a:xfrm>
            <a:off x="5033167" y="2111904"/>
            <a:ext cx="458483" cy="26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Carl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Goodyear</a:t>
            </a:r>
          </a:p>
        </p:txBody>
      </p:sp>
      <p:sp>
        <p:nvSpPr>
          <p:cNvPr id="125" name="TextBox 53"/>
          <p:cNvSpPr txBox="1"/>
          <p:nvPr/>
        </p:nvSpPr>
        <p:spPr>
          <a:xfrm>
            <a:off x="5035075" y="3250801"/>
            <a:ext cx="324956" cy="26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Simon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Milling</a:t>
            </a:r>
          </a:p>
        </p:txBody>
      </p:sp>
      <p:sp>
        <p:nvSpPr>
          <p:cNvPr id="126" name="TextBox 54"/>
          <p:cNvSpPr txBox="1"/>
          <p:nvPr/>
        </p:nvSpPr>
        <p:spPr>
          <a:xfrm>
            <a:off x="3087282" y="3250801"/>
            <a:ext cx="277750" cy="26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Neal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Millar</a:t>
            </a:r>
          </a:p>
        </p:txBody>
      </p:sp>
      <p:sp>
        <p:nvSpPr>
          <p:cNvPr id="127" name="TextBox 58"/>
          <p:cNvSpPr txBox="1"/>
          <p:nvPr/>
        </p:nvSpPr>
        <p:spPr>
          <a:xfrm>
            <a:off x="3071523" y="4566232"/>
            <a:ext cx="389231" cy="26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Gerry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Graham</a:t>
            </a:r>
          </a:p>
        </p:txBody>
      </p:sp>
      <p:sp>
        <p:nvSpPr>
          <p:cNvPr id="128" name="TextBox 59"/>
          <p:cNvSpPr txBox="1"/>
          <p:nvPr/>
        </p:nvSpPr>
        <p:spPr>
          <a:xfrm>
            <a:off x="6386227" y="3250801"/>
            <a:ext cx="305131" cy="26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Rob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Nibbs</a:t>
            </a:r>
          </a:p>
        </p:txBody>
      </p:sp>
      <p:sp>
        <p:nvSpPr>
          <p:cNvPr id="129" name="TextBox 60"/>
          <p:cNvSpPr txBox="1"/>
          <p:nvPr/>
        </p:nvSpPr>
        <p:spPr>
          <a:xfrm>
            <a:off x="3628707" y="3250801"/>
            <a:ext cx="469863" cy="37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Mariola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Kurowska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-Stolarska</a:t>
            </a:r>
          </a:p>
        </p:txBody>
      </p:sp>
      <p:sp>
        <p:nvSpPr>
          <p:cNvPr id="130" name="TextBox 62"/>
          <p:cNvSpPr txBox="1"/>
          <p:nvPr/>
        </p:nvSpPr>
        <p:spPr>
          <a:xfrm>
            <a:off x="2401695" y="4563650"/>
            <a:ext cx="404522" cy="26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Iain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McInnes</a:t>
            </a:r>
          </a:p>
        </p:txBody>
      </p:sp>
      <p:sp>
        <p:nvSpPr>
          <p:cNvPr id="131" name="TextBox 67"/>
          <p:cNvSpPr txBox="1"/>
          <p:nvPr/>
        </p:nvSpPr>
        <p:spPr>
          <a:xfrm>
            <a:off x="2438161" y="3250801"/>
            <a:ext cx="366117" cy="26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Maggie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Harnett</a:t>
            </a:r>
          </a:p>
        </p:txBody>
      </p:sp>
      <p:pic>
        <p:nvPicPr>
          <p:cNvPr id="132" name="Picture 71" descr="Picture 7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18205" y="2500224"/>
            <a:ext cx="599588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" descr="Image"/>
          <p:cNvPicPr>
            <a:picLocks noChangeAspect="1"/>
          </p:cNvPicPr>
          <p:nvPr/>
        </p:nvPicPr>
        <p:blipFill>
          <a:blip r:embed="rId18"/>
          <a:srcRect r="14343"/>
          <a:stretch>
            <a:fillRect/>
          </a:stretch>
        </p:blipFill>
        <p:spPr>
          <a:xfrm>
            <a:off x="5517795" y="2500224"/>
            <a:ext cx="652704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26789" y="1357180"/>
            <a:ext cx="609601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Box 37"/>
          <p:cNvSpPr txBox="1"/>
          <p:nvPr/>
        </p:nvSpPr>
        <p:spPr>
          <a:xfrm>
            <a:off x="5738820" y="3250801"/>
            <a:ext cx="287876" cy="26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Neil Basu</a:t>
            </a:r>
          </a:p>
        </p:txBody>
      </p:sp>
      <p:sp>
        <p:nvSpPr>
          <p:cNvPr id="136" name="TextBox 37"/>
          <p:cNvSpPr txBox="1"/>
          <p:nvPr/>
        </p:nvSpPr>
        <p:spPr>
          <a:xfrm>
            <a:off x="6958086" y="2111904"/>
            <a:ext cx="626270" cy="26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Georgia Perona-Wright</a:t>
            </a:r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00798" y="1357180"/>
            <a:ext cx="608648" cy="76081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extBox 46"/>
          <p:cNvSpPr txBox="1"/>
          <p:nvPr/>
        </p:nvSpPr>
        <p:spPr>
          <a:xfrm>
            <a:off x="5631873" y="2111904"/>
            <a:ext cx="546498" cy="26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Thomas Otto</a:t>
            </a:r>
          </a:p>
        </p:txBody>
      </p:sp>
      <p:pic>
        <p:nvPicPr>
          <p:cNvPr id="139" name="Image" descr="Image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83497" y="2500224"/>
            <a:ext cx="556461" cy="76081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TextBox 46"/>
          <p:cNvSpPr txBox="1"/>
          <p:nvPr/>
        </p:nvSpPr>
        <p:spPr>
          <a:xfrm>
            <a:off x="6903340" y="3250801"/>
            <a:ext cx="500603" cy="26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Kevin Maloy</a:t>
            </a:r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22"/>
          <a:srcRect l="19344" t="21636" r="19344" b="26369"/>
          <a:stretch>
            <a:fillRect/>
          </a:stretch>
        </p:blipFill>
        <p:spPr>
          <a:xfrm>
            <a:off x="7484365" y="2500224"/>
            <a:ext cx="583538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extBox 46"/>
          <p:cNvSpPr txBox="1"/>
          <p:nvPr/>
        </p:nvSpPr>
        <p:spPr>
          <a:xfrm>
            <a:off x="7525767" y="3250801"/>
            <a:ext cx="500603" cy="26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Jonathan Cavanagh</a:t>
            </a:r>
          </a:p>
        </p:txBody>
      </p:sp>
      <p:pic>
        <p:nvPicPr>
          <p:cNvPr id="143" name="Screenshot 2023-01-13 at 10.20.10.png" descr="Screenshot 2023-01-13 at 10.20.10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439174" y="3787348"/>
            <a:ext cx="673789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0716 copy 2.pdf" descr="IMG_0716 copy 2.pd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90256" y="1357180"/>
            <a:ext cx="607268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extBox 46"/>
          <p:cNvSpPr txBox="1"/>
          <p:nvPr/>
        </p:nvSpPr>
        <p:spPr>
          <a:xfrm>
            <a:off x="7525767" y="4553441"/>
            <a:ext cx="500603" cy="26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Seth Coffelt</a:t>
            </a:r>
          </a:p>
        </p:txBody>
      </p:sp>
      <p:pic>
        <p:nvPicPr>
          <p:cNvPr id="146" name="th-2602801836.jpeg" descr="th-2602801836.jpe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617645" y="3787042"/>
            <a:ext cx="657226" cy="763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th-3825885010.jpeg" descr="th-3825885010.jpe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18673" y="3787348"/>
            <a:ext cx="651427" cy="76319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extBox 42"/>
          <p:cNvSpPr txBox="1"/>
          <p:nvPr/>
        </p:nvSpPr>
        <p:spPr>
          <a:xfrm>
            <a:off x="5763294" y="4563667"/>
            <a:ext cx="410655" cy="26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Carmen </a:t>
            </a:r>
          </a:p>
          <a:p>
            <a: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Huesa</a:t>
            </a:r>
          </a:p>
        </p:txBody>
      </p:sp>
      <p:sp>
        <p:nvSpPr>
          <p:cNvPr id="149" name="TextBox 42"/>
          <p:cNvSpPr txBox="1"/>
          <p:nvPr/>
        </p:nvSpPr>
        <p:spPr>
          <a:xfrm>
            <a:off x="6397426" y="4563667"/>
            <a:ext cx="493920" cy="269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700">
                <a:solidFill>
                  <a:srgbClr val="80808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Aurelie Najm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CfI Structure</a:t>
            </a:r>
          </a:p>
        </p:txBody>
      </p:sp>
      <p:pic>
        <p:nvPicPr>
          <p:cNvPr id="154" name="Screenshot 2023-01-13 at 10.50.15.png" descr="Screenshot 2023-01-13 at 10.50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723" y="1151534"/>
            <a:ext cx="4115899" cy="3797147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https://www.gla.ac.uk/research/az/immunobiology/"/>
          <p:cNvSpPr txBox="1"/>
          <p:nvPr/>
        </p:nvSpPr>
        <p:spPr>
          <a:xfrm>
            <a:off x="6486622" y="2571750"/>
            <a:ext cx="268312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 u="sng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1600" dirty="0"/>
              <a:t>https://</a:t>
            </a:r>
            <a:r>
              <a:rPr sz="1600" dirty="0" err="1"/>
              <a:t>www.gla.ac.uk</a:t>
            </a:r>
            <a:r>
              <a:rPr sz="1600" dirty="0"/>
              <a:t>/research/</a:t>
            </a:r>
            <a:r>
              <a:rPr sz="1600" dirty="0" err="1"/>
              <a:t>az</a:t>
            </a:r>
            <a:r>
              <a:rPr sz="1600" dirty="0"/>
              <a:t>/immunobiology/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Rectangle 3"/>
          <p:cNvSpPr/>
          <p:nvPr/>
        </p:nvSpPr>
        <p:spPr>
          <a:xfrm>
            <a:off x="564874" y="1203599"/>
            <a:ext cx="3719094" cy="3456383"/>
          </a:xfrm>
          <a:prstGeom prst="rect">
            <a:avLst/>
          </a:prstGeom>
          <a:solidFill>
            <a:srgbClr val="FFFFFE">
              <a:alpha val="9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" name="Title 1"/>
          <p:cNvSpPr txBox="1">
            <a:spLocks noGrp="1"/>
          </p:cNvSpPr>
          <p:nvPr>
            <p:ph type="ctrTitle"/>
          </p:nvPr>
        </p:nvSpPr>
        <p:spPr>
          <a:xfrm>
            <a:off x="539550" y="1203599"/>
            <a:ext cx="3744419" cy="675267"/>
          </a:xfrm>
          <a:prstGeom prst="rect">
            <a:avLst/>
          </a:prstGeom>
        </p:spPr>
        <p:txBody>
          <a:bodyPr/>
          <a:lstStyle/>
          <a:p>
            <a:pPr defTabSz="365760">
              <a:defRPr sz="1840" spc="-76">
                <a:solidFill>
                  <a:srgbClr val="00213B"/>
                </a:solidFill>
              </a:defRPr>
            </a:pPr>
            <a:r>
              <a:rPr sz="2040" spc="-85"/>
              <a:t>Strategic Teaching Contributions</a:t>
            </a:r>
            <a:br/>
            <a:endParaRPr/>
          </a:p>
        </p:txBody>
      </p:sp>
      <p:sp>
        <p:nvSpPr>
          <p:cNvPr id="162" name="Content Placeholder 2"/>
          <p:cNvSpPr txBox="1">
            <a:spLocks noGrp="1"/>
          </p:cNvSpPr>
          <p:nvPr>
            <p:ph type="subTitle" sz="half" idx="1"/>
          </p:nvPr>
        </p:nvSpPr>
        <p:spPr>
          <a:xfrm>
            <a:off x="539550" y="1859167"/>
            <a:ext cx="3744419" cy="2808313"/>
          </a:xfrm>
          <a:prstGeom prst="rect">
            <a:avLst/>
          </a:prstGeom>
        </p:spPr>
        <p:txBody>
          <a:bodyPr/>
          <a:lstStyle/>
          <a:p>
            <a:pPr marL="0" indent="0" defTabSz="557784">
              <a:defRPr sz="1708">
                <a:solidFill>
                  <a:srgbClr val="00213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b="1"/>
              <a:t>Coordination:</a:t>
            </a:r>
            <a:r>
              <a:t> BSc (Hons) Immunology, MSc. Immunology and Inflammatory Disease, BSc (Med Sci) Clinical Medicine - Inflammation Medicine</a:t>
            </a:r>
          </a:p>
          <a:p>
            <a:pPr marL="0" indent="0" defTabSz="557784">
              <a:defRPr sz="1708">
                <a:solidFill>
                  <a:srgbClr val="00213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b="1"/>
              <a:t>Management: </a:t>
            </a:r>
            <a:r>
              <a:t>PGT Convenor, PGR Convenor</a:t>
            </a:r>
          </a:p>
          <a:p>
            <a:pPr marL="0" indent="0" defTabSz="557784">
              <a:defRPr sz="1708">
                <a:solidFill>
                  <a:srgbClr val="00213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b="1"/>
              <a:t>Collegiality: </a:t>
            </a:r>
            <a:r>
              <a:t>Widespread contribution of Immunology to BSc, MSc, MBChB, BVMS (mean staff contribution ~120h pa)</a:t>
            </a:r>
          </a:p>
        </p:txBody>
      </p:sp>
      <p:pic>
        <p:nvPicPr>
          <p:cNvPr id="163" name="Screenshot 2023-01-13 at 11.04.35.png" descr="Screenshot 2023-01-13 at 11.04.3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705" y="2420969"/>
            <a:ext cx="4122774" cy="216219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https://www.gla.ac.uk/postgraduate/taught/immunologyinflammatorydisease/"/>
          <p:cNvSpPr txBox="1"/>
          <p:nvPr/>
        </p:nvSpPr>
        <p:spPr>
          <a:xfrm>
            <a:off x="4860033" y="4583165"/>
            <a:ext cx="404692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dirty="0"/>
              <a:t>https://</a:t>
            </a:r>
            <a:r>
              <a:rPr dirty="0" err="1"/>
              <a:t>www.gla.ac.uk</a:t>
            </a:r>
            <a:r>
              <a:rPr dirty="0"/>
              <a:t>/postgraduate/taught/</a:t>
            </a:r>
            <a:r>
              <a:rPr dirty="0" err="1"/>
              <a:t>immunologyinflammatorydisease</a:t>
            </a:r>
            <a:r>
              <a:rPr dirty="0"/>
              <a:t>/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Rectangle 3"/>
          <p:cNvSpPr/>
          <p:nvPr/>
        </p:nvSpPr>
        <p:spPr>
          <a:xfrm>
            <a:off x="564874" y="1203599"/>
            <a:ext cx="3719094" cy="3456383"/>
          </a:xfrm>
          <a:prstGeom prst="rect">
            <a:avLst/>
          </a:prstGeom>
          <a:solidFill>
            <a:srgbClr val="FFFFFE">
              <a:alpha val="9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" name="Title 1"/>
          <p:cNvSpPr txBox="1">
            <a:spLocks noGrp="1"/>
          </p:cNvSpPr>
          <p:nvPr>
            <p:ph type="ctrTitle"/>
          </p:nvPr>
        </p:nvSpPr>
        <p:spPr>
          <a:xfrm>
            <a:off x="539550" y="1203599"/>
            <a:ext cx="3744419" cy="675267"/>
          </a:xfrm>
          <a:prstGeom prst="rect">
            <a:avLst/>
          </a:prstGeom>
        </p:spPr>
        <p:txBody>
          <a:bodyPr/>
          <a:lstStyle/>
          <a:p>
            <a:pPr defTabSz="402336">
              <a:defRPr sz="2024" spc="-84">
                <a:solidFill>
                  <a:srgbClr val="00213B"/>
                </a:solidFill>
              </a:defRPr>
            </a:pPr>
            <a:r>
              <a:rPr sz="2244" spc="-93"/>
              <a:t>Strategic PGR Contributions</a:t>
            </a:r>
            <a:br/>
            <a:endParaRPr/>
          </a:p>
        </p:txBody>
      </p:sp>
      <p:sp>
        <p:nvSpPr>
          <p:cNvPr id="169" name="Content Placeholder 2"/>
          <p:cNvSpPr txBox="1">
            <a:spLocks noGrp="1"/>
          </p:cNvSpPr>
          <p:nvPr>
            <p:ph type="subTitle" sz="half" idx="1"/>
          </p:nvPr>
        </p:nvSpPr>
        <p:spPr>
          <a:xfrm>
            <a:off x="539550" y="1859167"/>
            <a:ext cx="3744419" cy="280831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defRPr sz="2000">
                <a:solidFill>
                  <a:srgbClr val="00213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Precision Medicine Doctoral Training Programme, </a:t>
            </a:r>
          </a:p>
          <a:p>
            <a:pPr marL="0" indent="0">
              <a:spcBef>
                <a:spcPts val="600"/>
              </a:spcBef>
              <a:defRPr sz="2000">
                <a:solidFill>
                  <a:srgbClr val="00213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Rheumatoid Arthritis Pathogenesis Centre of Excellence (RACE) </a:t>
            </a:r>
          </a:p>
          <a:p>
            <a:pPr marL="0" indent="0">
              <a:spcBef>
                <a:spcPts val="600"/>
              </a:spcBef>
              <a:defRPr sz="2000">
                <a:solidFill>
                  <a:srgbClr val="00213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Wellcome Trust Integrative Infection Biology PhD programme</a:t>
            </a:r>
          </a:p>
          <a:p>
            <a:pPr marL="0" indent="0">
              <a:spcBef>
                <a:spcPts val="600"/>
              </a:spcBef>
              <a:defRPr sz="2000">
                <a:solidFill>
                  <a:srgbClr val="00213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Currently 63 PhD students with primary supervisor in CfI</a:t>
            </a:r>
          </a:p>
        </p:txBody>
      </p:sp>
      <p:pic>
        <p:nvPicPr>
          <p:cNvPr id="170" name="Screenshot 2023-01-13 at 11.07.51.png" descr="Screenshot 2023-01-13 at 11.07.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945" y="2571750"/>
            <a:ext cx="4009371" cy="2449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Rectangle 3"/>
          <p:cNvSpPr/>
          <p:nvPr/>
        </p:nvSpPr>
        <p:spPr>
          <a:xfrm>
            <a:off x="564874" y="1203599"/>
            <a:ext cx="3719094" cy="3528391"/>
          </a:xfrm>
          <a:prstGeom prst="rect">
            <a:avLst/>
          </a:prstGeom>
          <a:solidFill>
            <a:srgbClr val="FFFFFE">
              <a:alpha val="8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4" name="Title 1"/>
          <p:cNvSpPr txBox="1">
            <a:spLocks noGrp="1"/>
          </p:cNvSpPr>
          <p:nvPr>
            <p:ph type="ctrTitle"/>
          </p:nvPr>
        </p:nvSpPr>
        <p:spPr>
          <a:xfrm>
            <a:off x="539550" y="1203599"/>
            <a:ext cx="3744419" cy="504056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r>
              <a:t>Research </a:t>
            </a:r>
          </a:p>
        </p:txBody>
      </p:sp>
      <p:sp>
        <p:nvSpPr>
          <p:cNvPr id="175" name="Content Placeholder 2"/>
          <p:cNvSpPr txBox="1">
            <a:spLocks noGrp="1"/>
          </p:cNvSpPr>
          <p:nvPr>
            <p:ph type="subTitle" sz="half" idx="1"/>
          </p:nvPr>
        </p:nvSpPr>
        <p:spPr>
          <a:xfrm>
            <a:off x="526850" y="1635646"/>
            <a:ext cx="3744419" cy="3096344"/>
          </a:xfrm>
          <a:prstGeom prst="rect">
            <a:avLst/>
          </a:prstGeom>
        </p:spPr>
        <p:txBody>
          <a:bodyPr/>
          <a:lstStyle/>
          <a:p>
            <a:pPr marL="160421" indent="-160421">
              <a:buSzPct val="100000"/>
              <a:buChar char="•"/>
              <a:defRPr sz="1800">
                <a:solidFill>
                  <a:srgbClr val="4F596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245 Research Outputs scored 3 or 4* for REF2021</a:t>
            </a:r>
          </a:p>
          <a:p>
            <a:pPr marL="160421" indent="-160421">
              <a:buSzPct val="100000"/>
              <a:buChar char="•"/>
              <a:defRPr sz="1800">
                <a:solidFill>
                  <a:srgbClr val="4F596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Publications in various journals including Immunity, Nature, Nature Immunology, Mucosal Immunology, eLIFE, Blood, PNAS,  Lancet, Nature Comms, Plos Pathogens, Nature Reviews</a:t>
            </a:r>
          </a:p>
          <a:p>
            <a:pPr marL="160421" indent="-160421">
              <a:buSzPct val="100000"/>
              <a:buChar char="•"/>
              <a:defRPr sz="1800">
                <a:solidFill>
                  <a:srgbClr val="4F596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Research Awards in last 6 years &gt;£65m</a:t>
            </a:r>
          </a:p>
        </p:txBody>
      </p:sp>
      <p:sp>
        <p:nvSpPr>
          <p:cNvPr id="176" name="Rectangle"/>
          <p:cNvSpPr/>
          <p:nvPr/>
        </p:nvSpPr>
        <p:spPr>
          <a:xfrm>
            <a:off x="4950459" y="1456831"/>
            <a:ext cx="3992273" cy="3021926"/>
          </a:xfrm>
          <a:prstGeom prst="rect">
            <a:avLst/>
          </a:prstGeom>
          <a:solidFill>
            <a:srgbClr val="FFFFFE">
              <a:alpha val="90988"/>
            </a:srgbClr>
          </a:solidFill>
          <a:ln w="25400">
            <a:solidFill>
              <a:schemeClr val="accent1">
                <a:alpha val="90988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85" name="Group"/>
          <p:cNvGrpSpPr/>
          <p:nvPr/>
        </p:nvGrpSpPr>
        <p:grpSpPr>
          <a:xfrm>
            <a:off x="4961622" y="1485822"/>
            <a:ext cx="4017672" cy="2970750"/>
            <a:chOff x="0" y="0"/>
            <a:chExt cx="4017671" cy="2970748"/>
          </a:xfrm>
        </p:grpSpPr>
        <p:sp>
          <p:nvSpPr>
            <p:cNvPr id="177" name="2015"/>
            <p:cNvSpPr txBox="1"/>
            <p:nvPr/>
          </p:nvSpPr>
          <p:spPr>
            <a:xfrm>
              <a:off x="335711" y="2739608"/>
              <a:ext cx="370543" cy="231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000"/>
              </a:lvl1pPr>
            </a:lstStyle>
            <a:p>
              <a:r>
                <a:t>2015</a:t>
              </a:r>
            </a:p>
          </p:txBody>
        </p:sp>
        <p:sp>
          <p:nvSpPr>
            <p:cNvPr id="178" name="2016"/>
            <p:cNvSpPr txBox="1"/>
            <p:nvPr/>
          </p:nvSpPr>
          <p:spPr>
            <a:xfrm>
              <a:off x="951915" y="2739608"/>
              <a:ext cx="370543" cy="231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000"/>
              </a:lvl1pPr>
            </a:lstStyle>
            <a:p>
              <a:r>
                <a:t>2016</a:t>
              </a:r>
            </a:p>
          </p:txBody>
        </p:sp>
        <p:sp>
          <p:nvSpPr>
            <p:cNvPr id="179" name="2017"/>
            <p:cNvSpPr txBox="1"/>
            <p:nvPr/>
          </p:nvSpPr>
          <p:spPr>
            <a:xfrm>
              <a:off x="1568119" y="2739608"/>
              <a:ext cx="370543" cy="231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000"/>
              </a:lvl1pPr>
            </a:lstStyle>
            <a:p>
              <a:r>
                <a:t>2017</a:t>
              </a:r>
            </a:p>
          </p:txBody>
        </p:sp>
        <p:sp>
          <p:nvSpPr>
            <p:cNvPr id="180" name="2018"/>
            <p:cNvSpPr txBox="1"/>
            <p:nvPr/>
          </p:nvSpPr>
          <p:spPr>
            <a:xfrm>
              <a:off x="2184323" y="2739608"/>
              <a:ext cx="370543" cy="231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000"/>
              </a:lvl1pPr>
            </a:lstStyle>
            <a:p>
              <a:r>
                <a:t>2018</a:t>
              </a:r>
            </a:p>
          </p:txBody>
        </p:sp>
        <p:sp>
          <p:nvSpPr>
            <p:cNvPr id="181" name="2019"/>
            <p:cNvSpPr txBox="1"/>
            <p:nvPr/>
          </p:nvSpPr>
          <p:spPr>
            <a:xfrm>
              <a:off x="2800527" y="2739608"/>
              <a:ext cx="370543" cy="231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000"/>
              </a:lvl1pPr>
            </a:lstStyle>
            <a:p>
              <a:r>
                <a:t>2019</a:t>
              </a:r>
            </a:p>
          </p:txBody>
        </p:sp>
        <p:sp>
          <p:nvSpPr>
            <p:cNvPr id="182" name="2020"/>
            <p:cNvSpPr txBox="1"/>
            <p:nvPr/>
          </p:nvSpPr>
          <p:spPr>
            <a:xfrm>
              <a:off x="3416731" y="2739608"/>
              <a:ext cx="370543" cy="231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000"/>
              </a:lvl1pPr>
            </a:lstStyle>
            <a:p>
              <a:r>
                <a:t>2020</a:t>
              </a:r>
            </a:p>
          </p:txBody>
        </p:sp>
        <p:sp>
          <p:nvSpPr>
            <p:cNvPr id="183" name="FEC Awards (£m)"/>
            <p:cNvSpPr txBox="1"/>
            <p:nvPr/>
          </p:nvSpPr>
          <p:spPr>
            <a:xfrm>
              <a:off x="1272643" y="0"/>
              <a:ext cx="1430349" cy="294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400"/>
              </a:lvl1pPr>
            </a:lstStyle>
            <a:p>
              <a:r>
                <a:t>FEC Awards (£m)</a:t>
              </a:r>
            </a:p>
          </p:txBody>
        </p:sp>
        <p:pic>
          <p:nvPicPr>
            <p:cNvPr id="184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68188"/>
              <a:ext cx="4017672" cy="25766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Media_578697_smxx.jpg" descr="Media_578697_smxx.jpg"/>
          <p:cNvPicPr>
            <a:picLocks noChangeAspect="1"/>
          </p:cNvPicPr>
          <p:nvPr/>
        </p:nvPicPr>
        <p:blipFill>
          <a:blip r:embed="rId3">
            <a:alphaModFix amt="58130"/>
          </a:blip>
          <a:stretch>
            <a:fillRect/>
          </a:stretch>
        </p:blipFill>
        <p:spPr>
          <a:xfrm>
            <a:off x="-116523" y="-185012"/>
            <a:ext cx="9623994" cy="533678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Rectangle 3"/>
          <p:cNvSpPr/>
          <p:nvPr/>
        </p:nvSpPr>
        <p:spPr>
          <a:xfrm>
            <a:off x="325030" y="1132918"/>
            <a:ext cx="5533195" cy="3715613"/>
          </a:xfrm>
          <a:prstGeom prst="rect">
            <a:avLst/>
          </a:prstGeom>
          <a:solidFill>
            <a:srgbClr val="FFFFFE">
              <a:alpha val="72397"/>
            </a:srgbClr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1" name="Title 1"/>
          <p:cNvSpPr txBox="1">
            <a:spLocks noGrp="1"/>
          </p:cNvSpPr>
          <p:nvPr>
            <p:ph type="ctrTitle"/>
          </p:nvPr>
        </p:nvSpPr>
        <p:spPr>
          <a:xfrm>
            <a:off x="539550" y="1203599"/>
            <a:ext cx="3744419" cy="504056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r>
              <a:t>Impact and Engagment </a:t>
            </a:r>
          </a:p>
        </p:txBody>
      </p:sp>
      <p:sp>
        <p:nvSpPr>
          <p:cNvPr id="202" name="Content Placeholder 2"/>
          <p:cNvSpPr txBox="1">
            <a:spLocks noGrp="1"/>
          </p:cNvSpPr>
          <p:nvPr>
            <p:ph type="subTitle" sz="half" idx="1"/>
          </p:nvPr>
        </p:nvSpPr>
        <p:spPr>
          <a:xfrm>
            <a:off x="539549" y="1645463"/>
            <a:ext cx="5104155" cy="30631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" indent="-3429" defTabSz="493776">
              <a:spcBef>
                <a:spcPts val="200"/>
              </a:spcBef>
              <a:defRPr sz="1512">
                <a:solidFill>
                  <a:srgbClr val="4F596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Knowledge exchange and transfer with a variety of stakeholders e.g.</a:t>
            </a:r>
          </a:p>
          <a:p>
            <a:pPr marL="86627" indent="-86627" defTabSz="493776">
              <a:spcBef>
                <a:spcPts val="200"/>
              </a:spcBef>
              <a:buSzPct val="100000"/>
              <a:buChar char="•"/>
              <a:defRPr sz="1512">
                <a:solidFill>
                  <a:srgbClr val="4F596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200" dirty="0"/>
              <a:t>Industry Collaborations e.g. </a:t>
            </a:r>
          </a:p>
          <a:p>
            <a:pPr marL="292367" lvl="1" indent="-86627" defTabSz="493776">
              <a:spcBef>
                <a:spcPts val="200"/>
              </a:spcBef>
              <a:buSzPct val="100000"/>
              <a:buChar char="•"/>
              <a:defRPr sz="1512">
                <a:solidFill>
                  <a:srgbClr val="4F596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200" dirty="0" err="1"/>
              <a:t>GLAZgo</a:t>
            </a:r>
            <a:r>
              <a:rPr sz="1200" dirty="0"/>
              <a:t> Discovery Centre -  Collaboration between </a:t>
            </a:r>
            <a:r>
              <a:rPr lang="en-GB" sz="1200" dirty="0"/>
              <a:t>S</a:t>
            </a:r>
            <a:r>
              <a:rPr sz="1200" dirty="0"/>
              <a:t>II and AstraZeneca, fully integrated drug discovery programme for inflammatory disease</a:t>
            </a:r>
          </a:p>
          <a:p>
            <a:pPr marL="292367" lvl="1" indent="-86627" defTabSz="493776">
              <a:spcBef>
                <a:spcPts val="200"/>
              </a:spcBef>
              <a:buSzPct val="100000"/>
              <a:buChar char="•"/>
              <a:defRPr sz="1512">
                <a:solidFill>
                  <a:srgbClr val="4F596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200" dirty="0"/>
              <a:t>Glasgow Lilly Collaboration - Next Gen Target Identification and Validation (£4.6m)</a:t>
            </a:r>
          </a:p>
          <a:p>
            <a:pPr marL="154305" indent="-154305" defTabSz="493776">
              <a:spcBef>
                <a:spcPts val="200"/>
              </a:spcBef>
              <a:buSzPct val="100000"/>
              <a:buFont typeface="Arial"/>
              <a:buChar char="•"/>
              <a:defRPr sz="1512">
                <a:solidFill>
                  <a:srgbClr val="4F596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200" dirty="0"/>
              <a:t>Patient Groups e.g. NRAS Greater Glasgow and Clyde Rheumatoid and Inflammatory Arthritis Group</a:t>
            </a:r>
          </a:p>
          <a:p>
            <a:pPr marL="154305" indent="-154305" defTabSz="493776">
              <a:spcBef>
                <a:spcPts val="200"/>
              </a:spcBef>
              <a:buSzPct val="100000"/>
              <a:buFont typeface="Arial"/>
              <a:buChar char="•"/>
              <a:defRPr sz="1512">
                <a:solidFill>
                  <a:srgbClr val="4F596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200" dirty="0"/>
              <a:t>Public Engagement </a:t>
            </a:r>
            <a:r>
              <a:rPr sz="1200" dirty="0" err="1"/>
              <a:t>e.g</a:t>
            </a:r>
            <a:r>
              <a:rPr sz="1200" dirty="0"/>
              <a:t> Vaccine Advocacy with BSI, </a:t>
            </a:r>
            <a:r>
              <a:rPr sz="1200" dirty="0" err="1"/>
              <a:t>NanoMATE</a:t>
            </a:r>
            <a:r>
              <a:rPr sz="1200" dirty="0"/>
              <a:t>, Schools Outreach, </a:t>
            </a:r>
            <a:r>
              <a:rPr sz="1200" dirty="0" err="1"/>
              <a:t>Rheumatosphere</a:t>
            </a:r>
            <a:r>
              <a:rPr sz="1200" dirty="0"/>
              <a:t>, </a:t>
            </a:r>
            <a:r>
              <a:rPr sz="1200" dirty="0" err="1"/>
              <a:t>Explorathon</a:t>
            </a:r>
            <a:r>
              <a:rPr sz="1200" dirty="0"/>
              <a:t>.</a:t>
            </a:r>
          </a:p>
          <a:p>
            <a:pPr marL="154305" indent="-154305" defTabSz="493776">
              <a:spcBef>
                <a:spcPts val="200"/>
              </a:spcBef>
              <a:buSzPct val="100000"/>
              <a:buFont typeface="Arial"/>
              <a:buChar char="•"/>
              <a:defRPr sz="1512">
                <a:solidFill>
                  <a:srgbClr val="4F596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200" dirty="0"/>
              <a:t>Research Panel </a:t>
            </a:r>
            <a:r>
              <a:rPr sz="1200" dirty="0" err="1"/>
              <a:t>particpation</a:t>
            </a:r>
            <a:r>
              <a:rPr sz="1200" dirty="0"/>
              <a:t>/chairs.</a:t>
            </a:r>
          </a:p>
        </p:txBody>
      </p:sp>
      <p:pic>
        <p:nvPicPr>
          <p:cNvPr id="203" name="Screenshot 2021-01-26 at 11.39.35.png" descr="Screenshot 2021-01-26 at 11.39.3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54" y="205757"/>
            <a:ext cx="1826519" cy="827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5">
            <a:alphaModFix amt="74401"/>
          </a:blip>
          <a:stretch>
            <a:fillRect/>
          </a:stretch>
        </p:blipFill>
        <p:spPr>
          <a:xfrm>
            <a:off x="4864269" y="4559568"/>
            <a:ext cx="990601" cy="58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Screenshot 2023-01-13 at 11.10.12.png" descr="Screenshot 2023-01-13 at 11.10.1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8543" y="354537"/>
            <a:ext cx="4005457" cy="1165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EH1CqIVXYAIhYct.jpeg" descr="EH1CqIVXYAIhYct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7275" y="1781066"/>
            <a:ext cx="1646725" cy="2927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UoG_PowerPoint_16.9">
  <a:themeElements>
    <a:clrScheme name="UoG_PowerPoint_16.9">
      <a:dk1>
        <a:srgbClr val="002542"/>
      </a:dk1>
      <a:lt1>
        <a:srgbClr val="FFFFFE"/>
      </a:lt1>
      <a:dk2>
        <a:srgbClr val="A7A7A7"/>
      </a:dk2>
      <a:lt2>
        <a:srgbClr val="535353"/>
      </a:lt2>
      <a:accent1>
        <a:srgbClr val="63548B"/>
      </a:accent1>
      <a:accent2>
        <a:srgbClr val="8D0C64"/>
      </a:accent2>
      <a:accent3>
        <a:srgbClr val="CF1C20"/>
      </a:accent3>
      <a:accent4>
        <a:srgbClr val="4B3B7D"/>
      </a:accent4>
      <a:accent5>
        <a:srgbClr val="003824"/>
      </a:accent5>
      <a:accent6>
        <a:srgbClr val="500B29"/>
      </a:accent6>
      <a:hlink>
        <a:srgbClr val="0000FF"/>
      </a:hlink>
      <a:folHlink>
        <a:srgbClr val="FF00FF"/>
      </a:folHlink>
    </a:clrScheme>
    <a:fontScheme name="UoG_PowerPoint_16.9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UoG_PowerPoint_16.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2542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2542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UoG_PowerPoint_16.9">
  <a:themeElements>
    <a:clrScheme name="UoG_PowerPoint_16.9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3548B"/>
      </a:accent1>
      <a:accent2>
        <a:srgbClr val="8D0C64"/>
      </a:accent2>
      <a:accent3>
        <a:srgbClr val="CF1C20"/>
      </a:accent3>
      <a:accent4>
        <a:srgbClr val="4B3B7D"/>
      </a:accent4>
      <a:accent5>
        <a:srgbClr val="003824"/>
      </a:accent5>
      <a:accent6>
        <a:srgbClr val="500B29"/>
      </a:accent6>
      <a:hlink>
        <a:srgbClr val="0000FF"/>
      </a:hlink>
      <a:folHlink>
        <a:srgbClr val="FF00FF"/>
      </a:folHlink>
    </a:clrScheme>
    <a:fontScheme name="UoG_PowerPoint_16.9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UoG_PowerPoint_16.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2542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2542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3225815B90F04C8C5E7021565882B8" ma:contentTypeVersion="16" ma:contentTypeDescription="Create a new document." ma:contentTypeScope="" ma:versionID="e04bb35fed4e206d984a3269153a6857">
  <xsd:schema xmlns:xsd="http://www.w3.org/2001/XMLSchema" xmlns:xs="http://www.w3.org/2001/XMLSchema" xmlns:p="http://schemas.microsoft.com/office/2006/metadata/properties" xmlns:ns2="c8fe5027-0307-4eeb-87de-fdae8813655f" xmlns:ns3="e64dcdc2-737e-4dfb-b8f4-14e3e1733890" targetNamespace="http://schemas.microsoft.com/office/2006/metadata/properties" ma:root="true" ma:fieldsID="726a04d052b4f206339f72e673f2a28c" ns2:_="" ns3:_="">
    <xsd:import namespace="c8fe5027-0307-4eeb-87de-fdae8813655f"/>
    <xsd:import namespace="e64dcdc2-737e-4dfb-b8f4-14e3e17338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e5027-0307-4eeb-87de-fdae881365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06b285-ac2c-4225-b56d-e54690cf9c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dcdc2-737e-4dfb-b8f4-14e3e173389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6fca7a-67a6-4b64-a717-2ae2fd9a4c96}" ma:internalName="TaxCatchAll" ma:showField="CatchAllData" ma:web="e64dcdc2-737e-4dfb-b8f4-14e3e17338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4dcdc2-737e-4dfb-b8f4-14e3e1733890" xsi:nil="true"/>
    <lcf76f155ced4ddcb4097134ff3c332f xmlns="c8fe5027-0307-4eeb-87de-fdae8813655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94575B4-BF54-4188-AAE7-4E3B202A49DF}"/>
</file>

<file path=customXml/itemProps2.xml><?xml version="1.0" encoding="utf-8"?>
<ds:datastoreItem xmlns:ds="http://schemas.openxmlformats.org/officeDocument/2006/customXml" ds:itemID="{E71B0583-F4D4-452E-8BE5-2A3D62257286}"/>
</file>

<file path=customXml/itemProps3.xml><?xml version="1.0" encoding="utf-8"?>
<ds:datastoreItem xmlns:ds="http://schemas.openxmlformats.org/officeDocument/2006/customXml" ds:itemID="{3C54ECDF-C8E1-4398-A501-F413065157F1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1045</Words>
  <Application>Microsoft Office PowerPoint</Application>
  <PresentationFormat>On-screen Show (16:9)</PresentationFormat>
  <Paragraphs>162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Gill Sans</vt:lpstr>
      <vt:lpstr>Helvetica Neue</vt:lpstr>
      <vt:lpstr>Helvetica Neue Light</vt:lpstr>
      <vt:lpstr>Helvetica Neue Medium</vt:lpstr>
      <vt:lpstr>Helvetica Neue Thin</vt:lpstr>
      <vt:lpstr>UoG_PowerPoint_16.9</vt:lpstr>
      <vt:lpstr>Centre for Immunobiology - Overview and Strategy</vt:lpstr>
      <vt:lpstr>History</vt:lpstr>
      <vt:lpstr>CfI Aims</vt:lpstr>
      <vt:lpstr>Staff in CfI (2023)</vt:lpstr>
      <vt:lpstr>CfI Structure</vt:lpstr>
      <vt:lpstr>Strategic Teaching Contributions </vt:lpstr>
      <vt:lpstr>Strategic PGR Contributions </vt:lpstr>
      <vt:lpstr>Research </vt:lpstr>
      <vt:lpstr>Impact and Engagment </vt:lpstr>
      <vt:lpstr>Collaboration/Connection</vt:lpstr>
      <vt:lpstr>PowerPoint Presentation</vt:lpstr>
      <vt:lpstr>Key Research Strengths/Themes</vt:lpstr>
      <vt:lpstr>Key Research Strengths/Themes</vt:lpstr>
      <vt:lpstr>Key Research Strengths/Themes</vt:lpstr>
      <vt:lpstr>Strategic Collaborations</vt:lpstr>
      <vt:lpstr>Key Strategic Goals v1.0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Centre for Immunobiology - Overview and Strategy</dc:title>
  <dc:creator>Andrew Bruce</dc:creator>
  <cp:lastModifiedBy>Andrew Bruce</cp:lastModifiedBy>
  <cp:revision>3</cp:revision>
  <dcterms:modified xsi:type="dcterms:W3CDTF">2023-01-16T15:20:38Z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0x010100583225815B90F04C8C5E7021565882B8</vt:lpwstr>
  </property>
</Properties>
</file>