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6"/>
  </p:notesMasterIdLst>
  <p:handoutMasterIdLst>
    <p:handoutMasterId r:id="rId17"/>
  </p:handoutMasterIdLst>
  <p:sldIdLst>
    <p:sldId id="663" r:id="rId2"/>
    <p:sldId id="664" r:id="rId3"/>
    <p:sldId id="684" r:id="rId4"/>
    <p:sldId id="634" r:id="rId5"/>
    <p:sldId id="674" r:id="rId6"/>
    <p:sldId id="685" r:id="rId7"/>
    <p:sldId id="668" r:id="rId8"/>
    <p:sldId id="436" r:id="rId9"/>
    <p:sldId id="675" r:id="rId10"/>
    <p:sldId id="682" r:id="rId11"/>
    <p:sldId id="676" r:id="rId12"/>
    <p:sldId id="677" r:id="rId13"/>
    <p:sldId id="678" r:id="rId14"/>
    <p:sldId id="683" r:id="rId15"/>
  </p:sldIdLst>
  <p:sldSz cx="9906000" cy="6858000" type="A4"/>
  <p:notesSz cx="6669088" cy="9928225"/>
  <p:defaultTextStyle>
    <a:defPPr>
      <a:defRPr lang="en-GB"/>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97">
          <p15:clr>
            <a:srgbClr val="A4A3A4"/>
          </p15:clr>
        </p15:guide>
        <p15:guide id="2" pos="1835">
          <p15:clr>
            <a:srgbClr val="A4A3A4"/>
          </p15:clr>
        </p15:guide>
      </p15:sldGuideLst>
    </p:ext>
    <p:ext uri="{2D200454-40CA-4A62-9FC3-DE9A4176ACB9}">
      <p15:notesGuideLst xmlns:p15="http://schemas.microsoft.com/office/powerpoint/2012/main">
        <p15:guide id="1" orient="horz" pos="3127">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91FF"/>
    <a:srgbClr val="9DBCB0"/>
    <a:srgbClr val="93B1CC"/>
    <a:srgbClr val="B7AA9E"/>
    <a:srgbClr val="C4C18E"/>
    <a:srgbClr val="31AA1C"/>
    <a:srgbClr val="CF3900"/>
    <a:srgbClr val="DFF9DB"/>
    <a:srgbClr val="E9F2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87" autoAdjust="0"/>
    <p:restoredTop sz="54274" autoAdjust="0"/>
  </p:normalViewPr>
  <p:slideViewPr>
    <p:cSldViewPr snapToGrid="0">
      <p:cViewPr varScale="1">
        <p:scale>
          <a:sx n="39" d="100"/>
          <a:sy n="39" d="100"/>
        </p:scale>
        <p:origin x="2100" y="48"/>
      </p:cViewPr>
      <p:guideLst>
        <p:guide orient="horz" pos="4297"/>
        <p:guide pos="1835"/>
      </p:guideLst>
    </p:cSldViewPr>
  </p:slideViewPr>
  <p:outlineViewPr>
    <p:cViewPr>
      <p:scale>
        <a:sx n="33" d="100"/>
        <a:sy n="33" d="100"/>
      </p:scale>
      <p:origin x="0" y="16248"/>
    </p:cViewPr>
  </p:outlin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73" d="100"/>
          <a:sy n="73" d="100"/>
        </p:scale>
        <p:origin x="-2178" y="-108"/>
      </p:cViewPr>
      <p:guideLst>
        <p:guide orient="horz" pos="3127"/>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cs typeface="Arial" pitchFamily="34" charset="0"/>
              </a:defRPr>
            </a:lvl1pPr>
          </a:lstStyle>
          <a:p>
            <a:pPr>
              <a:defRPr/>
            </a:pPr>
            <a:endParaRPr lang="en-GB" dirty="0"/>
          </a:p>
        </p:txBody>
      </p:sp>
      <p:sp>
        <p:nvSpPr>
          <p:cNvPr id="194563" name="Rectangle 3"/>
          <p:cNvSpPr>
            <a:spLocks noGrp="1" noChangeArrowheads="1"/>
          </p:cNvSpPr>
          <p:nvPr>
            <p:ph type="dt" sz="quarter"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fld id="{F864B831-9804-4696-8E7C-B0D9A87543DC}" type="datetimeFigureOut">
              <a:rPr lang="en-GB"/>
              <a:pPr>
                <a:defRPr/>
              </a:pPr>
              <a:t>27/04/2022</a:t>
            </a:fld>
            <a:endParaRPr lang="en-GB" dirty="0"/>
          </a:p>
        </p:txBody>
      </p:sp>
      <p:sp>
        <p:nvSpPr>
          <p:cNvPr id="194564" name="Rectangle 4"/>
          <p:cNvSpPr>
            <a:spLocks noGrp="1" noChangeArrowheads="1"/>
          </p:cNvSpPr>
          <p:nvPr>
            <p:ph type="ftr" sz="quarter" idx="2"/>
          </p:nvPr>
        </p:nvSpPr>
        <p:spPr bwMode="auto">
          <a:xfrm>
            <a:off x="0" y="9431338"/>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cs typeface="Arial" pitchFamily="34" charset="0"/>
              </a:defRPr>
            </a:lvl1pPr>
          </a:lstStyle>
          <a:p>
            <a:pPr>
              <a:defRPr/>
            </a:pPr>
            <a:endParaRPr lang="en-GB" dirty="0"/>
          </a:p>
        </p:txBody>
      </p:sp>
      <p:sp>
        <p:nvSpPr>
          <p:cNvPr id="194565" name="Rectangle 5"/>
          <p:cNvSpPr>
            <a:spLocks noGrp="1" noChangeArrowheads="1"/>
          </p:cNvSpPr>
          <p:nvPr>
            <p:ph type="sldNum" sz="quarter" idx="3"/>
          </p:nvPr>
        </p:nvSpPr>
        <p:spPr bwMode="auto">
          <a:xfrm>
            <a:off x="3779838" y="9431338"/>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25C35F3A-0E98-4511-83DC-83642398A701}" type="slidenum">
              <a:rPr lang="en-GB"/>
              <a:pPr>
                <a:defRPr/>
              </a:pPr>
              <a:t>‹#›</a:t>
            </a:fld>
            <a:endParaRPr lang="en-GB" dirty="0"/>
          </a:p>
        </p:txBody>
      </p:sp>
    </p:spTree>
    <p:extLst>
      <p:ext uri="{BB962C8B-B14F-4D97-AF65-F5344CB8AC3E}">
        <p14:creationId xmlns:p14="http://schemas.microsoft.com/office/powerpoint/2010/main" val="716017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en-GB" dirty="0"/>
          </a:p>
        </p:txBody>
      </p:sp>
      <p:sp>
        <p:nvSpPr>
          <p:cNvPr id="3075"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GB" dirty="0"/>
          </a:p>
        </p:txBody>
      </p:sp>
      <p:sp>
        <p:nvSpPr>
          <p:cNvPr id="14340" name="Rectangle 4"/>
          <p:cNvSpPr>
            <a:spLocks noGrp="1" noRot="1" noChangeAspect="1" noChangeArrowheads="1" noTextEdit="1"/>
          </p:cNvSpPr>
          <p:nvPr>
            <p:ph type="sldImg" idx="2"/>
          </p:nvPr>
        </p:nvSpPr>
        <p:spPr bwMode="auto">
          <a:xfrm>
            <a:off x="646113" y="744538"/>
            <a:ext cx="5376862"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66750" y="4716463"/>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Arial" charset="0"/>
              </a:defRPr>
            </a:lvl1pPr>
          </a:lstStyle>
          <a:p>
            <a:pPr>
              <a:defRPr/>
            </a:pPr>
            <a:endParaRPr lang="en-GB" dirty="0"/>
          </a:p>
        </p:txBody>
      </p:sp>
      <p:sp>
        <p:nvSpPr>
          <p:cNvPr id="3079" name="Rectangle 7"/>
          <p:cNvSpPr>
            <a:spLocks noGrp="1" noChangeArrowheads="1"/>
          </p:cNvSpPr>
          <p:nvPr>
            <p:ph type="sldNum" sz="quarter" idx="5"/>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01700E3A-5100-46AD-A471-D3EEE529C03D}" type="slidenum">
              <a:rPr lang="en-GB"/>
              <a:pPr>
                <a:defRPr/>
              </a:pPr>
              <a:t>‹#›</a:t>
            </a:fld>
            <a:endParaRPr lang="en-GB" dirty="0"/>
          </a:p>
        </p:txBody>
      </p:sp>
    </p:spTree>
    <p:extLst>
      <p:ext uri="{BB962C8B-B14F-4D97-AF65-F5344CB8AC3E}">
        <p14:creationId xmlns:p14="http://schemas.microsoft.com/office/powerpoint/2010/main" val="16599495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ma.net/policies-post/wma-declaration-of-helsinki-ethical-principles-for-medical-research-involving-human-subject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GB" sz="1200" b="1" dirty="0"/>
              <a:t>In twos/threes, collaboratively design </a:t>
            </a:r>
            <a:r>
              <a:rPr lang="en-GB" sz="1200" b="1" u="sng" dirty="0"/>
              <a:t>one</a:t>
            </a:r>
            <a:r>
              <a:rPr lang="en-GB" sz="1200" b="1" dirty="0"/>
              <a:t> of the following studies, </a:t>
            </a:r>
            <a:r>
              <a:rPr lang="en-GB" sz="1200" b="1" u="sng" dirty="0"/>
              <a:t>or</a:t>
            </a:r>
            <a:r>
              <a:rPr lang="en-GB" sz="1200" b="1" dirty="0"/>
              <a:t> one of your own choosing:</a:t>
            </a:r>
          </a:p>
          <a:p>
            <a:pPr>
              <a:spcBef>
                <a:spcPts val="0"/>
              </a:spcBef>
              <a:spcAft>
                <a:spcPts val="900"/>
              </a:spcAft>
              <a:buFont typeface="Arial" panose="020B0604020202020204" pitchFamily="34" charset="0"/>
              <a:buChar char="•"/>
            </a:pPr>
            <a:r>
              <a:rPr lang="en-GB" sz="1200" dirty="0"/>
              <a:t> How is Moodle used to support learning and teaching at </a:t>
            </a:r>
            <a:r>
              <a:rPr lang="en-GB" sz="1200" dirty="0" err="1"/>
              <a:t>UofG</a:t>
            </a:r>
            <a:r>
              <a:rPr lang="en-GB" sz="1200" dirty="0"/>
              <a:t>?</a:t>
            </a:r>
          </a:p>
          <a:p>
            <a:pPr>
              <a:spcBef>
                <a:spcPts val="0"/>
              </a:spcBef>
              <a:spcAft>
                <a:spcPts val="900"/>
              </a:spcAft>
              <a:buFont typeface="Arial" panose="020B0604020202020204" pitchFamily="34" charset="0"/>
              <a:buChar char="•"/>
            </a:pPr>
            <a:r>
              <a:rPr lang="en-GB" sz="1200" dirty="0"/>
              <a:t> What is the impact of staff engagement in LEADS CPD on learning and teaching?</a:t>
            </a:r>
          </a:p>
          <a:p>
            <a:pPr>
              <a:spcBef>
                <a:spcPts val="0"/>
              </a:spcBef>
              <a:spcAft>
                <a:spcPts val="300"/>
              </a:spcAft>
              <a:buFont typeface="Arial" panose="020B0604020202020204" pitchFamily="34" charset="0"/>
              <a:buChar char="•"/>
            </a:pPr>
            <a:r>
              <a:rPr lang="en-GB" sz="1200" dirty="0"/>
              <a:t> How does introduction of a flipped classroom approach impact on learning and/or teaching?</a:t>
            </a:r>
          </a:p>
          <a:p>
            <a:pPr>
              <a:spcBef>
                <a:spcPts val="0"/>
              </a:spcBef>
              <a:spcAft>
                <a:spcPts val="300"/>
              </a:spcAft>
              <a:buFont typeface="Arial" panose="020B0604020202020204" pitchFamily="34" charset="0"/>
              <a:buChar char="•"/>
            </a:pPr>
            <a:r>
              <a:rPr lang="en-GB" sz="1200" dirty="0"/>
              <a:t> How does lecture recording impact on student learning?</a:t>
            </a:r>
          </a:p>
          <a:p>
            <a:pPr>
              <a:spcBef>
                <a:spcPts val="0"/>
              </a:spcBef>
              <a:spcAft>
                <a:spcPts val="300"/>
              </a:spcAft>
              <a:buFont typeface="Arial" panose="020B0604020202020204" pitchFamily="34" charset="0"/>
              <a:buChar char="•"/>
            </a:pPr>
            <a:r>
              <a:rPr lang="en-GB" sz="1200" dirty="0"/>
              <a:t> How does continuous assessment impact on student performance and retention?</a:t>
            </a:r>
          </a:p>
          <a:p>
            <a:endParaRPr lang="en-GB" dirty="0"/>
          </a:p>
        </p:txBody>
      </p:sp>
      <p:sp>
        <p:nvSpPr>
          <p:cNvPr id="4" name="Slide Number Placeholder 3"/>
          <p:cNvSpPr>
            <a:spLocks noGrp="1"/>
          </p:cNvSpPr>
          <p:nvPr>
            <p:ph type="sldNum" sz="quarter" idx="5"/>
          </p:nvPr>
        </p:nvSpPr>
        <p:spPr/>
        <p:txBody>
          <a:bodyPr/>
          <a:lstStyle/>
          <a:p>
            <a:pPr>
              <a:defRPr/>
            </a:pPr>
            <a:fld id="{01700E3A-5100-46AD-A471-D3EEE529C03D}" type="slidenum">
              <a:rPr lang="en-GB" smtClean="0"/>
              <a:pPr>
                <a:defRPr/>
              </a:pPr>
              <a:t>9</a:t>
            </a:fld>
            <a:endParaRPr lang="en-GB" dirty="0"/>
          </a:p>
        </p:txBody>
      </p:sp>
    </p:spTree>
    <p:extLst>
      <p:ext uri="{BB962C8B-B14F-4D97-AF65-F5344CB8AC3E}">
        <p14:creationId xmlns:p14="http://schemas.microsoft.com/office/powerpoint/2010/main" val="67641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Vicki to lead on the</a:t>
            </a:r>
            <a:r>
              <a:rPr lang="en-GB" baseline="0" dirty="0"/>
              <a:t> process of turning </a:t>
            </a:r>
            <a:r>
              <a:rPr lang="en-GB" i="1" baseline="0" dirty="0"/>
              <a:t>your</a:t>
            </a:r>
            <a:r>
              <a:rPr lang="en-GB" i="0" baseline="0" dirty="0"/>
              <a:t> risk assessment into an ethics application… Use the forms as a handout at this point.</a:t>
            </a:r>
            <a:endParaRPr lang="en-GB" dirty="0"/>
          </a:p>
        </p:txBody>
      </p:sp>
      <p:sp>
        <p:nvSpPr>
          <p:cNvPr id="4" name="Slide Number Placeholder 3"/>
          <p:cNvSpPr>
            <a:spLocks noGrp="1"/>
          </p:cNvSpPr>
          <p:nvPr>
            <p:ph type="sldNum" sz="quarter" idx="10"/>
          </p:nvPr>
        </p:nvSpPr>
        <p:spPr/>
        <p:txBody>
          <a:bodyPr/>
          <a:lstStyle/>
          <a:p>
            <a:pPr>
              <a:defRPr/>
            </a:pPr>
            <a:fld id="{01700E3A-5100-46AD-A471-D3EEE529C03D}" type="slidenum">
              <a:rPr lang="en-GB" smtClean="0"/>
              <a:pPr>
                <a:defRPr/>
              </a:pPr>
              <a:t>10</a:t>
            </a:fld>
            <a:endParaRPr lang="en-GB" dirty="0"/>
          </a:p>
        </p:txBody>
      </p:sp>
    </p:spTree>
    <p:extLst>
      <p:ext uri="{BB962C8B-B14F-4D97-AF65-F5344CB8AC3E}">
        <p14:creationId xmlns:p14="http://schemas.microsoft.com/office/powerpoint/2010/main" val="2109404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a:defRPr/>
            </a:pPr>
            <a:fld id="{01700E3A-5100-46AD-A471-D3EEE529C03D}" type="slidenum">
              <a:rPr lang="en-GB" smtClean="0"/>
              <a:pPr>
                <a:defRPr/>
              </a:pPr>
              <a:t>1</a:t>
            </a:fld>
            <a:endParaRPr lang="en-GB" dirty="0"/>
          </a:p>
        </p:txBody>
      </p:sp>
    </p:spTree>
    <p:extLst>
      <p:ext uri="{BB962C8B-B14F-4D97-AF65-F5344CB8AC3E}">
        <p14:creationId xmlns:p14="http://schemas.microsoft.com/office/powerpoint/2010/main" val="3754754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importance of preparation cannot be overstated. Many SoTL projects struggle because the enquirers realise that their work doesn’t ‘fit’ with their intentions, or the tools they have used or adapted to collect data don’t work as they intended, or that their goals are, in fact, not well defined. And so when it comes to writing about their work and applying the learning from their work to their practice, it’s a struggle to make it ‘fit’.</a:t>
            </a:r>
          </a:p>
          <a:p>
            <a:endParaRPr lang="en-GB" dirty="0"/>
          </a:p>
          <a:p>
            <a:r>
              <a:rPr lang="en-GB" dirty="0"/>
              <a:t>I’m drafting a reflective paper right now that highlights this very issue: a complex statistical analysis where, on reflection, the tools used weren’t quite right, the questions asked weren’t quite right and we didn’t quite know enough about the field to convince ourselves that our approach was ‘informed’. All of this has been realised at the end of the project because ‘collecting data’ drove the project and therefore the preparation stages (including 1 and 2 and, to some extent 3) weren’t quite thorough enough.</a:t>
            </a:r>
          </a:p>
        </p:txBody>
      </p:sp>
      <p:sp>
        <p:nvSpPr>
          <p:cNvPr id="4" name="Slide Number Placeholder 3"/>
          <p:cNvSpPr>
            <a:spLocks noGrp="1"/>
          </p:cNvSpPr>
          <p:nvPr>
            <p:ph type="sldNum" sz="quarter" idx="5"/>
          </p:nvPr>
        </p:nvSpPr>
        <p:spPr/>
        <p:txBody>
          <a:bodyPr/>
          <a:lstStyle/>
          <a:p>
            <a:pPr>
              <a:defRPr/>
            </a:pPr>
            <a:fld id="{01700E3A-5100-46AD-A471-D3EEE529C03D}" type="slidenum">
              <a:rPr lang="en-GB" smtClean="0"/>
              <a:pPr>
                <a:defRPr/>
              </a:pPr>
              <a:t>2</a:t>
            </a:fld>
            <a:endParaRPr lang="en-GB" dirty="0"/>
          </a:p>
        </p:txBody>
      </p:sp>
    </p:spTree>
    <p:extLst>
      <p:ext uri="{BB962C8B-B14F-4D97-AF65-F5344CB8AC3E}">
        <p14:creationId xmlns:p14="http://schemas.microsoft.com/office/powerpoint/2010/main" val="1469751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Arial" charset="0"/>
                <a:ea typeface="+mn-ea"/>
                <a:cs typeface="Arial" charset="0"/>
              </a:rPr>
              <a:t>[MVLS] Course Evaluation or Evaluation of Teaching Methods</a:t>
            </a:r>
            <a:endParaRPr lang="en-GB" sz="1200" kern="1200" dirty="0">
              <a:solidFill>
                <a:schemeClr val="tx1"/>
              </a:solidFill>
              <a:effectLst/>
              <a:latin typeface="Arial" charset="0"/>
              <a:ea typeface="+mn-ea"/>
              <a:cs typeface="Arial" charset="0"/>
            </a:endParaRPr>
          </a:p>
          <a:p>
            <a:endParaRPr lang="en-GB" sz="1200" kern="1200" dirty="0">
              <a:solidFill>
                <a:schemeClr val="tx1"/>
              </a:solidFill>
              <a:effectLst/>
              <a:latin typeface="Arial" charset="0"/>
              <a:ea typeface="+mn-ea"/>
              <a:cs typeface="Arial" charset="0"/>
            </a:endParaRPr>
          </a:p>
          <a:p>
            <a:r>
              <a:rPr lang="en-GB" sz="1200" kern="1200" dirty="0">
                <a:solidFill>
                  <a:schemeClr val="tx1"/>
                </a:solidFill>
                <a:effectLst/>
                <a:latin typeface="Arial" charset="0"/>
                <a:ea typeface="+mn-ea"/>
                <a:cs typeface="Arial" charset="0"/>
              </a:rPr>
              <a:t>This is considered good practice and a normal part of academic life. Such projects do not require MVLS Ethics Committee review but should be authorised by the appropriate authority within Schools / Institutes. Such projects could include interviews with staff members provided it is within their area of professional competence and the intent is to inform teaching methods. However, as with Audit (above), if publication is the primary intent of the project, it is likely you are seeking to generate novel data and the project would be considered research. In the case of uncertainty or where projects carry ethical risks then advice can be obtained from the MVLS Ethics Committee. </a:t>
            </a:r>
          </a:p>
          <a:p>
            <a:endParaRPr lang="en-GB" dirty="0"/>
          </a:p>
          <a:p>
            <a:r>
              <a:rPr lang="en-GB" dirty="0"/>
              <a:t>Chapter 4 of the illustrated book provides support on ethics.</a:t>
            </a:r>
          </a:p>
        </p:txBody>
      </p:sp>
      <p:sp>
        <p:nvSpPr>
          <p:cNvPr id="4" name="Slide Number Placeholder 3"/>
          <p:cNvSpPr>
            <a:spLocks noGrp="1"/>
          </p:cNvSpPr>
          <p:nvPr>
            <p:ph type="sldNum" sz="quarter" idx="10"/>
          </p:nvPr>
        </p:nvSpPr>
        <p:spPr/>
        <p:txBody>
          <a:bodyPr/>
          <a:lstStyle/>
          <a:p>
            <a:pPr>
              <a:defRPr/>
            </a:pPr>
            <a:fld id="{01700E3A-5100-46AD-A471-D3EEE529C03D}" type="slidenum">
              <a:rPr lang="en-GB" smtClean="0"/>
              <a:pPr>
                <a:defRPr/>
              </a:pPr>
              <a:t>3</a:t>
            </a:fld>
            <a:endParaRPr lang="en-GB" dirty="0"/>
          </a:p>
        </p:txBody>
      </p:sp>
    </p:spTree>
    <p:extLst>
      <p:ext uri="{BB962C8B-B14F-4D97-AF65-F5344CB8AC3E}">
        <p14:creationId xmlns:p14="http://schemas.microsoft.com/office/powerpoint/2010/main" val="1885361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pragmatically ideal research instrument and research design may not be ethically implementable, so it is necessary to make compromises</a:t>
            </a:r>
          </a:p>
        </p:txBody>
      </p:sp>
      <p:sp>
        <p:nvSpPr>
          <p:cNvPr id="4" name="Slide Number Placeholder 3"/>
          <p:cNvSpPr>
            <a:spLocks noGrp="1"/>
          </p:cNvSpPr>
          <p:nvPr>
            <p:ph type="sldNum" sz="quarter" idx="5"/>
          </p:nvPr>
        </p:nvSpPr>
        <p:spPr/>
        <p:txBody>
          <a:bodyPr/>
          <a:lstStyle/>
          <a:p>
            <a:pPr>
              <a:defRPr/>
            </a:pPr>
            <a:fld id="{01700E3A-5100-46AD-A471-D3EEE529C03D}" type="slidenum">
              <a:rPr lang="en-GB" smtClean="0"/>
              <a:pPr>
                <a:defRPr/>
              </a:pPr>
              <a:t>4</a:t>
            </a:fld>
            <a:endParaRPr lang="en-GB" dirty="0"/>
          </a:p>
        </p:txBody>
      </p:sp>
    </p:spTree>
    <p:extLst>
      <p:ext uri="{BB962C8B-B14F-4D97-AF65-F5344CB8AC3E}">
        <p14:creationId xmlns:p14="http://schemas.microsoft.com/office/powerpoint/2010/main" val="3343287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dirty="0"/>
              <a:t>This little framework provides some key prompts when considering the design of a SoTL project and should help you ‘risk assess’ your project in terms of ethics. There are issues are data security (GDPR) that are not mentioned here, but rather this governs to overarching theme of ethical enquiry and research design.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dirty="0"/>
              <a:t>Once you have a set of clear goals and have undertaken adequate preparation then you should consider ethics and design simultaneously, and with a mindset for adapting your design as you move through the ethics process. So, as a brief discussion, what are the issues that you envisage in your current SoTL ideas around the following framework?</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01700E3A-5100-46AD-A471-D3EEE529C03D}" type="slidenum">
              <a:rPr lang="en-GB" smtClean="0"/>
              <a:pPr>
                <a:defRPr/>
              </a:pPr>
              <a:t>5</a:t>
            </a:fld>
            <a:endParaRPr lang="en-GB" dirty="0"/>
          </a:p>
        </p:txBody>
      </p:sp>
    </p:spTree>
    <p:extLst>
      <p:ext uri="{BB962C8B-B14F-4D97-AF65-F5344CB8AC3E}">
        <p14:creationId xmlns:p14="http://schemas.microsoft.com/office/powerpoint/2010/main" val="3695342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dirty="0"/>
              <a:t>The </a:t>
            </a:r>
            <a:r>
              <a:rPr lang="en-GB" sz="1200" b="0" dirty="0">
                <a:hlinkClick r:id="rId3"/>
              </a:rPr>
              <a:t>Declaration of Helsinki</a:t>
            </a:r>
            <a:r>
              <a:rPr lang="en-GB" sz="1200" b="0" dirty="0"/>
              <a:t> (1964) relaxed the notion of informed consent to </a:t>
            </a:r>
            <a:r>
              <a:rPr lang="en-GB" sz="1200" b="0" i="1" dirty="0"/>
              <a:t>‘if at all possible</a:t>
            </a:r>
            <a:r>
              <a:rPr lang="en-GB" sz="1200" b="0" dirty="0"/>
              <a:t>’ and consent by proxy was allowed.</a:t>
            </a:r>
          </a:p>
          <a:p>
            <a:endParaRPr lang="en-GB" dirty="0"/>
          </a:p>
          <a:p>
            <a:r>
              <a:rPr lang="en-GB" dirty="0"/>
              <a:t>The Nuremberg Code made informed consent ‘absolutely essential’ but the </a:t>
            </a:r>
            <a:r>
              <a:rPr lang="en-GB" dirty="0" err="1"/>
              <a:t>DoH</a:t>
            </a:r>
            <a:r>
              <a:rPr lang="en-GB" dirty="0"/>
              <a:t> adapted this to allow research involving some degree of deception if absolutely required; it also addressed the fact that not all subjects were capable of informed</a:t>
            </a:r>
            <a:r>
              <a:rPr lang="en-GB" baseline="0" dirty="0"/>
              <a:t> consent (e.g. vulnerable groups, minors, etc.). Consent by proxy (initially legal guardian, subsequently, responsibly relative). </a:t>
            </a:r>
            <a:r>
              <a:rPr lang="en-GB" baseline="0" dirty="0" err="1"/>
              <a:t>DoH</a:t>
            </a:r>
            <a:r>
              <a:rPr lang="en-GB" baseline="0" dirty="0"/>
              <a:t> was revised in 1975 to ensure that the subject took priority over the experiment, and publication ethics were introduced (e.g. confidentiality, anonymity, preservation of results). Similarly, the concept of ‘placebo’ in medical research was scrutinised… (the ‘best available care’ is assured).</a:t>
            </a:r>
          </a:p>
          <a:p>
            <a:endParaRPr lang="en-GB" baseline="0" dirty="0"/>
          </a:p>
          <a:p>
            <a:r>
              <a:rPr lang="en-GB" baseline="0" dirty="0"/>
              <a:t>Placebo remains a tricky concept in medical research… if you </a:t>
            </a:r>
            <a:r>
              <a:rPr lang="en-GB" i="1" baseline="0" dirty="0"/>
              <a:t>think</a:t>
            </a:r>
            <a:r>
              <a:rPr lang="en-GB" i="0" baseline="0" dirty="0"/>
              <a:t> an intervention is better than a placebo… </a:t>
            </a:r>
            <a:r>
              <a:rPr lang="en-GB" i="0" baseline="0" dirty="0" err="1"/>
              <a:t>er</a:t>
            </a:r>
            <a:r>
              <a:rPr lang="en-GB" i="0" baseline="0" dirty="0"/>
              <a:t>…</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01700E3A-5100-46AD-A471-D3EEE529C03D}" type="slidenum">
              <a:rPr lang="en-GB" smtClean="0"/>
              <a:pPr>
                <a:defRPr/>
              </a:pPr>
              <a:t>6</a:t>
            </a:fld>
            <a:endParaRPr lang="en-GB" dirty="0"/>
          </a:p>
        </p:txBody>
      </p:sp>
    </p:spTree>
    <p:extLst>
      <p:ext uri="{BB962C8B-B14F-4D97-AF65-F5344CB8AC3E}">
        <p14:creationId xmlns:p14="http://schemas.microsoft.com/office/powerpoint/2010/main" val="4148986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1700E3A-5100-46AD-A471-D3EEE529C03D}" type="slidenum">
              <a:rPr lang="en-GB" smtClean="0"/>
              <a:pPr>
                <a:defRPr/>
              </a:pPr>
              <a:t>7</a:t>
            </a:fld>
            <a:endParaRPr lang="en-GB"/>
          </a:p>
        </p:txBody>
      </p:sp>
    </p:spTree>
    <p:extLst>
      <p:ext uri="{BB962C8B-B14F-4D97-AF65-F5344CB8AC3E}">
        <p14:creationId xmlns:p14="http://schemas.microsoft.com/office/powerpoint/2010/main" val="3770140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Arial" charset="0"/>
                <a:ea typeface="+mn-ea"/>
                <a:cs typeface="Arial" charset="0"/>
              </a:rPr>
              <a:t>Ethics is a devolved process at </a:t>
            </a:r>
            <a:r>
              <a:rPr lang="en-GB" sz="1200" b="0" kern="1200" dirty="0" err="1">
                <a:solidFill>
                  <a:schemeClr val="tx1"/>
                </a:solidFill>
                <a:effectLst/>
                <a:latin typeface="Arial" charset="0"/>
                <a:ea typeface="+mn-ea"/>
                <a:cs typeface="Arial" charset="0"/>
              </a:rPr>
              <a:t>UoG</a:t>
            </a:r>
            <a:r>
              <a:rPr lang="en-GB" sz="1200" b="0" kern="1200" dirty="0">
                <a:solidFill>
                  <a:schemeClr val="tx1"/>
                </a:solidFill>
                <a:effectLst/>
                <a:latin typeface="Arial" charset="0"/>
                <a:ea typeface="+mn-ea"/>
                <a:cs typeface="Arial" charset="0"/>
              </a:rPr>
              <a:t>. Colleges have responsibility, through College Ethics Committees (reporting</a:t>
            </a:r>
            <a:r>
              <a:rPr lang="en-GB" sz="1200" b="0" kern="1200" baseline="0" dirty="0">
                <a:solidFill>
                  <a:schemeClr val="tx1"/>
                </a:solidFill>
                <a:effectLst/>
                <a:latin typeface="Arial" charset="0"/>
                <a:ea typeface="+mn-ea"/>
                <a:cs typeface="Arial" charset="0"/>
              </a:rPr>
              <a:t> to an University Ethics Committee) for granting ethical approval for projects. This process differs in each college due to typical disciplinary differences. At present, only MVLS has paid specific attention to SoTL, and </a:t>
            </a:r>
            <a:r>
              <a:rPr lang="en-GB" sz="1200" b="0" kern="1200" baseline="0" dirty="0" err="1">
                <a:solidFill>
                  <a:schemeClr val="tx1"/>
                </a:solidFill>
                <a:effectLst/>
                <a:latin typeface="Arial" charset="0"/>
                <a:ea typeface="+mn-ea"/>
                <a:cs typeface="Arial" charset="0"/>
              </a:rPr>
              <a:t>CoSE</a:t>
            </a:r>
            <a:r>
              <a:rPr lang="en-GB" sz="1200" b="0" kern="1200" baseline="0" dirty="0">
                <a:solidFill>
                  <a:schemeClr val="tx1"/>
                </a:solidFill>
                <a:effectLst/>
                <a:latin typeface="Arial" charset="0"/>
                <a:ea typeface="+mn-ea"/>
                <a:cs typeface="Arial" charset="0"/>
              </a:rPr>
              <a:t> has some streamlined processes that some SoTL projects can take advantage of. </a:t>
            </a:r>
            <a:r>
              <a:rPr lang="en-GB" sz="1200" b="0" kern="1200" baseline="0" dirty="0" err="1">
                <a:solidFill>
                  <a:schemeClr val="tx1"/>
                </a:solidFill>
                <a:effectLst/>
                <a:latin typeface="Arial" charset="0"/>
                <a:ea typeface="+mn-ea"/>
                <a:cs typeface="Arial" charset="0"/>
              </a:rPr>
              <a:t>CoSS</a:t>
            </a:r>
            <a:r>
              <a:rPr lang="en-GB" sz="1200" b="0" kern="1200" baseline="0" dirty="0">
                <a:solidFill>
                  <a:schemeClr val="tx1"/>
                </a:solidFill>
                <a:effectLst/>
                <a:latin typeface="Arial" charset="0"/>
                <a:ea typeface="+mn-ea"/>
                <a:cs typeface="Arial" charset="0"/>
              </a:rPr>
              <a:t> and CoA both require SoTL projects to meet the same benchmarks as ‘research’. This doesn’t mean </a:t>
            </a:r>
            <a:r>
              <a:rPr lang="en-GB" sz="1200" b="0" kern="1200" baseline="0" dirty="0" err="1">
                <a:solidFill>
                  <a:schemeClr val="tx1"/>
                </a:solidFill>
                <a:effectLst/>
                <a:latin typeface="Arial" charset="0"/>
                <a:ea typeface="+mn-ea"/>
                <a:cs typeface="Arial" charset="0"/>
              </a:rPr>
              <a:t>CoSE</a:t>
            </a:r>
            <a:r>
              <a:rPr lang="en-GB" sz="1200" b="0" kern="1200" baseline="0" dirty="0">
                <a:solidFill>
                  <a:schemeClr val="tx1"/>
                </a:solidFill>
                <a:effectLst/>
                <a:latin typeface="Arial" charset="0"/>
                <a:ea typeface="+mn-ea"/>
                <a:cs typeface="Arial" charset="0"/>
              </a:rPr>
              <a:t> and MVLS are ‘easy’ but they do have processes allowing for a ‘lighter touch’.</a:t>
            </a:r>
          </a:p>
          <a:p>
            <a:endParaRPr lang="en-GB" sz="1200" b="0" kern="1200" baseline="0" dirty="0">
              <a:solidFill>
                <a:schemeClr val="tx1"/>
              </a:solidFill>
              <a:effectLst/>
              <a:latin typeface="Arial" charset="0"/>
              <a:ea typeface="+mn-ea"/>
              <a:cs typeface="Arial" charset="0"/>
            </a:endParaRPr>
          </a:p>
          <a:p>
            <a:pPr>
              <a:spcBef>
                <a:spcPts val="0"/>
              </a:spcBef>
              <a:spcAft>
                <a:spcPts val="300"/>
              </a:spcAft>
              <a:buFont typeface="Arial" panose="020B0604020202020204" pitchFamily="34" charset="0"/>
              <a:buNone/>
            </a:pPr>
            <a:r>
              <a:rPr lang="en-GB" sz="2000" dirty="0"/>
              <a:t>Ethics form to be submitted at least 6 weeks before data collection!</a:t>
            </a:r>
          </a:p>
          <a:p>
            <a:pPr marL="719138" lvl="1" indent="-261938">
              <a:spcBef>
                <a:spcPts val="0"/>
              </a:spcBef>
              <a:spcAft>
                <a:spcPts val="300"/>
              </a:spcAft>
              <a:buFont typeface="Arial" panose="020B0604020202020204" pitchFamily="34" charset="0"/>
              <a:buChar char="•"/>
            </a:pPr>
            <a:r>
              <a:rPr lang="en-GB" sz="1600" dirty="0"/>
              <a:t>Retrospective ethical approval </a:t>
            </a:r>
            <a:r>
              <a:rPr lang="en-GB" sz="1600" u="sng" dirty="0"/>
              <a:t>cannot</a:t>
            </a:r>
            <a:r>
              <a:rPr lang="en-GB" sz="1600" dirty="0"/>
              <a:t> be given</a:t>
            </a:r>
          </a:p>
          <a:p>
            <a:pPr marL="719138" lvl="1" indent="-261938">
              <a:spcBef>
                <a:spcPts val="0"/>
              </a:spcBef>
              <a:spcAft>
                <a:spcPts val="300"/>
              </a:spcAft>
              <a:buFont typeface="Arial" panose="020B0604020202020204" pitchFamily="34" charset="0"/>
              <a:buChar char="•"/>
            </a:pPr>
            <a:r>
              <a:rPr lang="en-GB" sz="1600" dirty="0"/>
              <a:t>Online Research Ethics system (may need to request access) in </a:t>
            </a:r>
            <a:r>
              <a:rPr lang="en-GB" sz="1600" dirty="0" err="1"/>
              <a:t>UofG</a:t>
            </a:r>
            <a:r>
              <a:rPr lang="en-GB" sz="1600" dirty="0"/>
              <a:t> Business Systems (available through </a:t>
            </a:r>
            <a:r>
              <a:rPr lang="en-GB" sz="1600" dirty="0" err="1"/>
              <a:t>MyGlasgow</a:t>
            </a:r>
            <a:r>
              <a:rPr lang="en-GB" sz="1600" dirty="0"/>
              <a:t> Staff)</a:t>
            </a:r>
          </a:p>
          <a:p>
            <a:pPr marL="719138" lvl="1" indent="-261938">
              <a:spcBef>
                <a:spcPts val="0"/>
              </a:spcBef>
              <a:spcAft>
                <a:spcPts val="300"/>
              </a:spcAft>
              <a:buFont typeface="Arial" panose="020B0604020202020204" pitchFamily="34" charset="0"/>
              <a:buChar char="•"/>
            </a:pPr>
            <a:r>
              <a:rPr lang="en-GB" sz="1600" dirty="0"/>
              <a:t>If you make changes (e.g. data collection methods), can submit an amendment form</a:t>
            </a:r>
          </a:p>
          <a:p>
            <a:endParaRPr lang="en-GB" sz="1200" b="0" kern="1200" baseline="0" dirty="0">
              <a:solidFill>
                <a:schemeClr val="tx1"/>
              </a:solidFill>
              <a:effectLst/>
              <a:latin typeface="Arial" charset="0"/>
              <a:ea typeface="+mn-ea"/>
              <a:cs typeface="Arial" charset="0"/>
            </a:endParaRPr>
          </a:p>
          <a:p>
            <a:r>
              <a:rPr lang="en-GB" sz="1200" b="1" kern="1200" dirty="0">
                <a:solidFill>
                  <a:schemeClr val="tx1"/>
                </a:solidFill>
                <a:effectLst/>
                <a:latin typeface="Arial" charset="0"/>
                <a:ea typeface="+mn-ea"/>
                <a:cs typeface="Arial" charset="0"/>
              </a:rPr>
              <a:t>Nathalie: different colleges,</a:t>
            </a:r>
            <a:r>
              <a:rPr lang="en-GB" sz="1200" b="1" kern="1200" baseline="0" dirty="0">
                <a:solidFill>
                  <a:schemeClr val="tx1"/>
                </a:solidFill>
                <a:effectLst/>
                <a:latin typeface="Arial" charset="0"/>
                <a:ea typeface="+mn-ea"/>
                <a:cs typeface="Arial" charset="0"/>
              </a:rPr>
              <a:t> different rules and different processes! Ultimately the underpinning ethical considerations are similar… next slide.</a:t>
            </a:r>
            <a:endParaRPr lang="en-GB" sz="1200" b="1"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01700E3A-5100-46AD-A471-D3EEE529C03D}" type="slidenum">
              <a:rPr lang="en-GB" smtClean="0"/>
              <a:pPr>
                <a:defRPr/>
              </a:pPr>
              <a:t>8</a:t>
            </a:fld>
            <a:endParaRPr lang="en-GB" dirty="0"/>
          </a:p>
        </p:txBody>
      </p:sp>
    </p:spTree>
    <p:extLst>
      <p:ext uri="{BB962C8B-B14F-4D97-AF65-F5344CB8AC3E}">
        <p14:creationId xmlns:p14="http://schemas.microsoft.com/office/powerpoint/2010/main" val="2379620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2" descr="Background graded"/>
          <p:cNvPicPr>
            <a:picLocks noChangeAspect="1" noChangeArrowheads="1"/>
          </p:cNvPicPr>
          <p:nvPr/>
        </p:nvPicPr>
        <p:blipFill>
          <a:blip r:embed="rId2" cstate="print">
            <a:lum bright="6000" contrast="-6000"/>
          </a:blip>
          <a:srcRect t="-93" b="369"/>
          <a:stretch>
            <a:fillRect/>
          </a:stretch>
        </p:blipFill>
        <p:spPr bwMode="auto">
          <a:xfrm>
            <a:off x="0" y="0"/>
            <a:ext cx="9906000" cy="6858000"/>
          </a:xfrm>
          <a:prstGeom prst="rect">
            <a:avLst/>
          </a:prstGeom>
          <a:noFill/>
          <a:ln w="9525">
            <a:noFill/>
            <a:miter lim="800000"/>
            <a:headEnd/>
            <a:tailEnd/>
          </a:ln>
        </p:spPr>
      </p:pic>
      <p:pic>
        <p:nvPicPr>
          <p:cNvPr id="5" name="Picture 7" descr="Logo transparent"/>
          <p:cNvPicPr>
            <a:picLocks noChangeAspect="1" noChangeArrowheads="1"/>
          </p:cNvPicPr>
          <p:nvPr/>
        </p:nvPicPr>
        <p:blipFill>
          <a:blip r:embed="rId3" cstate="print"/>
          <a:srcRect/>
          <a:stretch>
            <a:fillRect/>
          </a:stretch>
        </p:blipFill>
        <p:spPr bwMode="auto">
          <a:xfrm>
            <a:off x="557213" y="300038"/>
            <a:ext cx="2078037" cy="641350"/>
          </a:xfrm>
          <a:prstGeom prst="rect">
            <a:avLst/>
          </a:prstGeom>
          <a:noFill/>
          <a:ln w="9525">
            <a:noFill/>
            <a:miter lim="800000"/>
            <a:headEnd/>
            <a:tailEnd/>
          </a:ln>
        </p:spPr>
      </p:pic>
      <p:pic>
        <p:nvPicPr>
          <p:cNvPr id="6" name="Picture 14" descr="Merged_dropshadow_UniGeneral"/>
          <p:cNvPicPr>
            <a:picLocks noChangeAspect="1" noChangeArrowheads="1"/>
          </p:cNvPicPr>
          <p:nvPr/>
        </p:nvPicPr>
        <p:blipFill>
          <a:blip r:embed="rId4" cstate="print"/>
          <a:srcRect/>
          <a:stretch>
            <a:fillRect/>
          </a:stretch>
        </p:blipFill>
        <p:spPr bwMode="auto">
          <a:xfrm>
            <a:off x="0" y="4335463"/>
            <a:ext cx="9906000" cy="2522537"/>
          </a:xfrm>
          <a:prstGeom prst="rect">
            <a:avLst/>
          </a:prstGeom>
          <a:noFill/>
          <a:ln w="9525">
            <a:noFill/>
            <a:miter lim="800000"/>
            <a:headEnd/>
            <a:tailEnd/>
          </a:ln>
        </p:spPr>
      </p:pic>
      <p:sp>
        <p:nvSpPr>
          <p:cNvPr id="7" name="Rectangle 11"/>
          <p:cNvSpPr>
            <a:spLocks noChangeArrowheads="1"/>
          </p:cNvSpPr>
          <p:nvPr/>
        </p:nvSpPr>
        <p:spPr bwMode="auto">
          <a:xfrm>
            <a:off x="0" y="0"/>
            <a:ext cx="274638" cy="6858000"/>
          </a:xfrm>
          <a:prstGeom prst="rect">
            <a:avLst/>
          </a:prstGeom>
          <a:solidFill>
            <a:schemeClr val="tx2"/>
          </a:solidFill>
          <a:ln w="9525">
            <a:noFill/>
            <a:miter lim="800000"/>
            <a:headEnd/>
            <a:tailEnd/>
          </a:ln>
          <a:effectLst/>
        </p:spPr>
        <p:txBody>
          <a:bodyPr wrap="none" anchor="ctr"/>
          <a:lstStyle/>
          <a:p>
            <a:pPr algn="ctr">
              <a:defRPr/>
            </a:pPr>
            <a:endParaRPr lang="en-GB" dirty="0">
              <a:latin typeface="Arial" pitchFamily="34" charset="0"/>
              <a:cs typeface="Arial" pitchFamily="34" charset="0"/>
            </a:endParaRPr>
          </a:p>
        </p:txBody>
      </p:sp>
      <p:sp>
        <p:nvSpPr>
          <p:cNvPr id="40962" name="Rectangle 2"/>
          <p:cNvSpPr>
            <a:spLocks noGrp="1" noChangeArrowheads="1"/>
          </p:cNvSpPr>
          <p:nvPr>
            <p:ph type="ctrTitle"/>
          </p:nvPr>
        </p:nvSpPr>
        <p:spPr>
          <a:xfrm>
            <a:off x="3527425" y="1573213"/>
            <a:ext cx="6378575" cy="1057275"/>
          </a:xfrm>
          <a:noFill/>
        </p:spPr>
        <p:txBody>
          <a:bodyPr lIns="0" tIns="0" rIns="0" bIns="0" anchor="b"/>
          <a:lstStyle>
            <a:lvl1pPr algn="l">
              <a:defRPr sz="3900" b="1" smtClean="0">
                <a:solidFill>
                  <a:schemeClr val="tx2"/>
                </a:solidFill>
              </a:defRPr>
            </a:lvl1pPr>
          </a:lstStyle>
          <a:p>
            <a:r>
              <a:rPr lang="en-GB"/>
              <a:t>Click to edit Master title style</a:t>
            </a:r>
          </a:p>
        </p:txBody>
      </p:sp>
      <p:sp>
        <p:nvSpPr>
          <p:cNvPr id="40963" name="Rectangle 3"/>
          <p:cNvSpPr>
            <a:spLocks noGrp="1" noChangeArrowheads="1"/>
          </p:cNvSpPr>
          <p:nvPr>
            <p:ph type="subTitle" idx="1"/>
          </p:nvPr>
        </p:nvSpPr>
        <p:spPr>
          <a:xfrm>
            <a:off x="3527425" y="2771775"/>
            <a:ext cx="6378575" cy="973138"/>
          </a:xfrm>
        </p:spPr>
        <p:txBody>
          <a:bodyPr/>
          <a:lstStyle>
            <a:lvl1pPr>
              <a:defRPr sz="3600" smtClean="0">
                <a:solidFill>
                  <a:srgbClr val="333333"/>
                </a:solidFill>
              </a:defRPr>
            </a:lvl1pPr>
          </a:lstStyle>
          <a:p>
            <a:r>
              <a:rPr lang="en-GB"/>
              <a:t>Click to edit Master subtitle style</a:t>
            </a:r>
          </a:p>
        </p:txBody>
      </p:sp>
      <p:sp>
        <p:nvSpPr>
          <p:cNvPr id="8" name="Rectangle 4"/>
          <p:cNvSpPr>
            <a:spLocks noGrp="1" noChangeArrowheads="1"/>
          </p:cNvSpPr>
          <p:nvPr>
            <p:ph type="dt" sz="half" idx="10"/>
          </p:nvPr>
        </p:nvSpPr>
        <p:spPr bwMode="auto">
          <a:xfrm>
            <a:off x="495300" y="6245225"/>
            <a:ext cx="23114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400">
                <a:latin typeface="Arial" charset="0"/>
                <a:cs typeface="Arial" charset="0"/>
              </a:defRPr>
            </a:lvl1pPr>
          </a:lstStyle>
          <a:p>
            <a:pPr>
              <a:defRPr/>
            </a:pPr>
            <a:endParaRPr lang="en-GB" dirty="0"/>
          </a:p>
        </p:txBody>
      </p:sp>
      <p:sp>
        <p:nvSpPr>
          <p:cNvPr id="9" name="Rectangle 5"/>
          <p:cNvSpPr>
            <a:spLocks noGrp="1" noChangeArrowheads="1"/>
          </p:cNvSpPr>
          <p:nvPr>
            <p:ph type="ftr" sz="quarter" idx="11"/>
          </p:nvPr>
        </p:nvSpPr>
        <p:spPr bwMode="auto">
          <a:xfrm>
            <a:off x="3384550" y="6245225"/>
            <a:ext cx="31369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GB" dirty="0"/>
          </a:p>
        </p:txBody>
      </p:sp>
      <p:sp>
        <p:nvSpPr>
          <p:cNvPr id="10" name="Rectangle 6"/>
          <p:cNvSpPr>
            <a:spLocks noGrp="1" noChangeArrowheads="1"/>
          </p:cNvSpPr>
          <p:nvPr>
            <p:ph type="sldNum" sz="quarter" idx="12"/>
          </p:nvPr>
        </p:nvSpPr>
        <p:spPr>
          <a:xfrm>
            <a:off x="7099300" y="6245225"/>
            <a:ext cx="2311400" cy="476250"/>
          </a:xfrm>
        </p:spPr>
        <p:txBody>
          <a:bodyPr/>
          <a:lstStyle>
            <a:lvl1pPr algn="r">
              <a:defRPr sz="1400">
                <a:latin typeface="Arial" charset="0"/>
                <a:cs typeface="Arial" charset="0"/>
              </a:defRPr>
            </a:lvl1pPr>
          </a:lstStyle>
          <a:p>
            <a:pPr>
              <a:defRPr/>
            </a:pPr>
            <a:fld id="{3D17B7F2-02B9-439A-82D1-5E290F07E5A7}"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7C8433A-73F4-49C0-9B92-E297268E4673}"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7860FC2D-ADE7-4402-94F9-AF7AE45FF114}"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16686AB7-D422-4605-9A3E-6A9F8288F9CD}"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E654F392-01B5-47BA-8E70-7757F38CBFF4}"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FC39530B-554C-4307-83CF-D6C82AC4C768}"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B35CFAD-85CA-4D12-B62D-9374677B91AE}"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8276A622-5BC7-4140-8A1D-5E6EAD9255C8}"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D4B4ACF8-AAFB-45B6-82E6-78927EF68D23}"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C4935226-94BA-4338-A33A-F600CE68A48A}"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A860DF5-0A68-46B0-9E90-65F60D2C0C8F}"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B7F32CB-7F6A-460E-8BDD-473129AA0B37}"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47925" y="0"/>
            <a:ext cx="7458075" cy="609600"/>
          </a:xfrm>
          <a:prstGeom prst="rect">
            <a:avLst/>
          </a:prstGeom>
          <a:solidFill>
            <a:schemeClr val="tx2"/>
          </a:solidFill>
          <a:ln w="9525">
            <a:noFill/>
            <a:miter lim="800000"/>
            <a:headEnd/>
            <a:tailEnd/>
          </a:ln>
        </p:spPr>
        <p:txBody>
          <a:bodyPr vert="horz" wrap="square" lIns="72000" tIns="36000" rIns="91440" bIns="3600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17513" y="990600"/>
            <a:ext cx="9348787" cy="54530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0" name="Rectangle 6"/>
          <p:cNvSpPr>
            <a:spLocks noGrp="1" noChangeArrowheads="1"/>
          </p:cNvSpPr>
          <p:nvPr>
            <p:ph type="sldNum" sz="quarter" idx="4"/>
          </p:nvPr>
        </p:nvSpPr>
        <p:spPr bwMode="auto">
          <a:xfrm>
            <a:off x="9110663" y="6570663"/>
            <a:ext cx="795337"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itchFamily="34" charset="0"/>
                <a:cs typeface="Arial" pitchFamily="34" charset="0"/>
              </a:defRPr>
            </a:lvl1pPr>
          </a:lstStyle>
          <a:p>
            <a:pPr>
              <a:defRPr/>
            </a:pPr>
            <a:fld id="{0B9A5BFA-058F-46F3-AFC3-F6B19D424E9C}" type="slidenum">
              <a:rPr lang="en-GB"/>
              <a:pPr>
                <a:defRPr/>
              </a:pPr>
              <a:t>‹#›</a:t>
            </a:fld>
            <a:endParaRPr lang="en-GB" dirty="0"/>
          </a:p>
        </p:txBody>
      </p:sp>
      <p:pic>
        <p:nvPicPr>
          <p:cNvPr id="1029" name="Picture 7" descr="Logo transparent"/>
          <p:cNvPicPr>
            <a:picLocks noChangeAspect="1" noChangeArrowheads="1"/>
          </p:cNvPicPr>
          <p:nvPr/>
        </p:nvPicPr>
        <p:blipFill>
          <a:blip r:embed="rId14" cstate="print"/>
          <a:srcRect/>
          <a:stretch>
            <a:fillRect/>
          </a:stretch>
        </p:blipFill>
        <p:spPr bwMode="auto">
          <a:xfrm>
            <a:off x="417513" y="100013"/>
            <a:ext cx="1876425" cy="579437"/>
          </a:xfrm>
          <a:prstGeom prst="rect">
            <a:avLst/>
          </a:prstGeom>
          <a:noFill/>
          <a:ln w="9525">
            <a:noFill/>
            <a:miter lim="800000"/>
            <a:headEnd/>
            <a:tailEnd/>
          </a:ln>
        </p:spPr>
      </p:pic>
      <p:sp>
        <p:nvSpPr>
          <p:cNvPr id="1032" name="Rectangle 8"/>
          <p:cNvSpPr>
            <a:spLocks noChangeArrowheads="1"/>
          </p:cNvSpPr>
          <p:nvPr/>
        </p:nvSpPr>
        <p:spPr bwMode="auto">
          <a:xfrm>
            <a:off x="0" y="0"/>
            <a:ext cx="274638" cy="6858000"/>
          </a:xfrm>
          <a:prstGeom prst="rect">
            <a:avLst/>
          </a:prstGeom>
          <a:solidFill>
            <a:schemeClr val="tx2"/>
          </a:solidFill>
          <a:ln w="9525">
            <a:noFill/>
            <a:miter lim="800000"/>
            <a:headEnd/>
            <a:tailEnd/>
          </a:ln>
          <a:effectLst/>
        </p:spPr>
        <p:txBody>
          <a:bodyPr wrap="none" anchor="ctr"/>
          <a:lstStyle/>
          <a:p>
            <a:pPr algn="ctr">
              <a:defRPr/>
            </a:pPr>
            <a:endParaRPr lang="en-GB"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Lst>
  <p:hf hdr="0" ftr="0" dt="0"/>
  <p:txStyles>
    <p:titleStyle>
      <a:lvl1pPr algn="r" rtl="0" eaLnBrk="0" fontAlgn="base" hangingPunct="0">
        <a:lnSpc>
          <a:spcPct val="90000"/>
        </a:lnSpc>
        <a:spcBef>
          <a:spcPct val="0"/>
        </a:spcBef>
        <a:spcAft>
          <a:spcPct val="0"/>
        </a:spcAft>
        <a:defRPr sz="3000">
          <a:solidFill>
            <a:schemeClr val="bg1"/>
          </a:solidFill>
          <a:latin typeface="+mj-lt"/>
          <a:ea typeface="+mj-ea"/>
          <a:cs typeface="+mj-cs"/>
        </a:defRPr>
      </a:lvl1pPr>
      <a:lvl2pPr algn="r" rtl="0" eaLnBrk="0" fontAlgn="base" hangingPunct="0">
        <a:lnSpc>
          <a:spcPct val="90000"/>
        </a:lnSpc>
        <a:spcBef>
          <a:spcPct val="0"/>
        </a:spcBef>
        <a:spcAft>
          <a:spcPct val="0"/>
        </a:spcAft>
        <a:defRPr sz="3000">
          <a:solidFill>
            <a:schemeClr val="bg1"/>
          </a:solidFill>
          <a:latin typeface="Arial" charset="0"/>
          <a:cs typeface="Arial" charset="0"/>
        </a:defRPr>
      </a:lvl2pPr>
      <a:lvl3pPr algn="r" rtl="0" eaLnBrk="0" fontAlgn="base" hangingPunct="0">
        <a:lnSpc>
          <a:spcPct val="90000"/>
        </a:lnSpc>
        <a:spcBef>
          <a:spcPct val="0"/>
        </a:spcBef>
        <a:spcAft>
          <a:spcPct val="0"/>
        </a:spcAft>
        <a:defRPr sz="3000">
          <a:solidFill>
            <a:schemeClr val="bg1"/>
          </a:solidFill>
          <a:latin typeface="Arial" charset="0"/>
          <a:cs typeface="Arial" charset="0"/>
        </a:defRPr>
      </a:lvl3pPr>
      <a:lvl4pPr algn="r" rtl="0" eaLnBrk="0" fontAlgn="base" hangingPunct="0">
        <a:lnSpc>
          <a:spcPct val="90000"/>
        </a:lnSpc>
        <a:spcBef>
          <a:spcPct val="0"/>
        </a:spcBef>
        <a:spcAft>
          <a:spcPct val="0"/>
        </a:spcAft>
        <a:defRPr sz="3000">
          <a:solidFill>
            <a:schemeClr val="bg1"/>
          </a:solidFill>
          <a:latin typeface="Arial" charset="0"/>
          <a:cs typeface="Arial" charset="0"/>
        </a:defRPr>
      </a:lvl4pPr>
      <a:lvl5pPr algn="r" rtl="0" eaLnBrk="0" fontAlgn="base" hangingPunct="0">
        <a:lnSpc>
          <a:spcPct val="90000"/>
        </a:lnSpc>
        <a:spcBef>
          <a:spcPct val="0"/>
        </a:spcBef>
        <a:spcAft>
          <a:spcPct val="0"/>
        </a:spcAft>
        <a:defRPr sz="3000">
          <a:solidFill>
            <a:schemeClr val="bg1"/>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30000"/>
        </a:spcBef>
        <a:spcAft>
          <a:spcPct val="0"/>
        </a:spcAft>
        <a:defRPr sz="2800" b="1">
          <a:solidFill>
            <a:schemeClr val="tx2"/>
          </a:solidFill>
          <a:latin typeface="+mn-lt"/>
          <a:ea typeface="+mn-ea"/>
          <a:cs typeface="+mn-cs"/>
        </a:defRPr>
      </a:lvl1pPr>
      <a:lvl2pPr marL="1588" indent="455613" algn="l" rtl="0" eaLnBrk="0" fontAlgn="base" hangingPunct="0">
        <a:spcBef>
          <a:spcPct val="30000"/>
        </a:spcBef>
        <a:spcAft>
          <a:spcPct val="0"/>
        </a:spcAft>
        <a:defRPr sz="2600">
          <a:solidFill>
            <a:schemeClr val="tx1"/>
          </a:solidFill>
          <a:latin typeface="+mn-lt"/>
          <a:cs typeface="+mn-cs"/>
        </a:defRPr>
      </a:lvl2pPr>
      <a:lvl3pPr marL="177800" indent="-174625" algn="l" rtl="0" eaLnBrk="0" fontAlgn="base" hangingPunct="0">
        <a:spcBef>
          <a:spcPct val="30000"/>
        </a:spcBef>
        <a:spcAft>
          <a:spcPct val="0"/>
        </a:spcAft>
        <a:buClr>
          <a:schemeClr val="tx2"/>
        </a:buClr>
        <a:buSzPct val="80000"/>
        <a:buFont typeface="Wingdings" pitchFamily="2" charset="2"/>
        <a:buChar char="l"/>
        <a:defRPr sz="2400">
          <a:solidFill>
            <a:schemeClr val="tx1"/>
          </a:solidFill>
          <a:latin typeface="+mn-lt"/>
          <a:cs typeface="+mn-cs"/>
        </a:defRPr>
      </a:lvl3pPr>
      <a:lvl4pPr marL="346075" indent="-166688" algn="l" rtl="0" eaLnBrk="0" fontAlgn="base" hangingPunct="0">
        <a:spcBef>
          <a:spcPct val="30000"/>
        </a:spcBef>
        <a:spcAft>
          <a:spcPct val="0"/>
        </a:spcAft>
        <a:buClr>
          <a:schemeClr val="tx2"/>
        </a:buClr>
        <a:buSzPct val="80000"/>
        <a:buFont typeface="Arial" charset="0"/>
        <a:buChar char="–"/>
        <a:defRPr sz="2000">
          <a:solidFill>
            <a:schemeClr val="tx1"/>
          </a:solidFill>
          <a:latin typeface="+mn-lt"/>
          <a:cs typeface="+mn-cs"/>
        </a:defRPr>
      </a:lvl4pPr>
      <a:lvl5pPr marL="523875" indent="-176213" algn="l" rtl="0" eaLnBrk="0" fontAlgn="base" hangingPunct="0">
        <a:spcBef>
          <a:spcPct val="3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gla.ac.uk/colleges/scienceengineering/staff/committees/ethicscommittee/" TargetMode="External"/><Relationship Id="rId2" Type="http://schemas.openxmlformats.org/officeDocument/2006/relationships/hyperlink" Target="http://www.gla.ac.uk/colleges/arts/research/ethics/" TargetMode="External"/><Relationship Id="rId1" Type="http://schemas.openxmlformats.org/officeDocument/2006/relationships/slideLayout" Target="../slideLayouts/slideLayout3.xml"/><Relationship Id="rId5" Type="http://schemas.openxmlformats.org/officeDocument/2006/relationships/hyperlink" Target="http://www.gla.ac.uk/colleges/mvls/informationforstaff/researchadministration/collegeethicscommittee/" TargetMode="External"/><Relationship Id="rId4" Type="http://schemas.openxmlformats.org/officeDocument/2006/relationships/hyperlink" Target="http://www.gla.ac.uk/colleges/socialsciences/students/ethics/form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glasgow.summon.serialssolutions.com/#!/search?bookMark=ePnHCXMw42LgTQStzc4rAe_hSmGGHqtkDuxcgyp_TgbNEOg6QQVgX1kBejlCukJmnkIGeGmDQipsaQMPA0sesCPGzaDg5hri7KELalCm55fHQ0c24pOArQHQeeEVxkQoAQDXQC8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www.bera.ac.uk/researchers-resources/publications/ethical-guidelines-for-educational-research-2018"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s://www.gla.ac.uk/colleges/scienceengineering/staff/committees/ethicscommittee/" TargetMode="External"/><Relationship Id="rId3" Type="http://schemas.openxmlformats.org/officeDocument/2006/relationships/hyperlink" Target="https://www.gla.ac.uk/colleges/mvls/informationforstaff/researchadministration/collegeethicscommittee/informationforapplicants/teachingdata/#d.en.533232" TargetMode="External"/><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www.gla.ac.uk/colleges/socialsciences/students/ethics/forms/" TargetMode="External"/><Relationship Id="rId11" Type="http://schemas.openxmlformats.org/officeDocument/2006/relationships/image" Target="../media/image11.jpg"/><Relationship Id="rId5" Type="http://schemas.openxmlformats.org/officeDocument/2006/relationships/image" Target="../media/image8.png"/><Relationship Id="rId10" Type="http://schemas.openxmlformats.org/officeDocument/2006/relationships/hyperlink" Target="https://www.gla.ac.uk/colleges/arts/research/ethics/" TargetMode="External"/><Relationship Id="rId4" Type="http://schemas.openxmlformats.org/officeDocument/2006/relationships/image" Target="../media/image7.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bwMode="auto">
          <a:xfrm>
            <a:off x="927100" y="1191619"/>
            <a:ext cx="8689969" cy="10572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3900" b="1" smtClean="0">
                <a:solidFill>
                  <a:schemeClr val="tx2"/>
                </a:solidFill>
                <a:latin typeface="+mj-lt"/>
                <a:ea typeface="+mj-ea"/>
                <a:cs typeface="+mj-cs"/>
              </a:defRPr>
            </a:lvl1pPr>
            <a:lvl2pPr algn="r" rtl="0" eaLnBrk="0" fontAlgn="base" hangingPunct="0">
              <a:lnSpc>
                <a:spcPct val="90000"/>
              </a:lnSpc>
              <a:spcBef>
                <a:spcPct val="0"/>
              </a:spcBef>
              <a:spcAft>
                <a:spcPct val="0"/>
              </a:spcAft>
              <a:defRPr sz="3000">
                <a:solidFill>
                  <a:schemeClr val="bg1"/>
                </a:solidFill>
                <a:latin typeface="Arial" charset="0"/>
                <a:cs typeface="Arial" charset="0"/>
              </a:defRPr>
            </a:lvl2pPr>
            <a:lvl3pPr algn="r" rtl="0" eaLnBrk="0" fontAlgn="base" hangingPunct="0">
              <a:lnSpc>
                <a:spcPct val="90000"/>
              </a:lnSpc>
              <a:spcBef>
                <a:spcPct val="0"/>
              </a:spcBef>
              <a:spcAft>
                <a:spcPct val="0"/>
              </a:spcAft>
              <a:defRPr sz="3000">
                <a:solidFill>
                  <a:schemeClr val="bg1"/>
                </a:solidFill>
                <a:latin typeface="Arial" charset="0"/>
                <a:cs typeface="Arial" charset="0"/>
              </a:defRPr>
            </a:lvl3pPr>
            <a:lvl4pPr algn="r" rtl="0" eaLnBrk="0" fontAlgn="base" hangingPunct="0">
              <a:lnSpc>
                <a:spcPct val="90000"/>
              </a:lnSpc>
              <a:spcBef>
                <a:spcPct val="0"/>
              </a:spcBef>
              <a:spcAft>
                <a:spcPct val="0"/>
              </a:spcAft>
              <a:defRPr sz="3000">
                <a:solidFill>
                  <a:schemeClr val="bg1"/>
                </a:solidFill>
                <a:latin typeface="Arial" charset="0"/>
                <a:cs typeface="Arial" charset="0"/>
              </a:defRPr>
            </a:lvl4pPr>
            <a:lvl5pPr algn="r" rtl="0" eaLnBrk="0" fontAlgn="base" hangingPunct="0">
              <a:lnSpc>
                <a:spcPct val="90000"/>
              </a:lnSpc>
              <a:spcBef>
                <a:spcPct val="0"/>
              </a:spcBef>
              <a:spcAft>
                <a:spcPct val="0"/>
              </a:spcAft>
              <a:defRPr sz="3000">
                <a:solidFill>
                  <a:schemeClr val="bg1"/>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2800" i="1" kern="0" dirty="0"/>
              <a:t>LEADS CPD Series: SoTL</a:t>
            </a:r>
          </a:p>
          <a:p>
            <a:pPr algn="r"/>
            <a:endParaRPr lang="en-GB" sz="2800" i="1" kern="0" dirty="0"/>
          </a:p>
          <a:p>
            <a:pPr algn="r"/>
            <a:r>
              <a:rPr lang="en-GB" sz="2800" i="1" kern="0" dirty="0"/>
              <a:t>Preparing to do scholarship: writing an ethics application</a:t>
            </a:r>
            <a:endParaRPr lang="en-GB" sz="4000" kern="0" dirty="0"/>
          </a:p>
        </p:txBody>
      </p:sp>
      <p:sp>
        <p:nvSpPr>
          <p:cNvPr id="5" name="Rectangle 7"/>
          <p:cNvSpPr txBox="1">
            <a:spLocks noChangeArrowheads="1"/>
          </p:cNvSpPr>
          <p:nvPr/>
        </p:nvSpPr>
        <p:spPr bwMode="auto">
          <a:xfrm>
            <a:off x="593631" y="2343023"/>
            <a:ext cx="9312369" cy="5565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30000"/>
              </a:spcBef>
              <a:spcAft>
                <a:spcPct val="0"/>
              </a:spcAft>
              <a:defRPr sz="3600" b="1" smtClean="0">
                <a:solidFill>
                  <a:srgbClr val="333333"/>
                </a:solidFill>
                <a:latin typeface="+mn-lt"/>
                <a:ea typeface="+mn-ea"/>
                <a:cs typeface="+mn-cs"/>
              </a:defRPr>
            </a:lvl1pPr>
            <a:lvl2pPr marL="1588" indent="455613" algn="l" rtl="0" eaLnBrk="0" fontAlgn="base" hangingPunct="0">
              <a:spcBef>
                <a:spcPct val="30000"/>
              </a:spcBef>
              <a:spcAft>
                <a:spcPct val="0"/>
              </a:spcAft>
              <a:defRPr sz="2600">
                <a:solidFill>
                  <a:schemeClr val="tx1"/>
                </a:solidFill>
                <a:latin typeface="+mn-lt"/>
                <a:cs typeface="+mn-cs"/>
              </a:defRPr>
            </a:lvl2pPr>
            <a:lvl3pPr marL="177800" indent="-174625" algn="l" rtl="0" eaLnBrk="0" fontAlgn="base" hangingPunct="0">
              <a:spcBef>
                <a:spcPct val="30000"/>
              </a:spcBef>
              <a:spcAft>
                <a:spcPct val="0"/>
              </a:spcAft>
              <a:buClr>
                <a:schemeClr val="tx2"/>
              </a:buClr>
              <a:buSzPct val="80000"/>
              <a:buFont typeface="Wingdings" pitchFamily="2" charset="2"/>
              <a:buChar char="l"/>
              <a:defRPr sz="2400">
                <a:solidFill>
                  <a:schemeClr val="tx1"/>
                </a:solidFill>
                <a:latin typeface="+mn-lt"/>
                <a:cs typeface="+mn-cs"/>
              </a:defRPr>
            </a:lvl3pPr>
            <a:lvl4pPr marL="346075" indent="-166688" algn="l" rtl="0" eaLnBrk="0" fontAlgn="base" hangingPunct="0">
              <a:spcBef>
                <a:spcPct val="30000"/>
              </a:spcBef>
              <a:spcAft>
                <a:spcPct val="0"/>
              </a:spcAft>
              <a:buClr>
                <a:schemeClr val="tx2"/>
              </a:buClr>
              <a:buSzPct val="80000"/>
              <a:buFont typeface="Arial" charset="0"/>
              <a:buChar char="–"/>
              <a:defRPr sz="2000">
                <a:solidFill>
                  <a:schemeClr val="tx1"/>
                </a:solidFill>
                <a:latin typeface="+mn-lt"/>
                <a:cs typeface="+mn-cs"/>
              </a:defRPr>
            </a:lvl4pPr>
            <a:lvl5pPr marL="523875" indent="-176213" algn="l" rtl="0" eaLnBrk="0" fontAlgn="base" hangingPunct="0">
              <a:spcBef>
                <a:spcPct val="3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GB" sz="2400" kern="0" dirty="0">
                <a:solidFill>
                  <a:schemeClr val="tx1"/>
                </a:solidFill>
              </a:rPr>
              <a:t>Dr Michael McEwan</a:t>
            </a:r>
          </a:p>
          <a:p>
            <a:r>
              <a:rPr lang="en-GB" sz="2400" kern="0" dirty="0">
                <a:solidFill>
                  <a:schemeClr val="tx1"/>
                </a:solidFill>
              </a:rPr>
              <a:t>Head of Subject ADD</a:t>
            </a:r>
          </a:p>
          <a:p>
            <a:pPr algn="r"/>
            <a:r>
              <a:rPr lang="en-GB" sz="2400" kern="0" dirty="0">
                <a:solidFill>
                  <a:schemeClr val="tx1"/>
                </a:solidFill>
              </a:rPr>
              <a:t>Dr Nathalie Sheridan</a:t>
            </a:r>
          </a:p>
          <a:p>
            <a:pPr algn="r"/>
            <a:r>
              <a:rPr lang="en-GB" sz="2400" kern="0" dirty="0">
                <a:solidFill>
                  <a:schemeClr val="tx1"/>
                </a:solidFill>
              </a:rPr>
              <a:t>Senior Academic and Digital Development Advisor</a:t>
            </a:r>
          </a:p>
        </p:txBody>
      </p:sp>
    </p:spTree>
    <p:extLst>
      <p:ext uri="{BB962C8B-B14F-4D97-AF65-F5344CB8AC3E}">
        <p14:creationId xmlns:p14="http://schemas.microsoft.com/office/powerpoint/2010/main" val="3398492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Examples</a:t>
            </a:r>
          </a:p>
        </p:txBody>
      </p:sp>
      <p:sp>
        <p:nvSpPr>
          <p:cNvPr id="3" name="Content Placeholder 2"/>
          <p:cNvSpPr>
            <a:spLocks noGrp="1"/>
          </p:cNvSpPr>
          <p:nvPr>
            <p:ph idx="1"/>
          </p:nvPr>
        </p:nvSpPr>
        <p:spPr/>
        <p:txBody>
          <a:bodyPr/>
          <a:lstStyle/>
          <a:p>
            <a:pPr algn="r"/>
            <a:r>
              <a:rPr lang="en-US" sz="2400" i="1" dirty="0">
                <a:latin typeface="Calibri"/>
                <a:cs typeface="Calibri"/>
              </a:rPr>
              <a:t>What is the relationship between the amount of time level 1 </a:t>
            </a:r>
            <a:br>
              <a:rPr lang="en-US" sz="2400" i="1" dirty="0">
                <a:latin typeface="Calibri"/>
                <a:cs typeface="Calibri"/>
              </a:rPr>
            </a:br>
            <a:r>
              <a:rPr lang="en-US" sz="2400" i="1" dirty="0">
                <a:latin typeface="Calibri"/>
                <a:cs typeface="Calibri"/>
              </a:rPr>
              <a:t>History students’ in my tutorial group report that they spend </a:t>
            </a:r>
            <a:br>
              <a:rPr lang="en-US" sz="2400" i="1" dirty="0">
                <a:latin typeface="Calibri"/>
                <a:cs typeface="Calibri"/>
              </a:rPr>
            </a:br>
            <a:r>
              <a:rPr lang="en-US" sz="2400" i="1" dirty="0">
                <a:latin typeface="Calibri"/>
                <a:cs typeface="Calibri"/>
              </a:rPr>
              <a:t>on tutorial preparation and the number and quality of </a:t>
            </a:r>
            <a:br>
              <a:rPr lang="en-US" sz="2400" i="1" dirty="0">
                <a:latin typeface="Calibri"/>
                <a:cs typeface="Calibri"/>
              </a:rPr>
            </a:br>
            <a:r>
              <a:rPr lang="en-US" sz="2400" i="1" dirty="0">
                <a:latin typeface="Calibri"/>
                <a:cs typeface="Calibri"/>
              </a:rPr>
              <a:t>comments they make in a tutorial? </a:t>
            </a:r>
          </a:p>
          <a:p>
            <a:endParaRPr lang="en-US" sz="2400" b="0" dirty="0">
              <a:latin typeface="Calibri"/>
              <a:cs typeface="Calibri"/>
            </a:endParaRPr>
          </a:p>
          <a:p>
            <a:pPr algn="r"/>
            <a:endParaRPr lang="en-US" sz="2400" i="1" dirty="0">
              <a:latin typeface="Calibri"/>
              <a:cs typeface="Calibri"/>
            </a:endParaRPr>
          </a:p>
          <a:p>
            <a:pPr algn="r"/>
            <a:endParaRPr lang="en-US" sz="2400" i="1" dirty="0">
              <a:latin typeface="Calibri"/>
              <a:cs typeface="Calibri"/>
            </a:endParaRPr>
          </a:p>
          <a:p>
            <a:pPr algn="r"/>
            <a:r>
              <a:rPr lang="en-US" sz="2400" i="1" dirty="0">
                <a:latin typeface="Calibri"/>
                <a:cs typeface="Calibri"/>
              </a:rPr>
              <a:t>An exploration of level 3 Pharmacology students’ perceived </a:t>
            </a:r>
            <a:br>
              <a:rPr lang="en-US" sz="2400" i="1" dirty="0">
                <a:latin typeface="Calibri"/>
                <a:cs typeface="Calibri"/>
              </a:rPr>
            </a:br>
            <a:r>
              <a:rPr lang="en-US" sz="2400" i="1" dirty="0">
                <a:latin typeface="Calibri"/>
                <a:cs typeface="Calibri"/>
              </a:rPr>
              <a:t>engagement in response to a lecture with problem solving </a:t>
            </a:r>
            <a:br>
              <a:rPr lang="en-US" sz="2400" i="1" dirty="0">
                <a:latin typeface="Calibri"/>
                <a:cs typeface="Calibri"/>
              </a:rPr>
            </a:br>
            <a:r>
              <a:rPr lang="en-US" sz="2400" i="1" dirty="0">
                <a:latin typeface="Calibri"/>
                <a:cs typeface="Calibri"/>
              </a:rPr>
              <a:t>activities in comparison to lectures without such activities</a:t>
            </a:r>
          </a:p>
          <a:p>
            <a:endParaRPr lang="en-US" sz="2400" b="0" dirty="0">
              <a:latin typeface="Calibri"/>
              <a:cs typeface="Calibri"/>
            </a:endParaRPr>
          </a:p>
        </p:txBody>
      </p:sp>
      <p:sp>
        <p:nvSpPr>
          <p:cNvPr id="4" name="Slide Number Placeholder 3"/>
          <p:cNvSpPr>
            <a:spLocks noGrp="1"/>
          </p:cNvSpPr>
          <p:nvPr>
            <p:ph type="sldNum" sz="quarter" idx="10"/>
          </p:nvPr>
        </p:nvSpPr>
        <p:spPr/>
        <p:txBody>
          <a:bodyPr/>
          <a:lstStyle/>
          <a:p>
            <a:pPr>
              <a:defRPr/>
            </a:pPr>
            <a:fld id="{FC39530B-554C-4307-83CF-D6C82AC4C768}" type="slidenum">
              <a:rPr lang="en-GB" smtClean="0"/>
              <a:pPr>
                <a:defRPr/>
              </a:pPr>
              <a:t>9</a:t>
            </a:fld>
            <a:endParaRPr lang="en-GB" dirty="0"/>
          </a:p>
        </p:txBody>
      </p:sp>
    </p:spTree>
    <p:extLst>
      <p:ext uri="{BB962C8B-B14F-4D97-AF65-F5344CB8AC3E}">
        <p14:creationId xmlns:p14="http://schemas.microsoft.com/office/powerpoint/2010/main" val="414057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C99C6-0B35-4C63-989D-B30EF2C3FA2A}"/>
              </a:ext>
            </a:extLst>
          </p:cNvPr>
          <p:cNvSpPr>
            <a:spLocks noGrp="1"/>
          </p:cNvSpPr>
          <p:nvPr>
            <p:ph type="title"/>
          </p:nvPr>
        </p:nvSpPr>
        <p:spPr/>
        <p:txBody>
          <a:bodyPr/>
          <a:lstStyle/>
          <a:p>
            <a:r>
              <a:rPr lang="en-GB" dirty="0"/>
              <a:t>The Process (and the forms)</a:t>
            </a:r>
          </a:p>
        </p:txBody>
      </p:sp>
      <p:sp>
        <p:nvSpPr>
          <p:cNvPr id="4" name="Slide Number Placeholder 3">
            <a:extLst>
              <a:ext uri="{FF2B5EF4-FFF2-40B4-BE49-F238E27FC236}">
                <a16:creationId xmlns:a16="http://schemas.microsoft.com/office/drawing/2014/main" id="{45DEFB60-6154-4C0D-B392-EC82697A62D7}"/>
              </a:ext>
            </a:extLst>
          </p:cNvPr>
          <p:cNvSpPr>
            <a:spLocks noGrp="1"/>
          </p:cNvSpPr>
          <p:nvPr>
            <p:ph type="sldNum" sz="quarter" idx="10"/>
          </p:nvPr>
        </p:nvSpPr>
        <p:spPr/>
        <p:txBody>
          <a:bodyPr/>
          <a:lstStyle/>
          <a:p>
            <a:pPr>
              <a:defRPr/>
            </a:pPr>
            <a:fld id="{FC39530B-554C-4307-83CF-D6C82AC4C768}" type="slidenum">
              <a:rPr lang="en-GB" smtClean="0"/>
              <a:pPr>
                <a:defRPr/>
              </a:pPr>
              <a:t>10</a:t>
            </a:fld>
            <a:endParaRPr lang="en-GB" dirty="0"/>
          </a:p>
        </p:txBody>
      </p:sp>
      <p:graphicFrame>
        <p:nvGraphicFramePr>
          <p:cNvPr id="5" name="Table 4">
            <a:extLst>
              <a:ext uri="{FF2B5EF4-FFF2-40B4-BE49-F238E27FC236}">
                <a16:creationId xmlns:a16="http://schemas.microsoft.com/office/drawing/2014/main" id="{BD411BE0-EEAB-4298-82E4-F0B2ECCA3F49}"/>
              </a:ext>
            </a:extLst>
          </p:cNvPr>
          <p:cNvGraphicFramePr>
            <a:graphicFrameLocks noGrp="1"/>
          </p:cNvGraphicFramePr>
          <p:nvPr>
            <p:extLst>
              <p:ext uri="{D42A27DB-BD31-4B8C-83A1-F6EECF244321}">
                <p14:modId xmlns:p14="http://schemas.microsoft.com/office/powerpoint/2010/main" val="4200299854"/>
              </p:ext>
            </p:extLst>
          </p:nvPr>
        </p:nvGraphicFramePr>
        <p:xfrm>
          <a:off x="701528" y="1575724"/>
          <a:ext cx="8502944" cy="3706552"/>
        </p:xfrm>
        <a:graphic>
          <a:graphicData uri="http://schemas.openxmlformats.org/drawingml/2006/table">
            <a:tbl>
              <a:tblPr firstRow="1" bandRow="1">
                <a:tableStyleId>{E8B1032C-EA38-4F05-BA0D-38AFFFC7BED3}</a:tableStyleId>
              </a:tblPr>
              <a:tblGrid>
                <a:gridCol w="3666407">
                  <a:extLst>
                    <a:ext uri="{9D8B030D-6E8A-4147-A177-3AD203B41FA5}">
                      <a16:colId xmlns:a16="http://schemas.microsoft.com/office/drawing/2014/main" val="4019712354"/>
                    </a:ext>
                  </a:extLst>
                </a:gridCol>
                <a:gridCol w="4836537">
                  <a:extLst>
                    <a:ext uri="{9D8B030D-6E8A-4147-A177-3AD203B41FA5}">
                      <a16:colId xmlns:a16="http://schemas.microsoft.com/office/drawing/2014/main" val="2559730737"/>
                    </a:ext>
                  </a:extLst>
                </a:gridCol>
              </a:tblGrid>
              <a:tr h="468052">
                <a:tc>
                  <a:txBody>
                    <a:bodyPr/>
                    <a:lstStyle/>
                    <a:p>
                      <a:pPr>
                        <a:spcBef>
                          <a:spcPts val="0"/>
                        </a:spcBef>
                        <a:spcAft>
                          <a:spcPts val="300"/>
                        </a:spcAft>
                      </a:pPr>
                      <a:r>
                        <a:rPr lang="en-GB" sz="2000" b="0" dirty="0"/>
                        <a:t>1: Applicant details</a:t>
                      </a:r>
                    </a:p>
                  </a:txBody>
                  <a:tcPr marL="99060" marR="99060" marT="49530" marB="49530"/>
                </a:tc>
                <a:tc>
                  <a:txBody>
                    <a:bodyPr/>
                    <a:lstStyle/>
                    <a:p>
                      <a:r>
                        <a:rPr lang="en-GB" sz="2000" b="0" dirty="0"/>
                        <a:t>Who is making the application?</a:t>
                      </a:r>
                    </a:p>
                  </a:txBody>
                  <a:tcPr marL="99060" marR="99060" marT="49530" marB="49530"/>
                </a:tc>
                <a:extLst>
                  <a:ext uri="{0D108BD9-81ED-4DB2-BD59-A6C34878D82A}">
                    <a16:rowId xmlns:a16="http://schemas.microsoft.com/office/drawing/2014/main" val="2281656756"/>
                  </a:ext>
                </a:extLst>
              </a:tr>
              <a:tr h="401743">
                <a:tc>
                  <a:txBody>
                    <a:bodyPr/>
                    <a:lstStyle/>
                    <a:p>
                      <a:pPr>
                        <a:spcBef>
                          <a:spcPts val="0"/>
                        </a:spcBef>
                        <a:spcAft>
                          <a:spcPts val="300"/>
                        </a:spcAft>
                      </a:pPr>
                      <a:r>
                        <a:rPr lang="en-GB" sz="2000" dirty="0"/>
                        <a:t>2: Ethical risks</a:t>
                      </a:r>
                      <a:endParaRPr lang="en-GB" sz="2000" b="1" dirty="0"/>
                    </a:p>
                  </a:txBody>
                  <a:tcPr marL="99060" marR="99060" marT="49530" marB="49530"/>
                </a:tc>
                <a:tc>
                  <a:txBody>
                    <a:bodyPr/>
                    <a:lstStyle/>
                    <a:p>
                      <a:r>
                        <a:rPr lang="en-GB" sz="2000" dirty="0"/>
                        <a:t>What could go wrong?</a:t>
                      </a:r>
                    </a:p>
                  </a:txBody>
                  <a:tcPr marL="99060" marR="99060" marT="49530" marB="49530"/>
                </a:tc>
                <a:extLst>
                  <a:ext uri="{0D108BD9-81ED-4DB2-BD59-A6C34878D82A}">
                    <a16:rowId xmlns:a16="http://schemas.microsoft.com/office/drawing/2014/main" val="4018224393"/>
                  </a:ext>
                </a:extLst>
              </a:tr>
              <a:tr h="693420">
                <a:tc>
                  <a:txBody>
                    <a:bodyPr/>
                    <a:lstStyle/>
                    <a:p>
                      <a:pPr>
                        <a:spcBef>
                          <a:spcPts val="0"/>
                        </a:spcBef>
                        <a:spcAft>
                          <a:spcPts val="300"/>
                        </a:spcAft>
                      </a:pPr>
                      <a:r>
                        <a:rPr lang="en-GB" sz="2000" dirty="0"/>
                        <a:t>3: Researchers with access to the data</a:t>
                      </a:r>
                      <a:endParaRPr lang="en-GB" sz="2000" b="1" dirty="0"/>
                    </a:p>
                  </a:txBody>
                  <a:tcPr marL="99060" marR="99060" marT="49530" marB="49530"/>
                </a:tc>
                <a:tc>
                  <a:txBody>
                    <a:bodyPr/>
                    <a:lstStyle/>
                    <a:p>
                      <a:r>
                        <a:rPr lang="en-GB" sz="2000" dirty="0"/>
                        <a:t>Who will have access to the data (including transcription company)?</a:t>
                      </a:r>
                    </a:p>
                  </a:txBody>
                  <a:tcPr marL="99060" marR="99060" marT="49530" marB="49530"/>
                </a:tc>
                <a:extLst>
                  <a:ext uri="{0D108BD9-81ED-4DB2-BD59-A6C34878D82A}">
                    <a16:rowId xmlns:a16="http://schemas.microsoft.com/office/drawing/2014/main" val="3669781505"/>
                  </a:ext>
                </a:extLst>
              </a:tr>
              <a:tr h="693420">
                <a:tc>
                  <a:txBody>
                    <a:bodyPr/>
                    <a:lstStyle/>
                    <a:p>
                      <a:pPr>
                        <a:spcBef>
                          <a:spcPts val="0"/>
                        </a:spcBef>
                        <a:spcAft>
                          <a:spcPts val="300"/>
                        </a:spcAft>
                      </a:pPr>
                      <a:r>
                        <a:rPr lang="en-GB" sz="2000" dirty="0"/>
                        <a:t>4: External funding details</a:t>
                      </a:r>
                      <a:endParaRPr lang="en-GB" sz="2000" b="1" dirty="0"/>
                    </a:p>
                  </a:txBody>
                  <a:tcPr marL="99060" marR="99060" marT="49530" marB="49530"/>
                </a:tc>
                <a:tc>
                  <a:txBody>
                    <a:bodyPr/>
                    <a:lstStyle/>
                    <a:p>
                      <a:r>
                        <a:rPr lang="en-GB" sz="2000" dirty="0"/>
                        <a:t>Who funded the research? </a:t>
                      </a:r>
                      <a:br>
                        <a:rPr lang="en-GB" sz="2000" dirty="0"/>
                      </a:br>
                      <a:r>
                        <a:rPr lang="en-GB" sz="2000" dirty="0"/>
                        <a:t>(Why is this important?)</a:t>
                      </a:r>
                    </a:p>
                  </a:txBody>
                  <a:tcPr marL="99060" marR="99060" marT="49530" marB="49530"/>
                </a:tc>
                <a:extLst>
                  <a:ext uri="{0D108BD9-81ED-4DB2-BD59-A6C34878D82A}">
                    <a16:rowId xmlns:a16="http://schemas.microsoft.com/office/drawing/2014/main" val="1556583836"/>
                  </a:ext>
                </a:extLst>
              </a:tr>
              <a:tr h="990600">
                <a:tc>
                  <a:txBody>
                    <a:bodyPr/>
                    <a:lstStyle/>
                    <a:p>
                      <a:pPr>
                        <a:spcBef>
                          <a:spcPts val="0"/>
                        </a:spcBef>
                        <a:spcAft>
                          <a:spcPts val="300"/>
                        </a:spcAft>
                      </a:pPr>
                      <a:r>
                        <a:rPr lang="en-GB" sz="2000" dirty="0"/>
                        <a:t>5: Project detailed (start &amp; end dates)</a:t>
                      </a:r>
                      <a:endParaRPr lang="en-GB" sz="2000" b="1" dirty="0"/>
                    </a:p>
                  </a:txBody>
                  <a:tcPr marL="99060" marR="99060" marT="49530" marB="49530"/>
                </a:tc>
                <a:tc>
                  <a:txBody>
                    <a:bodyPr/>
                    <a:lstStyle/>
                    <a:p>
                      <a:r>
                        <a:rPr lang="en-GB" sz="2000" dirty="0"/>
                        <a:t>When will the study take place? (implications for how</a:t>
                      </a:r>
                      <a:r>
                        <a:rPr lang="en-GB" sz="2000" baseline="0" dirty="0"/>
                        <a:t> long the data should be retained)</a:t>
                      </a:r>
                      <a:endParaRPr lang="en-GB" sz="2000" dirty="0"/>
                    </a:p>
                  </a:txBody>
                  <a:tcPr marL="99060" marR="99060" marT="49530" marB="49530"/>
                </a:tc>
                <a:extLst>
                  <a:ext uri="{0D108BD9-81ED-4DB2-BD59-A6C34878D82A}">
                    <a16:rowId xmlns:a16="http://schemas.microsoft.com/office/drawing/2014/main" val="2186011921"/>
                  </a:ext>
                </a:extLst>
              </a:tr>
              <a:tr h="4017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t>6: Justification for the research</a:t>
                      </a:r>
                      <a:endParaRPr lang="en-GB" sz="2000" b="1" dirty="0"/>
                    </a:p>
                  </a:txBody>
                  <a:tcPr marL="99060" marR="99060" marT="49530" marB="49530"/>
                </a:tc>
                <a:tc>
                  <a:txBody>
                    <a:bodyPr/>
                    <a:lstStyle/>
                    <a:p>
                      <a:r>
                        <a:rPr lang="en-GB" sz="2000" dirty="0"/>
                        <a:t>Why do this research at all?</a:t>
                      </a:r>
                    </a:p>
                  </a:txBody>
                  <a:tcPr marL="99060" marR="99060" marT="49530" marB="49530"/>
                </a:tc>
                <a:extLst>
                  <a:ext uri="{0D108BD9-81ED-4DB2-BD59-A6C34878D82A}">
                    <a16:rowId xmlns:a16="http://schemas.microsoft.com/office/drawing/2014/main" val="2353859234"/>
                  </a:ext>
                </a:extLst>
              </a:tr>
            </a:tbl>
          </a:graphicData>
        </a:graphic>
      </p:graphicFrame>
    </p:spTree>
    <p:extLst>
      <p:ext uri="{BB962C8B-B14F-4D97-AF65-F5344CB8AC3E}">
        <p14:creationId xmlns:p14="http://schemas.microsoft.com/office/powerpoint/2010/main" val="2207254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C99C6-0B35-4C63-989D-B30EF2C3FA2A}"/>
              </a:ext>
            </a:extLst>
          </p:cNvPr>
          <p:cNvSpPr>
            <a:spLocks noGrp="1"/>
          </p:cNvSpPr>
          <p:nvPr>
            <p:ph type="title"/>
          </p:nvPr>
        </p:nvSpPr>
        <p:spPr/>
        <p:txBody>
          <a:bodyPr/>
          <a:lstStyle/>
          <a:p>
            <a:r>
              <a:rPr lang="en-GB" dirty="0"/>
              <a:t>The Process (and the form)</a:t>
            </a:r>
          </a:p>
        </p:txBody>
      </p:sp>
      <p:sp>
        <p:nvSpPr>
          <p:cNvPr id="4" name="Slide Number Placeholder 3">
            <a:extLst>
              <a:ext uri="{FF2B5EF4-FFF2-40B4-BE49-F238E27FC236}">
                <a16:creationId xmlns:a16="http://schemas.microsoft.com/office/drawing/2014/main" id="{45DEFB60-6154-4C0D-B392-EC82697A62D7}"/>
              </a:ext>
            </a:extLst>
          </p:cNvPr>
          <p:cNvSpPr>
            <a:spLocks noGrp="1"/>
          </p:cNvSpPr>
          <p:nvPr>
            <p:ph type="sldNum" sz="quarter" idx="10"/>
          </p:nvPr>
        </p:nvSpPr>
        <p:spPr/>
        <p:txBody>
          <a:bodyPr/>
          <a:lstStyle/>
          <a:p>
            <a:pPr>
              <a:defRPr/>
            </a:pPr>
            <a:fld id="{FC39530B-554C-4307-83CF-D6C82AC4C768}" type="slidenum">
              <a:rPr lang="en-GB" smtClean="0"/>
              <a:pPr>
                <a:defRPr/>
              </a:pPr>
              <a:t>11</a:t>
            </a:fld>
            <a:endParaRPr lang="en-GB" dirty="0"/>
          </a:p>
        </p:txBody>
      </p:sp>
      <p:graphicFrame>
        <p:nvGraphicFramePr>
          <p:cNvPr id="5" name="Table 4">
            <a:extLst>
              <a:ext uri="{FF2B5EF4-FFF2-40B4-BE49-F238E27FC236}">
                <a16:creationId xmlns:a16="http://schemas.microsoft.com/office/drawing/2014/main" id="{48FF1696-2522-40BF-82FA-C7ABBA11612F}"/>
              </a:ext>
            </a:extLst>
          </p:cNvPr>
          <p:cNvGraphicFramePr>
            <a:graphicFrameLocks noGrp="1"/>
          </p:cNvGraphicFramePr>
          <p:nvPr>
            <p:extLst>
              <p:ext uri="{D42A27DB-BD31-4B8C-83A1-F6EECF244321}">
                <p14:modId xmlns:p14="http://schemas.microsoft.com/office/powerpoint/2010/main" val="2024684175"/>
              </p:ext>
            </p:extLst>
          </p:nvPr>
        </p:nvGraphicFramePr>
        <p:xfrm>
          <a:off x="311484" y="1263438"/>
          <a:ext cx="9283032" cy="4331123"/>
        </p:xfrm>
        <a:graphic>
          <a:graphicData uri="http://schemas.openxmlformats.org/drawingml/2006/table">
            <a:tbl>
              <a:tblPr firstRow="1" bandRow="1">
                <a:tableStyleId>{E8B1032C-EA38-4F05-BA0D-38AFFFC7BED3}</a:tableStyleId>
              </a:tblPr>
              <a:tblGrid>
                <a:gridCol w="2418269">
                  <a:extLst>
                    <a:ext uri="{9D8B030D-6E8A-4147-A177-3AD203B41FA5}">
                      <a16:colId xmlns:a16="http://schemas.microsoft.com/office/drawing/2014/main" val="2279189114"/>
                    </a:ext>
                  </a:extLst>
                </a:gridCol>
                <a:gridCol w="6864763">
                  <a:extLst>
                    <a:ext uri="{9D8B030D-6E8A-4147-A177-3AD203B41FA5}">
                      <a16:colId xmlns:a16="http://schemas.microsoft.com/office/drawing/2014/main" val="4185734640"/>
                    </a:ext>
                  </a:extLst>
                </a:gridCol>
              </a:tblGrid>
              <a:tr h="891540">
                <a:tc>
                  <a:txBody>
                    <a:bodyPr/>
                    <a:lstStyle/>
                    <a:p>
                      <a:pPr>
                        <a:spcBef>
                          <a:spcPts val="0"/>
                        </a:spcBef>
                        <a:spcAft>
                          <a:spcPts val="300"/>
                        </a:spcAft>
                      </a:pPr>
                      <a:r>
                        <a:rPr lang="en-GB" sz="1700" b="0" dirty="0"/>
                        <a:t>7: Research methodology and data collection</a:t>
                      </a:r>
                    </a:p>
                  </a:txBody>
                  <a:tcPr marL="99060" marR="99060" marT="49530" marB="49530"/>
                </a:tc>
                <a:tc>
                  <a:txBody>
                    <a:bodyPr/>
                    <a:lstStyle/>
                    <a:p>
                      <a:r>
                        <a:rPr lang="en-GB" sz="1700" b="0" dirty="0"/>
                        <a:t>Methods of data collection, why you chose these</a:t>
                      </a:r>
                      <a:r>
                        <a:rPr lang="en-GB" sz="1700" b="0" baseline="0" dirty="0"/>
                        <a:t> methods, time commitment for participants, how data will be analysed</a:t>
                      </a:r>
                      <a:endParaRPr lang="en-GB" sz="1700" b="0" dirty="0"/>
                    </a:p>
                  </a:txBody>
                  <a:tcPr marL="99060" marR="99060" marT="49530" marB="49530"/>
                </a:tc>
                <a:extLst>
                  <a:ext uri="{0D108BD9-81ED-4DB2-BD59-A6C34878D82A}">
                    <a16:rowId xmlns:a16="http://schemas.microsoft.com/office/drawing/2014/main" val="1053599028"/>
                  </a:ext>
                </a:extLst>
              </a:tr>
              <a:tr h="1155700">
                <a:tc>
                  <a:txBody>
                    <a:bodyPr/>
                    <a:lstStyle/>
                    <a:p>
                      <a:pPr>
                        <a:spcBef>
                          <a:spcPts val="0"/>
                        </a:spcBef>
                        <a:spcAft>
                          <a:spcPts val="300"/>
                        </a:spcAft>
                      </a:pPr>
                      <a:r>
                        <a:rPr lang="en-GB" sz="1700" b="0" dirty="0"/>
                        <a:t>8: Confidentiality &amp; data handling</a:t>
                      </a:r>
                    </a:p>
                  </a:txBody>
                  <a:tcPr marL="99060" marR="99060" marT="49530" marB="49530"/>
                </a:tc>
                <a:tc>
                  <a:txBody>
                    <a:bodyPr/>
                    <a:lstStyle/>
                    <a:p>
                      <a:r>
                        <a:rPr lang="en-GB" sz="1700" b="0" dirty="0"/>
                        <a:t>How will you protect the privacy of your participants?</a:t>
                      </a:r>
                      <a:r>
                        <a:rPr lang="en-GB" sz="1700" b="0" baseline="0" dirty="0"/>
                        <a:t> What degree of anonymity will you offer?</a:t>
                      </a:r>
                    </a:p>
                    <a:p>
                      <a:r>
                        <a:rPr lang="en-GB" sz="1700" b="0" baseline="0" dirty="0"/>
                        <a:t>How/where will your store the data? Who has access? Plans for retention and disposal of *personal* data? (relates to GDPR)</a:t>
                      </a:r>
                      <a:endParaRPr lang="en-GB" sz="1700" b="0" dirty="0"/>
                    </a:p>
                  </a:txBody>
                  <a:tcPr marL="99060" marR="99060" marT="49530" marB="49530"/>
                </a:tc>
                <a:extLst>
                  <a:ext uri="{0D108BD9-81ED-4DB2-BD59-A6C34878D82A}">
                    <a16:rowId xmlns:a16="http://schemas.microsoft.com/office/drawing/2014/main" val="891718449"/>
                  </a:ext>
                </a:extLst>
              </a:tr>
              <a:tr h="627380">
                <a:tc>
                  <a:txBody>
                    <a:bodyPr/>
                    <a:lstStyle/>
                    <a:p>
                      <a:pPr>
                        <a:spcBef>
                          <a:spcPts val="0"/>
                        </a:spcBef>
                        <a:spcAft>
                          <a:spcPts val="300"/>
                        </a:spcAft>
                      </a:pPr>
                      <a:r>
                        <a:rPr lang="en-GB" sz="1700" b="0" dirty="0"/>
                        <a:t>9: Dissemination of results</a:t>
                      </a:r>
                    </a:p>
                  </a:txBody>
                  <a:tcPr marL="99060" marR="99060" marT="49530" marB="49530"/>
                </a:tc>
                <a:tc>
                  <a:txBody>
                    <a:bodyPr/>
                    <a:lstStyle/>
                    <a:p>
                      <a:r>
                        <a:rPr lang="en-GB" sz="1700" b="0" dirty="0"/>
                        <a:t>How will you report</a:t>
                      </a:r>
                      <a:r>
                        <a:rPr lang="en-GB" sz="1700" b="0" baseline="0" dirty="0"/>
                        <a:t> findings to participants, peers/colleagues?</a:t>
                      </a:r>
                    </a:p>
                    <a:p>
                      <a:r>
                        <a:rPr lang="en-GB" sz="1700" b="0" baseline="0" dirty="0"/>
                        <a:t>Will you store anonymised datasets for future research?</a:t>
                      </a:r>
                      <a:endParaRPr lang="en-GB" sz="1700" b="0" dirty="0"/>
                    </a:p>
                  </a:txBody>
                  <a:tcPr marL="99060" marR="99060" marT="49530" marB="49530"/>
                </a:tc>
                <a:extLst>
                  <a:ext uri="{0D108BD9-81ED-4DB2-BD59-A6C34878D82A}">
                    <a16:rowId xmlns:a16="http://schemas.microsoft.com/office/drawing/2014/main" val="1709831525"/>
                  </a:ext>
                </a:extLst>
              </a:tr>
              <a:tr h="627380">
                <a:tc>
                  <a:txBody>
                    <a:bodyPr/>
                    <a:lstStyle/>
                    <a:p>
                      <a:pPr>
                        <a:spcBef>
                          <a:spcPts val="0"/>
                        </a:spcBef>
                        <a:spcAft>
                          <a:spcPts val="300"/>
                        </a:spcAft>
                      </a:pPr>
                      <a:r>
                        <a:rPr lang="en-GB" sz="1700" b="0" dirty="0"/>
                        <a:t>10: Recruitment of participants</a:t>
                      </a:r>
                    </a:p>
                  </a:txBody>
                  <a:tcPr marL="99060" marR="99060" marT="49530" marB="49530"/>
                </a:tc>
                <a:tc>
                  <a:txBody>
                    <a:bodyPr/>
                    <a:lstStyle/>
                    <a:p>
                      <a:r>
                        <a:rPr lang="en-GB" sz="1700" b="0" dirty="0"/>
                        <a:t>How/who will you recruit?</a:t>
                      </a:r>
                      <a:r>
                        <a:rPr lang="en-GB" sz="1700" b="0" baseline="0" dirty="0"/>
                        <a:t> How many? What incentives?</a:t>
                      </a:r>
                    </a:p>
                    <a:p>
                      <a:r>
                        <a:rPr lang="en-GB" sz="1700" b="0" baseline="0" dirty="0"/>
                        <a:t>In a dependent relationship (e.g. teacher/student)?</a:t>
                      </a:r>
                      <a:endParaRPr lang="en-GB" sz="1700" b="0" dirty="0"/>
                    </a:p>
                  </a:txBody>
                  <a:tcPr marL="99060" marR="99060" marT="49530" marB="49530"/>
                </a:tc>
                <a:extLst>
                  <a:ext uri="{0D108BD9-81ED-4DB2-BD59-A6C34878D82A}">
                    <a16:rowId xmlns:a16="http://schemas.microsoft.com/office/drawing/2014/main" val="3297629821"/>
                  </a:ext>
                </a:extLst>
              </a:tr>
              <a:tr h="627380">
                <a:tc>
                  <a:txBody>
                    <a:bodyPr/>
                    <a:lstStyle/>
                    <a:p>
                      <a:pPr>
                        <a:spcBef>
                          <a:spcPts val="0"/>
                        </a:spcBef>
                        <a:spcAft>
                          <a:spcPts val="300"/>
                        </a:spcAft>
                      </a:pPr>
                      <a:r>
                        <a:rPr lang="en-GB" sz="1700" b="0" dirty="0"/>
                        <a:t>11: Permission to access participants</a:t>
                      </a:r>
                    </a:p>
                  </a:txBody>
                  <a:tcPr marL="99060" marR="99060" marT="49530" marB="49530"/>
                </a:tc>
                <a:tc>
                  <a:txBody>
                    <a:bodyPr/>
                    <a:lstStyle/>
                    <a:p>
                      <a:r>
                        <a:rPr lang="en-GB" sz="1700" b="0" dirty="0"/>
                        <a:t>If </a:t>
                      </a:r>
                      <a:r>
                        <a:rPr lang="en-GB" sz="1700" b="0" dirty="0" err="1"/>
                        <a:t>UofG</a:t>
                      </a:r>
                      <a:r>
                        <a:rPr lang="en-GB" sz="1700" b="0" dirty="0"/>
                        <a:t> staff/students, Head of School</a:t>
                      </a:r>
                      <a:r>
                        <a:rPr lang="en-GB" sz="1700" b="0" baseline="0" dirty="0"/>
                        <a:t> (if in one school), or Dean of Graduate Studies (if &gt;1 school) or Clerk of Senate (if &gt;1 college)</a:t>
                      </a:r>
                      <a:endParaRPr lang="en-GB" sz="1700" b="0" dirty="0"/>
                    </a:p>
                  </a:txBody>
                  <a:tcPr marL="99060" marR="99060" marT="49530" marB="49530"/>
                </a:tc>
                <a:extLst>
                  <a:ext uri="{0D108BD9-81ED-4DB2-BD59-A6C34878D82A}">
                    <a16:rowId xmlns:a16="http://schemas.microsoft.com/office/drawing/2014/main" val="4278787702"/>
                  </a:ext>
                </a:extLst>
              </a:tr>
              <a:tr h="4017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700" b="0" dirty="0"/>
                        <a:t>12: Informed consent</a:t>
                      </a:r>
                    </a:p>
                  </a:txBody>
                  <a:tcPr marL="99060" marR="99060" marT="49530" marB="49530"/>
                </a:tc>
                <a:tc>
                  <a:txBody>
                    <a:bodyPr/>
                    <a:lstStyle/>
                    <a:p>
                      <a:r>
                        <a:rPr lang="en-GB" sz="1700" b="0" dirty="0"/>
                        <a:t>Have you</a:t>
                      </a:r>
                      <a:r>
                        <a:rPr lang="en-GB" sz="1700" b="0" baseline="0" dirty="0"/>
                        <a:t> included PLS/information sheet?</a:t>
                      </a:r>
                      <a:endParaRPr lang="en-GB" sz="1700" b="0" dirty="0"/>
                    </a:p>
                  </a:txBody>
                  <a:tcPr marL="99060" marR="99060" marT="49530" marB="49530"/>
                </a:tc>
                <a:extLst>
                  <a:ext uri="{0D108BD9-81ED-4DB2-BD59-A6C34878D82A}">
                    <a16:rowId xmlns:a16="http://schemas.microsoft.com/office/drawing/2014/main" val="2851422301"/>
                  </a:ext>
                </a:extLst>
              </a:tr>
            </a:tbl>
          </a:graphicData>
        </a:graphic>
      </p:graphicFrame>
    </p:spTree>
    <p:extLst>
      <p:ext uri="{BB962C8B-B14F-4D97-AF65-F5344CB8AC3E}">
        <p14:creationId xmlns:p14="http://schemas.microsoft.com/office/powerpoint/2010/main" val="2972854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C99C6-0B35-4C63-989D-B30EF2C3FA2A}"/>
              </a:ext>
            </a:extLst>
          </p:cNvPr>
          <p:cNvSpPr>
            <a:spLocks noGrp="1"/>
          </p:cNvSpPr>
          <p:nvPr>
            <p:ph type="title"/>
          </p:nvPr>
        </p:nvSpPr>
        <p:spPr/>
        <p:txBody>
          <a:bodyPr/>
          <a:lstStyle/>
          <a:p>
            <a:r>
              <a:rPr lang="en-GB" dirty="0"/>
              <a:t>The Process (and the form)</a:t>
            </a:r>
          </a:p>
        </p:txBody>
      </p:sp>
      <p:sp>
        <p:nvSpPr>
          <p:cNvPr id="4" name="Slide Number Placeholder 3">
            <a:extLst>
              <a:ext uri="{FF2B5EF4-FFF2-40B4-BE49-F238E27FC236}">
                <a16:creationId xmlns:a16="http://schemas.microsoft.com/office/drawing/2014/main" id="{45DEFB60-6154-4C0D-B392-EC82697A62D7}"/>
              </a:ext>
            </a:extLst>
          </p:cNvPr>
          <p:cNvSpPr>
            <a:spLocks noGrp="1"/>
          </p:cNvSpPr>
          <p:nvPr>
            <p:ph type="sldNum" sz="quarter" idx="10"/>
          </p:nvPr>
        </p:nvSpPr>
        <p:spPr/>
        <p:txBody>
          <a:bodyPr/>
          <a:lstStyle/>
          <a:p>
            <a:pPr>
              <a:defRPr/>
            </a:pPr>
            <a:fld id="{FC39530B-554C-4307-83CF-D6C82AC4C768}" type="slidenum">
              <a:rPr lang="en-GB" smtClean="0"/>
              <a:pPr>
                <a:defRPr/>
              </a:pPr>
              <a:t>12</a:t>
            </a:fld>
            <a:endParaRPr lang="en-GB" dirty="0"/>
          </a:p>
        </p:txBody>
      </p:sp>
      <p:graphicFrame>
        <p:nvGraphicFramePr>
          <p:cNvPr id="5" name="Table 4">
            <a:extLst>
              <a:ext uri="{FF2B5EF4-FFF2-40B4-BE49-F238E27FC236}">
                <a16:creationId xmlns:a16="http://schemas.microsoft.com/office/drawing/2014/main" id="{89D28854-4429-438D-801A-8CBC1E4CBCF2}"/>
              </a:ext>
            </a:extLst>
          </p:cNvPr>
          <p:cNvGraphicFramePr>
            <a:graphicFrameLocks noGrp="1"/>
          </p:cNvGraphicFramePr>
          <p:nvPr>
            <p:extLst>
              <p:ext uri="{D42A27DB-BD31-4B8C-83A1-F6EECF244321}">
                <p14:modId xmlns:p14="http://schemas.microsoft.com/office/powerpoint/2010/main" val="549133067"/>
              </p:ext>
            </p:extLst>
          </p:nvPr>
        </p:nvGraphicFramePr>
        <p:xfrm>
          <a:off x="459325" y="1438169"/>
          <a:ext cx="9049006" cy="3981661"/>
        </p:xfrm>
        <a:graphic>
          <a:graphicData uri="http://schemas.openxmlformats.org/drawingml/2006/table">
            <a:tbl>
              <a:tblPr firstRow="1" bandRow="1">
                <a:tableStyleId>{E8B1032C-EA38-4F05-BA0D-38AFFFC7BED3}</a:tableStyleId>
              </a:tblPr>
              <a:tblGrid>
                <a:gridCol w="3588399">
                  <a:extLst>
                    <a:ext uri="{9D8B030D-6E8A-4147-A177-3AD203B41FA5}">
                      <a16:colId xmlns:a16="http://schemas.microsoft.com/office/drawing/2014/main" val="978760531"/>
                    </a:ext>
                  </a:extLst>
                </a:gridCol>
                <a:gridCol w="5460607">
                  <a:extLst>
                    <a:ext uri="{9D8B030D-6E8A-4147-A177-3AD203B41FA5}">
                      <a16:colId xmlns:a16="http://schemas.microsoft.com/office/drawing/2014/main" val="2885803157"/>
                    </a:ext>
                  </a:extLst>
                </a:gridCol>
              </a:tblGrid>
              <a:tr h="668655">
                <a:tc>
                  <a:txBody>
                    <a:bodyPr/>
                    <a:lstStyle/>
                    <a:p>
                      <a:pPr>
                        <a:spcBef>
                          <a:spcPts val="0"/>
                        </a:spcBef>
                        <a:spcAft>
                          <a:spcPts val="300"/>
                        </a:spcAft>
                      </a:pPr>
                      <a:r>
                        <a:rPr lang="en-GB" sz="1700" b="0" dirty="0"/>
                        <a:t>13: Monitoring</a:t>
                      </a:r>
                    </a:p>
                    <a:p>
                      <a:endParaRPr lang="en-GB" sz="1700" b="0" dirty="0"/>
                    </a:p>
                  </a:txBody>
                  <a:tcPr marL="99060" marR="99060" marT="49530" marB="49530"/>
                </a:tc>
                <a:tc>
                  <a:txBody>
                    <a:bodyPr/>
                    <a:lstStyle/>
                    <a:p>
                      <a:r>
                        <a:rPr lang="en-GB" sz="1700" b="0" dirty="0"/>
                        <a:t>How will you ensure the research is progressing as planned?</a:t>
                      </a:r>
                    </a:p>
                  </a:txBody>
                  <a:tcPr marL="99060" marR="99060" marT="49530" marB="49530"/>
                </a:tc>
                <a:extLst>
                  <a:ext uri="{0D108BD9-81ED-4DB2-BD59-A6C34878D82A}">
                    <a16:rowId xmlns:a16="http://schemas.microsoft.com/office/drawing/2014/main" val="310248074"/>
                  </a:ext>
                </a:extLst>
              </a:tr>
              <a:tr h="401743">
                <a:tc>
                  <a:txBody>
                    <a:bodyPr/>
                    <a:lstStyle/>
                    <a:p>
                      <a:pPr>
                        <a:spcBef>
                          <a:spcPts val="0"/>
                        </a:spcBef>
                        <a:spcAft>
                          <a:spcPts val="300"/>
                        </a:spcAft>
                      </a:pPr>
                      <a:r>
                        <a:rPr lang="en-GB" sz="1700" b="0" dirty="0"/>
                        <a:t>14: Health and safety</a:t>
                      </a:r>
                    </a:p>
                  </a:txBody>
                  <a:tcPr marL="99060" marR="99060" marT="49530" marB="49530"/>
                </a:tc>
                <a:tc>
                  <a:txBody>
                    <a:bodyPr/>
                    <a:lstStyle/>
                    <a:p>
                      <a:r>
                        <a:rPr lang="en-GB" sz="1700" b="0" dirty="0"/>
                        <a:t>Risks for you, the participants or other</a:t>
                      </a:r>
                      <a:r>
                        <a:rPr lang="en-GB" sz="1700" b="0" baseline="0" dirty="0"/>
                        <a:t> researchers?</a:t>
                      </a:r>
                      <a:endParaRPr lang="en-GB" sz="1700" b="0" dirty="0"/>
                    </a:p>
                  </a:txBody>
                  <a:tcPr marL="99060" marR="99060" marT="49530" marB="49530"/>
                </a:tc>
                <a:extLst>
                  <a:ext uri="{0D108BD9-81ED-4DB2-BD59-A6C34878D82A}">
                    <a16:rowId xmlns:a16="http://schemas.microsoft.com/office/drawing/2014/main" val="2243071009"/>
                  </a:ext>
                </a:extLst>
              </a:tr>
              <a:tr h="627380">
                <a:tc>
                  <a:txBody>
                    <a:bodyPr/>
                    <a:lstStyle/>
                    <a:p>
                      <a:pPr>
                        <a:spcBef>
                          <a:spcPts val="0"/>
                        </a:spcBef>
                        <a:spcAft>
                          <a:spcPts val="300"/>
                        </a:spcAft>
                      </a:pPr>
                      <a:r>
                        <a:rPr lang="en-GB" sz="1700" b="0" dirty="0"/>
                        <a:t>15: Risk</a:t>
                      </a:r>
                    </a:p>
                  </a:txBody>
                  <a:tcPr marL="99060" marR="99060" marT="49530" marB="49530"/>
                </a:tc>
                <a:tc>
                  <a:txBody>
                    <a:bodyPr/>
                    <a:lstStyle/>
                    <a:p>
                      <a:r>
                        <a:rPr lang="en-GB" sz="1700" b="0" dirty="0"/>
                        <a:t>Lone working?</a:t>
                      </a:r>
                      <a:r>
                        <a:rPr lang="en-GB" sz="1700" b="0" baseline="0" dirty="0"/>
                        <a:t> Mi</a:t>
                      </a:r>
                      <a:r>
                        <a:rPr lang="en-GB" sz="1700" b="0" dirty="0"/>
                        <a:t>nimising distress to participants, sensitive topics or</a:t>
                      </a:r>
                      <a:r>
                        <a:rPr lang="en-GB" sz="1700" b="0" baseline="0" dirty="0"/>
                        <a:t> vulnerable groups?</a:t>
                      </a:r>
                      <a:endParaRPr lang="en-GB" sz="1700" b="0" dirty="0"/>
                    </a:p>
                  </a:txBody>
                  <a:tcPr marL="99060" marR="99060" marT="49530" marB="49530"/>
                </a:tc>
                <a:extLst>
                  <a:ext uri="{0D108BD9-81ED-4DB2-BD59-A6C34878D82A}">
                    <a16:rowId xmlns:a16="http://schemas.microsoft.com/office/drawing/2014/main" val="4061252172"/>
                  </a:ext>
                </a:extLst>
              </a:tr>
              <a:tr h="401743">
                <a:tc>
                  <a:txBody>
                    <a:bodyPr/>
                    <a:lstStyle/>
                    <a:p>
                      <a:pPr>
                        <a:spcBef>
                          <a:spcPts val="0"/>
                        </a:spcBef>
                        <a:spcAft>
                          <a:spcPts val="300"/>
                        </a:spcAft>
                      </a:pPr>
                      <a:r>
                        <a:rPr lang="en-GB" sz="1700" b="0" dirty="0"/>
                        <a:t>16: Insurance</a:t>
                      </a:r>
                    </a:p>
                  </a:txBody>
                  <a:tcPr marL="99060" marR="99060" marT="49530" marB="49530"/>
                </a:tc>
                <a:tc>
                  <a:txBody>
                    <a:bodyPr/>
                    <a:lstStyle/>
                    <a:p>
                      <a:r>
                        <a:rPr lang="en-GB" sz="1700" b="0" dirty="0"/>
                        <a:t>Needed for e.g.</a:t>
                      </a:r>
                      <a:r>
                        <a:rPr lang="en-GB" sz="1700" b="0" baseline="0" dirty="0"/>
                        <a:t> </a:t>
                      </a:r>
                      <a:r>
                        <a:rPr lang="en-GB" sz="1700" b="0" dirty="0"/>
                        <a:t>work overseas, participants</a:t>
                      </a:r>
                      <a:r>
                        <a:rPr lang="en-GB" sz="1700" b="0" baseline="0" dirty="0"/>
                        <a:t> &gt; 5000</a:t>
                      </a:r>
                      <a:endParaRPr lang="en-GB" sz="1700" b="0" dirty="0"/>
                    </a:p>
                  </a:txBody>
                  <a:tcPr marL="99060" marR="99060" marT="49530" marB="49530"/>
                </a:tc>
                <a:extLst>
                  <a:ext uri="{0D108BD9-81ED-4DB2-BD59-A6C34878D82A}">
                    <a16:rowId xmlns:a16="http://schemas.microsoft.com/office/drawing/2014/main" val="3670585092"/>
                  </a:ext>
                </a:extLst>
              </a:tr>
              <a:tr h="627380">
                <a:tc>
                  <a:txBody>
                    <a:bodyPr/>
                    <a:lstStyle/>
                    <a:p>
                      <a:pPr>
                        <a:spcBef>
                          <a:spcPts val="0"/>
                        </a:spcBef>
                        <a:spcAft>
                          <a:spcPts val="300"/>
                        </a:spcAft>
                      </a:pPr>
                      <a:r>
                        <a:rPr lang="en-GB" sz="1700" b="0" dirty="0"/>
                        <a:t>17: Protection of Vulnerable Groups (PVG)</a:t>
                      </a:r>
                    </a:p>
                  </a:txBody>
                  <a:tcPr marL="99060" marR="99060" marT="49530" marB="49530"/>
                </a:tc>
                <a:tc>
                  <a:txBody>
                    <a:bodyPr/>
                    <a:lstStyle/>
                    <a:p>
                      <a:r>
                        <a:rPr lang="en-GB" sz="1700" b="0" dirty="0"/>
                        <a:t>Children and protected adults (note students under 18 constitute a PVG group)</a:t>
                      </a:r>
                    </a:p>
                  </a:txBody>
                  <a:tcPr marL="99060" marR="99060" marT="49530" marB="49530"/>
                </a:tc>
                <a:extLst>
                  <a:ext uri="{0D108BD9-81ED-4DB2-BD59-A6C34878D82A}">
                    <a16:rowId xmlns:a16="http://schemas.microsoft.com/office/drawing/2014/main" val="1330760592"/>
                  </a:ext>
                </a:extLst>
              </a:tr>
              <a:tr h="627380">
                <a:tc>
                  <a:txBody>
                    <a:bodyPr/>
                    <a:lstStyle/>
                    <a:p>
                      <a:pPr>
                        <a:spcBef>
                          <a:spcPts val="0"/>
                        </a:spcBef>
                        <a:spcAft>
                          <a:spcPts val="300"/>
                        </a:spcAft>
                      </a:pPr>
                      <a:r>
                        <a:rPr lang="en-GB" sz="1700" b="0" dirty="0"/>
                        <a:t>18: UK and Scottish Government Legislation</a:t>
                      </a:r>
                    </a:p>
                  </a:txBody>
                  <a:tcPr marL="99060" marR="99060" marT="49530" marB="49530"/>
                </a:tc>
                <a:tc>
                  <a:txBody>
                    <a:bodyPr/>
                    <a:lstStyle/>
                    <a:p>
                      <a:r>
                        <a:rPr lang="en-GB" sz="1700" b="0" dirty="0"/>
                        <a:t>GDPR (2018)</a:t>
                      </a:r>
                    </a:p>
                  </a:txBody>
                  <a:tcPr marL="99060" marR="99060" marT="49530" marB="49530"/>
                </a:tc>
                <a:extLst>
                  <a:ext uri="{0D108BD9-81ED-4DB2-BD59-A6C34878D82A}">
                    <a16:rowId xmlns:a16="http://schemas.microsoft.com/office/drawing/2014/main" val="2331583790"/>
                  </a:ext>
                </a:extLst>
              </a:tr>
              <a:tr h="6273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700" b="0" dirty="0"/>
                        <a:t>19: Declarations by researchers (and supervisors)</a:t>
                      </a:r>
                    </a:p>
                  </a:txBody>
                  <a:tcPr marL="99060" marR="99060" marT="49530" marB="49530"/>
                </a:tc>
                <a:tc>
                  <a:txBody>
                    <a:bodyPr/>
                    <a:lstStyle/>
                    <a:p>
                      <a:r>
                        <a:rPr lang="en-GB" sz="1700" b="0" dirty="0"/>
                        <a:t>Acceptance of code of conduct for research and responsibility for managing</a:t>
                      </a:r>
                      <a:r>
                        <a:rPr lang="en-GB" sz="1700" b="0" baseline="0" dirty="0"/>
                        <a:t> project risks</a:t>
                      </a:r>
                      <a:endParaRPr lang="en-GB" sz="1700" b="0" dirty="0"/>
                    </a:p>
                  </a:txBody>
                  <a:tcPr marL="99060" marR="99060" marT="49530" marB="49530"/>
                </a:tc>
                <a:extLst>
                  <a:ext uri="{0D108BD9-81ED-4DB2-BD59-A6C34878D82A}">
                    <a16:rowId xmlns:a16="http://schemas.microsoft.com/office/drawing/2014/main" val="627804247"/>
                  </a:ext>
                </a:extLst>
              </a:tr>
            </a:tbl>
          </a:graphicData>
        </a:graphic>
      </p:graphicFrame>
    </p:spTree>
    <p:extLst>
      <p:ext uri="{BB962C8B-B14F-4D97-AF65-F5344CB8AC3E}">
        <p14:creationId xmlns:p14="http://schemas.microsoft.com/office/powerpoint/2010/main" val="3369571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a:t>
            </a:r>
          </a:p>
        </p:txBody>
      </p:sp>
      <p:sp>
        <p:nvSpPr>
          <p:cNvPr id="3" name="Content Placeholder 2"/>
          <p:cNvSpPr>
            <a:spLocks noGrp="1"/>
          </p:cNvSpPr>
          <p:nvPr>
            <p:ph idx="1"/>
          </p:nvPr>
        </p:nvSpPr>
        <p:spPr/>
        <p:txBody>
          <a:bodyPr/>
          <a:lstStyle/>
          <a:p>
            <a:endParaRPr lang="en-GB" sz="2000" b="0" dirty="0">
              <a:latin typeface="+mj-lt"/>
            </a:endParaRPr>
          </a:p>
          <a:p>
            <a:r>
              <a:rPr lang="en-GB" sz="2000" b="0" dirty="0">
                <a:latin typeface="+mj-lt"/>
              </a:rPr>
              <a:t>Cleaver, E., </a:t>
            </a:r>
            <a:r>
              <a:rPr lang="en-GB" sz="2000" b="0" dirty="0" err="1">
                <a:latin typeface="+mj-lt"/>
              </a:rPr>
              <a:t>Lintern</a:t>
            </a:r>
            <a:r>
              <a:rPr lang="en-GB" sz="2000" b="0" dirty="0">
                <a:latin typeface="+mj-lt"/>
              </a:rPr>
              <a:t>, M., </a:t>
            </a:r>
            <a:r>
              <a:rPr lang="en-GB" sz="2000" b="0" dirty="0" err="1">
                <a:latin typeface="+mj-lt"/>
              </a:rPr>
              <a:t>McLinden</a:t>
            </a:r>
            <a:r>
              <a:rPr lang="en-GB" sz="2000" b="0" dirty="0">
                <a:latin typeface="+mj-lt"/>
              </a:rPr>
              <a:t>, M., &amp; </a:t>
            </a:r>
            <a:r>
              <a:rPr lang="en-GB" sz="2000" b="0" dirty="0" err="1">
                <a:latin typeface="+mj-lt"/>
              </a:rPr>
              <a:t>Askews</a:t>
            </a:r>
            <a:r>
              <a:rPr lang="en-GB" sz="2000" b="0" dirty="0">
                <a:latin typeface="+mj-lt"/>
              </a:rPr>
              <a:t> &amp; Holts Library Services. (2014). </a:t>
            </a:r>
            <a:r>
              <a:rPr lang="en-GB" sz="2000" b="0" i="1" dirty="0">
                <a:latin typeface="+mj-lt"/>
              </a:rPr>
              <a:t>Teaching and learning in higher education: Disciplinary approaches to educational enquiry</a:t>
            </a:r>
            <a:r>
              <a:rPr lang="en-GB" sz="2000" b="0" dirty="0">
                <a:latin typeface="+mj-lt"/>
              </a:rPr>
              <a:t>. London: SAGE Publications Ltd.</a:t>
            </a:r>
          </a:p>
          <a:p>
            <a:r>
              <a:rPr lang="en-GB" sz="2000" b="0" dirty="0">
                <a:latin typeface="+mj-lt"/>
              </a:rPr>
              <a:t>Cohen, L. M., &amp; </a:t>
            </a:r>
            <a:r>
              <a:rPr lang="en-GB" sz="2000" b="0" dirty="0" err="1">
                <a:latin typeface="+mj-lt"/>
              </a:rPr>
              <a:t>Manion</a:t>
            </a:r>
            <a:r>
              <a:rPr lang="en-GB" sz="2000" b="0" dirty="0">
                <a:latin typeface="+mj-lt"/>
              </a:rPr>
              <a:t>, L. (1979). L. &amp; Morrison, K.(2011) Research methods in education. </a:t>
            </a:r>
            <a:r>
              <a:rPr lang="en-GB" sz="2000" b="0" i="1" dirty="0">
                <a:latin typeface="+mj-lt"/>
              </a:rPr>
              <a:t>UK: Routledge</a:t>
            </a:r>
            <a:r>
              <a:rPr lang="en-GB" sz="2000" b="0" dirty="0">
                <a:latin typeface="+mj-lt"/>
              </a:rPr>
              <a:t>.</a:t>
            </a:r>
          </a:p>
          <a:p>
            <a:r>
              <a:rPr lang="en-GB" sz="2000" b="0" dirty="0" err="1"/>
              <a:t>Glassick</a:t>
            </a:r>
            <a:r>
              <a:rPr lang="en-GB" sz="2000" b="0" dirty="0"/>
              <a:t>, C. E., Huber, M. T., &amp; </a:t>
            </a:r>
            <a:r>
              <a:rPr lang="en-GB" sz="2000" b="0" dirty="0" err="1"/>
              <a:t>Maeroff</a:t>
            </a:r>
            <a:r>
              <a:rPr lang="en-GB" sz="2000" b="0" dirty="0"/>
              <a:t>, G. I. (1997). </a:t>
            </a:r>
            <a:r>
              <a:rPr lang="en-GB" sz="2000" b="0" i="1" dirty="0"/>
              <a:t>Scholarship Assessed: Evaluation of the Professoriate. Special Report</a:t>
            </a:r>
            <a:r>
              <a:rPr lang="en-GB" sz="2000" b="0" dirty="0"/>
              <a:t>. Jossey Bass Inc., Publishers, 989 Market Street, San Francisco, CA 94103.</a:t>
            </a:r>
          </a:p>
          <a:p>
            <a:endParaRPr lang="en-GB" sz="2000" b="0" dirty="0">
              <a:latin typeface="+mj-lt"/>
            </a:endParaRPr>
          </a:p>
          <a:p>
            <a:pPr marL="0" indent="0"/>
            <a:r>
              <a:rPr lang="en-GB" sz="1600" b="0" dirty="0"/>
              <a:t>College ethics guidance:</a:t>
            </a:r>
          </a:p>
          <a:p>
            <a:pPr marL="0" indent="0"/>
            <a:r>
              <a:rPr lang="en-GB" sz="1600" b="0" dirty="0"/>
              <a:t>Arts: </a:t>
            </a:r>
            <a:r>
              <a:rPr lang="en-GB" sz="1600" b="0" dirty="0">
                <a:hlinkClick r:id="rId2"/>
              </a:rPr>
              <a:t>www.gla.ac.uk/colleges/arts/research/ethics/</a:t>
            </a:r>
            <a:r>
              <a:rPr lang="en-GB" sz="1600" b="0" dirty="0"/>
              <a:t> </a:t>
            </a:r>
          </a:p>
          <a:p>
            <a:pPr marL="0" indent="0"/>
            <a:r>
              <a:rPr lang="en-GB" sz="1600" b="0" dirty="0" err="1"/>
              <a:t>CoSE</a:t>
            </a:r>
            <a:r>
              <a:rPr lang="en-GB" sz="1600" b="0" dirty="0"/>
              <a:t>: </a:t>
            </a:r>
            <a:r>
              <a:rPr lang="en-GB" sz="1600" b="0" dirty="0">
                <a:hlinkClick r:id="rId3"/>
              </a:rPr>
              <a:t>www.gla.ac.uk/colleges/scienceengineering/staff/committees/ethicscommittee/</a:t>
            </a:r>
            <a:r>
              <a:rPr lang="en-GB" sz="1600" b="0" dirty="0"/>
              <a:t> </a:t>
            </a:r>
          </a:p>
          <a:p>
            <a:pPr marL="0" indent="0"/>
            <a:r>
              <a:rPr lang="en-GB" sz="1600" b="0" dirty="0" err="1"/>
              <a:t>CoSS</a:t>
            </a:r>
            <a:r>
              <a:rPr lang="en-GB" sz="1600" b="0" dirty="0"/>
              <a:t>: </a:t>
            </a:r>
            <a:r>
              <a:rPr lang="en-GB" sz="1600" b="0" dirty="0">
                <a:hlinkClick r:id="rId4"/>
              </a:rPr>
              <a:t>www.gla.ac.uk/colleges/socialsciences/students/ethics/forms/</a:t>
            </a:r>
            <a:r>
              <a:rPr lang="en-GB" sz="1600" b="0" dirty="0"/>
              <a:t> </a:t>
            </a:r>
          </a:p>
          <a:p>
            <a:pPr marL="0" indent="0"/>
            <a:r>
              <a:rPr lang="en-GB" sz="1600" b="0" dirty="0"/>
              <a:t>MVLS: </a:t>
            </a:r>
            <a:r>
              <a:rPr lang="en-GB" sz="1600" b="0" dirty="0">
                <a:hlinkClick r:id="rId5"/>
              </a:rPr>
              <a:t>www.gla.ac.uk/colleges/mvls/informationforstaff/researchadministration/collegeethicscommittee/</a:t>
            </a:r>
            <a:endParaRPr lang="en-GB" sz="1600" b="0" dirty="0"/>
          </a:p>
          <a:p>
            <a:pPr marL="0" indent="0"/>
            <a:endParaRPr lang="en-GB" sz="1600" b="0" dirty="0"/>
          </a:p>
          <a:p>
            <a:pPr marL="0" indent="0"/>
            <a:r>
              <a:rPr lang="en-GB" sz="1600" b="0" dirty="0"/>
              <a:t>If in any doubt, contact college ethics officers with your questions.</a:t>
            </a:r>
          </a:p>
          <a:p>
            <a:endParaRPr lang="en-GB" sz="2000" b="0" dirty="0">
              <a:latin typeface="+mj-lt"/>
            </a:endParaRPr>
          </a:p>
          <a:p>
            <a:endParaRPr lang="en-GB" sz="2000" dirty="0"/>
          </a:p>
          <a:p>
            <a:endParaRPr lang="en-GB" sz="2000" b="0" dirty="0"/>
          </a:p>
          <a:p>
            <a:endParaRPr lang="en-GB" sz="2000" b="0" dirty="0"/>
          </a:p>
          <a:p>
            <a:endParaRPr lang="en-GB" dirty="0"/>
          </a:p>
        </p:txBody>
      </p:sp>
      <p:sp>
        <p:nvSpPr>
          <p:cNvPr id="4" name="Slide Number Placeholder 3"/>
          <p:cNvSpPr>
            <a:spLocks noGrp="1"/>
          </p:cNvSpPr>
          <p:nvPr>
            <p:ph type="sldNum" sz="quarter" idx="10"/>
          </p:nvPr>
        </p:nvSpPr>
        <p:spPr/>
        <p:txBody>
          <a:bodyPr/>
          <a:lstStyle/>
          <a:p>
            <a:pPr>
              <a:defRPr/>
            </a:pPr>
            <a:fld id="{FC39530B-554C-4307-83CF-D6C82AC4C768}" type="slidenum">
              <a:rPr lang="en-GB" smtClean="0"/>
              <a:pPr>
                <a:defRPr/>
              </a:pPr>
              <a:t>13</a:t>
            </a:fld>
            <a:endParaRPr lang="en-GB" dirty="0"/>
          </a:p>
        </p:txBody>
      </p:sp>
    </p:spTree>
    <p:extLst>
      <p:ext uri="{BB962C8B-B14F-4D97-AF65-F5344CB8AC3E}">
        <p14:creationId xmlns:p14="http://schemas.microsoft.com/office/powerpoint/2010/main" val="81480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sp>
        <p:nvSpPr>
          <p:cNvPr id="3" name="Content Placeholder 2"/>
          <p:cNvSpPr>
            <a:spLocks noGrp="1"/>
          </p:cNvSpPr>
          <p:nvPr>
            <p:ph idx="1"/>
          </p:nvPr>
        </p:nvSpPr>
        <p:spPr/>
        <p:txBody>
          <a:bodyPr/>
          <a:lstStyle/>
          <a:p>
            <a:endParaRPr lang="en-GB" dirty="0"/>
          </a:p>
          <a:p>
            <a:pPr marL="457200" lvl="0" indent="-457200">
              <a:buFont typeface="Arial"/>
              <a:buChar char="•"/>
            </a:pPr>
            <a:r>
              <a:rPr lang="en-US" sz="3200" b="0" dirty="0">
                <a:latin typeface="Calibri"/>
                <a:cs typeface="Calibri"/>
              </a:rPr>
              <a:t>The importance of preparation</a:t>
            </a:r>
          </a:p>
          <a:p>
            <a:pPr marL="457200" lvl="0" indent="-457200">
              <a:buFont typeface="Arial"/>
              <a:buChar char="•"/>
            </a:pPr>
            <a:r>
              <a:rPr lang="en-US" sz="3200" b="0" dirty="0">
                <a:latin typeface="Calibri"/>
                <a:cs typeface="Calibri"/>
              </a:rPr>
              <a:t>The ethics of educational research and SoTL enquiries;</a:t>
            </a:r>
            <a:endParaRPr lang="en-GB" sz="3200" b="0" dirty="0">
              <a:latin typeface="Calibri"/>
              <a:cs typeface="Calibri"/>
            </a:endParaRPr>
          </a:p>
          <a:p>
            <a:pPr marL="457200" lvl="0" indent="-457200">
              <a:buFont typeface="Arial"/>
              <a:buChar char="•"/>
            </a:pPr>
            <a:r>
              <a:rPr lang="en-US" sz="3200" b="0" dirty="0">
                <a:latin typeface="Calibri"/>
                <a:cs typeface="Calibri"/>
              </a:rPr>
              <a:t>Ethics in your subject area</a:t>
            </a:r>
            <a:r>
              <a:rPr lang="en-GB" sz="3200" b="0" dirty="0">
                <a:latin typeface="Calibri"/>
                <a:cs typeface="Calibri"/>
              </a:rPr>
              <a:t>.</a:t>
            </a:r>
          </a:p>
        </p:txBody>
      </p:sp>
      <p:sp>
        <p:nvSpPr>
          <p:cNvPr id="4" name="Slide Number Placeholder 3"/>
          <p:cNvSpPr>
            <a:spLocks noGrp="1"/>
          </p:cNvSpPr>
          <p:nvPr>
            <p:ph type="sldNum" sz="quarter" idx="10"/>
          </p:nvPr>
        </p:nvSpPr>
        <p:spPr/>
        <p:txBody>
          <a:bodyPr/>
          <a:lstStyle/>
          <a:p>
            <a:pPr>
              <a:defRPr/>
            </a:pPr>
            <a:fld id="{FC39530B-554C-4307-83CF-D6C82AC4C768}" type="slidenum">
              <a:rPr lang="en-GB" smtClean="0"/>
              <a:pPr>
                <a:defRPr/>
              </a:pPr>
              <a:t>1</a:t>
            </a:fld>
            <a:endParaRPr lang="en-GB" dirty="0"/>
          </a:p>
        </p:txBody>
      </p:sp>
    </p:spTree>
    <p:extLst>
      <p:ext uri="{BB962C8B-B14F-4D97-AF65-F5344CB8AC3E}">
        <p14:creationId xmlns:p14="http://schemas.microsoft.com/office/powerpoint/2010/main" val="1106846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F9FCE-7348-4560-B459-4B65D5E5A884}"/>
              </a:ext>
            </a:extLst>
          </p:cNvPr>
          <p:cNvSpPr>
            <a:spLocks noGrp="1"/>
          </p:cNvSpPr>
          <p:nvPr>
            <p:ph type="title"/>
          </p:nvPr>
        </p:nvSpPr>
        <p:spPr/>
        <p:txBody>
          <a:bodyPr/>
          <a:lstStyle/>
          <a:p>
            <a:r>
              <a:rPr lang="en-GB" dirty="0"/>
              <a:t>Adequate Preparation</a:t>
            </a:r>
          </a:p>
        </p:txBody>
      </p:sp>
      <p:sp>
        <p:nvSpPr>
          <p:cNvPr id="3" name="Content Placeholder 2">
            <a:extLst>
              <a:ext uri="{FF2B5EF4-FFF2-40B4-BE49-F238E27FC236}">
                <a16:creationId xmlns:a16="http://schemas.microsoft.com/office/drawing/2014/main" id="{46ED23A1-04C2-4B36-8BC7-E2F3ADD06211}"/>
              </a:ext>
            </a:extLst>
          </p:cNvPr>
          <p:cNvSpPr>
            <a:spLocks noGrp="1"/>
          </p:cNvSpPr>
          <p:nvPr>
            <p:ph idx="1"/>
          </p:nvPr>
        </p:nvSpPr>
        <p:spPr/>
        <p:txBody>
          <a:bodyPr/>
          <a:lstStyle/>
          <a:p>
            <a:pPr marL="0" indent="0"/>
            <a:r>
              <a:rPr lang="en-GB" sz="2400" b="0" dirty="0"/>
              <a:t>Glassick’s Framework for evaluating scholarship presents several ‘stages’</a:t>
            </a:r>
          </a:p>
          <a:p>
            <a:pPr marL="514350" indent="-514350">
              <a:buAutoNum type="arabicPeriod"/>
            </a:pPr>
            <a:r>
              <a:rPr lang="en-GB" sz="2400" b="0" dirty="0"/>
              <a:t>Clear Goals</a:t>
            </a:r>
          </a:p>
          <a:p>
            <a:pPr marL="514350" indent="-514350">
              <a:buAutoNum type="arabicPeriod"/>
            </a:pPr>
            <a:r>
              <a:rPr lang="en-GB" sz="2400" b="0" dirty="0"/>
              <a:t>Adequate Preparation</a:t>
            </a:r>
          </a:p>
          <a:p>
            <a:pPr marL="514350" indent="-514350">
              <a:buAutoNum type="arabicPeriod"/>
            </a:pPr>
            <a:r>
              <a:rPr lang="en-GB" sz="2400" b="0" dirty="0"/>
              <a:t>Appropriate Methods</a:t>
            </a:r>
          </a:p>
          <a:p>
            <a:pPr marL="514350" indent="-514350">
              <a:buAutoNum type="arabicPeriod"/>
            </a:pPr>
            <a:r>
              <a:rPr lang="en-GB" sz="2400" b="0" dirty="0"/>
              <a:t>Significant Results</a:t>
            </a:r>
          </a:p>
          <a:p>
            <a:pPr marL="514350" indent="-514350">
              <a:buFontTx/>
              <a:buAutoNum type="arabicPeriod"/>
            </a:pPr>
            <a:r>
              <a:rPr lang="en-GB" sz="2400" b="0" dirty="0"/>
              <a:t>Reflective Critique</a:t>
            </a:r>
          </a:p>
          <a:p>
            <a:pPr marL="514350" indent="-514350">
              <a:buAutoNum type="arabicPeriod"/>
            </a:pPr>
            <a:r>
              <a:rPr lang="en-GB" sz="2400" b="0" dirty="0"/>
              <a:t>Effective Presentation</a:t>
            </a:r>
          </a:p>
        </p:txBody>
      </p:sp>
      <p:sp>
        <p:nvSpPr>
          <p:cNvPr id="4" name="Slide Number Placeholder 3">
            <a:extLst>
              <a:ext uri="{FF2B5EF4-FFF2-40B4-BE49-F238E27FC236}">
                <a16:creationId xmlns:a16="http://schemas.microsoft.com/office/drawing/2014/main" id="{7F1A03B2-0106-4ED9-8123-20C30AE9ACBF}"/>
              </a:ext>
            </a:extLst>
          </p:cNvPr>
          <p:cNvSpPr>
            <a:spLocks noGrp="1"/>
          </p:cNvSpPr>
          <p:nvPr>
            <p:ph type="sldNum" sz="quarter" idx="10"/>
          </p:nvPr>
        </p:nvSpPr>
        <p:spPr/>
        <p:txBody>
          <a:bodyPr/>
          <a:lstStyle/>
          <a:p>
            <a:pPr>
              <a:defRPr/>
            </a:pPr>
            <a:fld id="{FC39530B-554C-4307-83CF-D6C82AC4C768}" type="slidenum">
              <a:rPr lang="en-GB" smtClean="0"/>
              <a:pPr>
                <a:defRPr/>
              </a:pPr>
              <a:t>2</a:t>
            </a:fld>
            <a:endParaRPr lang="en-GB" dirty="0"/>
          </a:p>
        </p:txBody>
      </p:sp>
      <p:sp>
        <p:nvSpPr>
          <p:cNvPr id="5" name="Oval 4">
            <a:extLst>
              <a:ext uri="{FF2B5EF4-FFF2-40B4-BE49-F238E27FC236}">
                <a16:creationId xmlns:a16="http://schemas.microsoft.com/office/drawing/2014/main" id="{A90B775F-35A1-45E6-B14E-9100D1E19CF2}"/>
              </a:ext>
            </a:extLst>
          </p:cNvPr>
          <p:cNvSpPr/>
          <p:nvPr/>
        </p:nvSpPr>
        <p:spPr>
          <a:xfrm>
            <a:off x="4861646" y="2141907"/>
            <a:ext cx="4366758" cy="185457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latin typeface="Calibri"/>
                <a:cs typeface="Calibri"/>
              </a:rPr>
              <a:t>Adequate preparation refers to ‘knowing the field’.</a:t>
            </a:r>
            <a:endParaRPr kumimoji="0" lang="en-GB" sz="2400" b="0" i="0" u="none" strike="noStrike" kern="0" cap="none" spc="0" normalizeH="0" baseline="0" noProof="0" dirty="0">
              <a:ln>
                <a:noFill/>
              </a:ln>
              <a:solidFill>
                <a:prstClr val="black"/>
              </a:solidFill>
              <a:effectLst/>
              <a:uLnTx/>
              <a:uFillTx/>
              <a:latin typeface="Calibri"/>
              <a:cs typeface="+mn-cs"/>
            </a:endParaRPr>
          </a:p>
        </p:txBody>
      </p:sp>
      <p:sp>
        <p:nvSpPr>
          <p:cNvPr id="6" name="Oval 5">
            <a:extLst>
              <a:ext uri="{FF2B5EF4-FFF2-40B4-BE49-F238E27FC236}">
                <a16:creationId xmlns:a16="http://schemas.microsoft.com/office/drawing/2014/main" id="{BFA00E10-92BF-4199-AEF2-DE3B1AB028A0}"/>
              </a:ext>
            </a:extLst>
          </p:cNvPr>
          <p:cNvSpPr/>
          <p:nvPr/>
        </p:nvSpPr>
        <p:spPr>
          <a:xfrm>
            <a:off x="614126" y="4716093"/>
            <a:ext cx="8955559" cy="185457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noProof="0" dirty="0">
                <a:latin typeface="Calibri"/>
                <a:cs typeface="Calibri"/>
              </a:rPr>
              <a:t>Have you read the literature, do you know the appropriate methods to collect data, are you building on the work of others?</a:t>
            </a:r>
            <a:endParaRPr kumimoji="0" lang="en-GB" sz="2400" b="0" i="0" u="none" strike="noStrike" kern="0" cap="none" spc="0" normalizeH="0" baseline="0" noProof="0" dirty="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169215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ethics of </a:t>
            </a:r>
            <a:r>
              <a:rPr lang="en-US" dirty="0" err="1"/>
              <a:t>SoTL</a:t>
            </a:r>
            <a:endParaRPr lang="en-US" dirty="0"/>
          </a:p>
        </p:txBody>
      </p:sp>
      <p:sp>
        <p:nvSpPr>
          <p:cNvPr id="3" name="Content Placeholder 2"/>
          <p:cNvSpPr>
            <a:spLocks noGrp="1"/>
          </p:cNvSpPr>
          <p:nvPr>
            <p:ph idx="1"/>
          </p:nvPr>
        </p:nvSpPr>
        <p:spPr>
          <a:xfrm>
            <a:off x="417514" y="990600"/>
            <a:ext cx="6293530" cy="5453063"/>
          </a:xfrm>
        </p:spPr>
        <p:txBody>
          <a:bodyPr/>
          <a:lstStyle/>
          <a:p>
            <a:pPr marL="0" indent="0" algn="just"/>
            <a:r>
              <a:rPr lang="en-US" b="0" dirty="0">
                <a:latin typeface="Calibri"/>
                <a:cs typeface="Calibri"/>
              </a:rPr>
              <a:t>A teacher’s enquiry into their practice is a legitimate academic practice and therefore normally exempt from a requirement to get ethical approval.</a:t>
            </a:r>
          </a:p>
          <a:p>
            <a:pPr marL="0" indent="0" algn="just"/>
            <a:endParaRPr lang="en-US" b="0" dirty="0">
              <a:latin typeface="Calibri"/>
              <a:cs typeface="Calibri"/>
            </a:endParaRPr>
          </a:p>
          <a:p>
            <a:pPr marL="0" indent="0" algn="just"/>
            <a:r>
              <a:rPr lang="en-US" dirty="0">
                <a:latin typeface="Calibri"/>
                <a:cs typeface="Calibri"/>
              </a:rPr>
              <a:t>But, if such enquiries are to be made public, then ethical approval is required.</a:t>
            </a:r>
          </a:p>
        </p:txBody>
      </p:sp>
      <p:sp>
        <p:nvSpPr>
          <p:cNvPr id="4" name="Slide Number Placeholder 3"/>
          <p:cNvSpPr>
            <a:spLocks noGrp="1"/>
          </p:cNvSpPr>
          <p:nvPr>
            <p:ph type="sldNum" sz="quarter" idx="10"/>
          </p:nvPr>
        </p:nvSpPr>
        <p:spPr/>
        <p:txBody>
          <a:bodyPr/>
          <a:lstStyle/>
          <a:p>
            <a:pPr>
              <a:defRPr/>
            </a:pPr>
            <a:fld id="{FC39530B-554C-4307-83CF-D6C82AC4C768}" type="slidenum">
              <a:rPr lang="en-GB" smtClean="0"/>
              <a:pPr>
                <a:defRPr/>
              </a:pPr>
              <a:t>3</a:t>
            </a:fld>
            <a:endParaRPr lang="en-GB" dirty="0"/>
          </a:p>
        </p:txBody>
      </p:sp>
      <p:pic>
        <p:nvPicPr>
          <p:cNvPr id="5" name="Picture 4">
            <a:hlinkClick r:id="rId3"/>
          </p:cNvPr>
          <p:cNvPicPr>
            <a:picLocks noChangeAspect="1"/>
          </p:cNvPicPr>
          <p:nvPr/>
        </p:nvPicPr>
        <p:blipFill>
          <a:blip r:embed="rId4"/>
          <a:stretch>
            <a:fillRect/>
          </a:stretch>
        </p:blipFill>
        <p:spPr>
          <a:xfrm>
            <a:off x="6988630" y="769258"/>
            <a:ext cx="2682987" cy="3817159"/>
          </a:xfrm>
          <a:prstGeom prst="rect">
            <a:avLst/>
          </a:prstGeom>
        </p:spPr>
      </p:pic>
      <p:sp>
        <p:nvSpPr>
          <p:cNvPr id="6" name="Rectangle 5"/>
          <p:cNvSpPr/>
          <p:nvPr/>
        </p:nvSpPr>
        <p:spPr>
          <a:xfrm>
            <a:off x="417514" y="6047443"/>
            <a:ext cx="9348787" cy="523220"/>
          </a:xfrm>
          <a:prstGeom prst="rect">
            <a:avLst/>
          </a:prstGeom>
        </p:spPr>
        <p:txBody>
          <a:bodyPr wrap="square">
            <a:spAutoFit/>
          </a:bodyPr>
          <a:lstStyle/>
          <a:p>
            <a:r>
              <a:rPr lang="en-GB" dirty="0">
                <a:latin typeface="+mj-lt"/>
              </a:rPr>
              <a:t>Cleaver, E., </a:t>
            </a:r>
            <a:r>
              <a:rPr lang="en-GB" dirty="0" err="1">
                <a:latin typeface="+mj-lt"/>
              </a:rPr>
              <a:t>Lintern</a:t>
            </a:r>
            <a:r>
              <a:rPr lang="en-GB" dirty="0">
                <a:latin typeface="+mj-lt"/>
              </a:rPr>
              <a:t>, M., </a:t>
            </a:r>
            <a:r>
              <a:rPr lang="en-GB" dirty="0" err="1">
                <a:latin typeface="+mj-lt"/>
              </a:rPr>
              <a:t>McLinden</a:t>
            </a:r>
            <a:r>
              <a:rPr lang="en-GB" dirty="0">
                <a:latin typeface="+mj-lt"/>
              </a:rPr>
              <a:t>, M., &amp; </a:t>
            </a:r>
            <a:r>
              <a:rPr lang="en-GB" dirty="0" err="1">
                <a:latin typeface="+mj-lt"/>
              </a:rPr>
              <a:t>Askews</a:t>
            </a:r>
            <a:r>
              <a:rPr lang="en-GB" dirty="0">
                <a:latin typeface="+mj-lt"/>
              </a:rPr>
              <a:t> &amp; Holts Library Services. (2014). </a:t>
            </a:r>
            <a:r>
              <a:rPr lang="en-GB" i="1" dirty="0">
                <a:latin typeface="+mj-lt"/>
              </a:rPr>
              <a:t>Teaching and learning in higher education: Disciplinary approaches to educational enquiry</a:t>
            </a:r>
            <a:r>
              <a:rPr lang="en-GB" dirty="0">
                <a:latin typeface="+mj-lt"/>
              </a:rPr>
              <a:t>. London: SAGE Publications Ltd, pp. 54 – 71.</a:t>
            </a:r>
          </a:p>
        </p:txBody>
      </p:sp>
    </p:spTree>
    <p:extLst>
      <p:ext uri="{BB962C8B-B14F-4D97-AF65-F5344CB8AC3E}">
        <p14:creationId xmlns:p14="http://schemas.microsoft.com/office/powerpoint/2010/main" val="166861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BERA and ethics</a:t>
            </a:r>
          </a:p>
        </p:txBody>
      </p:sp>
      <p:sp>
        <p:nvSpPr>
          <p:cNvPr id="3" name="Content Placeholder 2"/>
          <p:cNvSpPr>
            <a:spLocks noGrp="1"/>
          </p:cNvSpPr>
          <p:nvPr>
            <p:ph idx="1"/>
          </p:nvPr>
        </p:nvSpPr>
        <p:spPr>
          <a:xfrm>
            <a:off x="417514" y="990600"/>
            <a:ext cx="7227470" cy="5453063"/>
          </a:xfrm>
        </p:spPr>
        <p:txBody>
          <a:bodyPr/>
          <a:lstStyle/>
          <a:p>
            <a:pPr marL="0" indent="0"/>
            <a:r>
              <a:rPr lang="en-GB" b="0" dirty="0"/>
              <a:t>In principle, research, scholarship and professional enquiry are </a:t>
            </a:r>
            <a:r>
              <a:rPr lang="en-GB" b="0" i="1" dirty="0"/>
              <a:t>all</a:t>
            </a:r>
            <a:r>
              <a:rPr lang="en-GB" b="0" dirty="0"/>
              <a:t> governed by the same standards of ethical practice.</a:t>
            </a:r>
          </a:p>
        </p:txBody>
      </p:sp>
      <p:sp>
        <p:nvSpPr>
          <p:cNvPr id="4" name="Slide Number Placeholder 3"/>
          <p:cNvSpPr>
            <a:spLocks noGrp="1"/>
          </p:cNvSpPr>
          <p:nvPr>
            <p:ph type="sldNum" sz="quarter" idx="10"/>
          </p:nvPr>
        </p:nvSpPr>
        <p:spPr/>
        <p:txBody>
          <a:bodyPr/>
          <a:lstStyle/>
          <a:p>
            <a:pPr>
              <a:defRPr/>
            </a:pPr>
            <a:fld id="{FC39530B-554C-4307-83CF-D6C82AC4C768}" type="slidenum">
              <a:rPr lang="en-GB" smtClean="0"/>
              <a:pPr>
                <a:defRPr/>
              </a:pPr>
              <a:t>4</a:t>
            </a:fld>
            <a:endParaRPr lang="en-GB" dirty="0"/>
          </a:p>
        </p:txBody>
      </p:sp>
      <p:sp>
        <p:nvSpPr>
          <p:cNvPr id="5" name="Rectangle 4"/>
          <p:cNvSpPr/>
          <p:nvPr/>
        </p:nvSpPr>
        <p:spPr>
          <a:xfrm>
            <a:off x="417513" y="5975667"/>
            <a:ext cx="8882742" cy="738664"/>
          </a:xfrm>
          <a:prstGeom prst="rect">
            <a:avLst/>
          </a:prstGeom>
        </p:spPr>
        <p:txBody>
          <a:bodyPr wrap="square">
            <a:spAutoFit/>
          </a:bodyPr>
          <a:lstStyle/>
          <a:p>
            <a:r>
              <a:rPr lang="en-GB" dirty="0"/>
              <a:t>British Educational Research Association (BERA) (2018) </a:t>
            </a:r>
            <a:r>
              <a:rPr lang="en-GB" i="1" dirty="0"/>
              <a:t>Ethical guidelines for educational research</a:t>
            </a:r>
            <a:r>
              <a:rPr lang="en-GB" dirty="0"/>
              <a:t>. Available at:</a:t>
            </a:r>
            <a:r>
              <a:rPr lang="zh-TW" altLang="en-US" dirty="0"/>
              <a:t> </a:t>
            </a:r>
            <a:r>
              <a:rPr lang="en-GB" dirty="0">
                <a:hlinkClick r:id="rId3"/>
              </a:rPr>
              <a:t>https://www.bera.ac.uk/researchers-resources/publications/ethical-guidelines-for-educational-research-2018</a:t>
            </a:r>
            <a:endParaRPr lang="en-US" dirty="0"/>
          </a:p>
          <a:p>
            <a:r>
              <a:rPr lang="en-GB" dirty="0"/>
              <a:t>(Accessed: 2</a:t>
            </a:r>
            <a:r>
              <a:rPr lang="en-GB" baseline="30000" dirty="0"/>
              <a:t>nd</a:t>
            </a:r>
            <a:r>
              <a:rPr lang="en-GB" dirty="0"/>
              <a:t> August 2018).</a:t>
            </a:r>
          </a:p>
        </p:txBody>
      </p:sp>
      <p:pic>
        <p:nvPicPr>
          <p:cNvPr id="6" name="Picture 5"/>
          <p:cNvPicPr>
            <a:picLocks noChangeAspect="1"/>
          </p:cNvPicPr>
          <p:nvPr/>
        </p:nvPicPr>
        <p:blipFill>
          <a:blip r:embed="rId4"/>
          <a:stretch>
            <a:fillRect/>
          </a:stretch>
        </p:blipFill>
        <p:spPr>
          <a:xfrm>
            <a:off x="7968343" y="863600"/>
            <a:ext cx="1676400" cy="2381250"/>
          </a:xfrm>
          <a:prstGeom prst="rect">
            <a:avLst/>
          </a:prstGeom>
        </p:spPr>
      </p:pic>
      <p:sp>
        <p:nvSpPr>
          <p:cNvPr id="7" name="Oval 6"/>
          <p:cNvSpPr/>
          <p:nvPr/>
        </p:nvSpPr>
        <p:spPr>
          <a:xfrm>
            <a:off x="355459" y="2317565"/>
            <a:ext cx="4366758" cy="185457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latin typeface="Calibri"/>
                <a:cs typeface="Calibri"/>
              </a:rPr>
              <a:t>If you think of ethics as ‘ticking a box’ then you are missing the point</a:t>
            </a:r>
            <a:endParaRPr kumimoji="0" lang="en-GB" sz="2400" b="0" i="0" u="none" strike="noStrike" kern="0" cap="none" spc="0" normalizeH="0" baseline="0" noProof="0" dirty="0">
              <a:ln>
                <a:noFill/>
              </a:ln>
              <a:solidFill>
                <a:prstClr val="black"/>
              </a:solidFill>
              <a:effectLst/>
              <a:uLnTx/>
              <a:uFillTx/>
              <a:latin typeface="Calibri"/>
              <a:cs typeface="+mn-cs"/>
            </a:endParaRPr>
          </a:p>
        </p:txBody>
      </p:sp>
      <p:sp>
        <p:nvSpPr>
          <p:cNvPr id="8" name="Oval 7"/>
          <p:cNvSpPr/>
          <p:nvPr/>
        </p:nvSpPr>
        <p:spPr>
          <a:xfrm>
            <a:off x="3831774" y="3397126"/>
            <a:ext cx="5878285" cy="2491581"/>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latin typeface="Calibri"/>
                <a:cs typeface="Calibri"/>
              </a:rPr>
              <a:t>Ethics and research design are not mutually exclusive. They impact on each other, and must be considered simultaneously </a:t>
            </a:r>
            <a:endParaRPr kumimoji="0" lang="en-GB" sz="2400" b="0" i="0" u="none" strike="noStrike" kern="0" cap="none" spc="0" normalizeH="0" baseline="0" noProof="0" dirty="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355748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considerations</a:t>
            </a:r>
          </a:p>
        </p:txBody>
      </p:sp>
      <p:sp>
        <p:nvSpPr>
          <p:cNvPr id="6" name="Rounded Rectangle 5"/>
          <p:cNvSpPr/>
          <p:nvPr/>
        </p:nvSpPr>
        <p:spPr>
          <a:xfrm>
            <a:off x="508002" y="1049867"/>
            <a:ext cx="2082798" cy="2421466"/>
          </a:xfrm>
          <a:prstGeom prst="round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sz="1200" dirty="0">
                <a:solidFill>
                  <a:srgbClr val="000000"/>
                </a:solidFill>
              </a:rPr>
              <a:t>Issues of risk</a:t>
            </a:r>
          </a:p>
        </p:txBody>
      </p:sp>
      <p:sp>
        <p:nvSpPr>
          <p:cNvPr id="14" name="Rounded Rectangle 13"/>
          <p:cNvSpPr/>
          <p:nvPr/>
        </p:nvSpPr>
        <p:spPr>
          <a:xfrm>
            <a:off x="2924001" y="1049867"/>
            <a:ext cx="2082798" cy="2421466"/>
          </a:xfrm>
          <a:prstGeom prst="round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sz="1200" dirty="0">
                <a:solidFill>
                  <a:srgbClr val="000000"/>
                </a:solidFill>
              </a:rPr>
              <a:t>Openness/disclosure</a:t>
            </a:r>
          </a:p>
        </p:txBody>
      </p:sp>
      <p:sp>
        <p:nvSpPr>
          <p:cNvPr id="15" name="Rounded Rectangle 14"/>
          <p:cNvSpPr/>
          <p:nvPr/>
        </p:nvSpPr>
        <p:spPr>
          <a:xfrm>
            <a:off x="5340000" y="1049867"/>
            <a:ext cx="2082798" cy="2421466"/>
          </a:xfrm>
          <a:prstGeom prst="round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sz="1200" dirty="0">
                <a:solidFill>
                  <a:srgbClr val="000000"/>
                </a:solidFill>
              </a:rPr>
              <a:t>Voluntary informed consent</a:t>
            </a:r>
          </a:p>
        </p:txBody>
      </p:sp>
      <p:sp>
        <p:nvSpPr>
          <p:cNvPr id="16" name="Rounded Rectangle 15"/>
          <p:cNvSpPr/>
          <p:nvPr/>
        </p:nvSpPr>
        <p:spPr>
          <a:xfrm>
            <a:off x="7755998" y="1049867"/>
            <a:ext cx="2082798" cy="2421466"/>
          </a:xfrm>
          <a:prstGeom prst="round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sz="1200" dirty="0">
                <a:solidFill>
                  <a:srgbClr val="000000"/>
                </a:solidFill>
              </a:rPr>
              <a:t>Right to withdraw</a:t>
            </a:r>
          </a:p>
        </p:txBody>
      </p:sp>
      <p:sp>
        <p:nvSpPr>
          <p:cNvPr id="17" name="Rounded Rectangle 16"/>
          <p:cNvSpPr/>
          <p:nvPr/>
        </p:nvSpPr>
        <p:spPr>
          <a:xfrm>
            <a:off x="508002" y="3860783"/>
            <a:ext cx="2082798" cy="2421466"/>
          </a:xfrm>
          <a:prstGeom prst="round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sz="1200" dirty="0">
                <a:solidFill>
                  <a:srgbClr val="000000"/>
                </a:solidFill>
              </a:rPr>
              <a:t>Children/vulnerable others</a:t>
            </a:r>
          </a:p>
        </p:txBody>
      </p:sp>
      <p:sp>
        <p:nvSpPr>
          <p:cNvPr id="18" name="Rounded Rectangle 17"/>
          <p:cNvSpPr/>
          <p:nvPr/>
        </p:nvSpPr>
        <p:spPr>
          <a:xfrm>
            <a:off x="2924001" y="3860783"/>
            <a:ext cx="2082798" cy="2421466"/>
          </a:xfrm>
          <a:prstGeom prst="round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sz="1200" dirty="0">
                <a:solidFill>
                  <a:srgbClr val="000000"/>
                </a:solidFill>
              </a:rPr>
              <a:t>Incentives</a:t>
            </a:r>
          </a:p>
        </p:txBody>
      </p:sp>
      <p:sp>
        <p:nvSpPr>
          <p:cNvPr id="19" name="Rounded Rectangle 18"/>
          <p:cNvSpPr/>
          <p:nvPr/>
        </p:nvSpPr>
        <p:spPr>
          <a:xfrm>
            <a:off x="5340000" y="3860783"/>
            <a:ext cx="2082798" cy="2421466"/>
          </a:xfrm>
          <a:prstGeom prst="round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sz="1200" dirty="0">
                <a:solidFill>
                  <a:srgbClr val="000000"/>
                </a:solidFill>
              </a:rPr>
              <a:t>Privacy/confidentiality/anonymity</a:t>
            </a:r>
          </a:p>
        </p:txBody>
      </p:sp>
      <p:sp>
        <p:nvSpPr>
          <p:cNvPr id="20" name="Rounded Rectangle 19"/>
          <p:cNvSpPr/>
          <p:nvPr/>
        </p:nvSpPr>
        <p:spPr>
          <a:xfrm>
            <a:off x="7755998" y="3860783"/>
            <a:ext cx="2082798" cy="2421466"/>
          </a:xfrm>
          <a:prstGeom prst="round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sz="1200" dirty="0">
                <a:solidFill>
                  <a:srgbClr val="000000"/>
                </a:solidFill>
              </a:rPr>
              <a:t>Dependent relationships</a:t>
            </a:r>
          </a:p>
        </p:txBody>
      </p:sp>
      <p:sp>
        <p:nvSpPr>
          <p:cNvPr id="3" name="Slide Number Placeholder 2"/>
          <p:cNvSpPr>
            <a:spLocks noGrp="1"/>
          </p:cNvSpPr>
          <p:nvPr>
            <p:ph type="sldNum" sz="quarter" idx="10"/>
          </p:nvPr>
        </p:nvSpPr>
        <p:spPr/>
        <p:txBody>
          <a:bodyPr/>
          <a:lstStyle/>
          <a:p>
            <a:pPr>
              <a:defRPr/>
            </a:pPr>
            <a:fld id="{FC39530B-554C-4307-83CF-D6C82AC4C768}" type="slidenum">
              <a:rPr lang="en-GB" smtClean="0"/>
              <a:pPr>
                <a:defRPr/>
              </a:pPr>
              <a:t>5</a:t>
            </a:fld>
            <a:endParaRPr lang="en-GB" dirty="0"/>
          </a:p>
        </p:txBody>
      </p:sp>
    </p:spTree>
    <p:extLst>
      <p:ext uri="{BB962C8B-B14F-4D97-AF65-F5344CB8AC3E}">
        <p14:creationId xmlns:p14="http://schemas.microsoft.com/office/powerpoint/2010/main" val="957695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considerations</a:t>
            </a:r>
          </a:p>
        </p:txBody>
      </p:sp>
      <p:sp>
        <p:nvSpPr>
          <p:cNvPr id="6" name="Rounded Rectangle 5"/>
          <p:cNvSpPr/>
          <p:nvPr/>
        </p:nvSpPr>
        <p:spPr>
          <a:xfrm>
            <a:off x="508002" y="1049867"/>
            <a:ext cx="2082798" cy="2421466"/>
          </a:xfrm>
          <a:prstGeom prst="round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sz="1200" dirty="0">
                <a:solidFill>
                  <a:srgbClr val="000000"/>
                </a:solidFill>
              </a:rPr>
              <a:t>Issues of risk</a:t>
            </a:r>
          </a:p>
        </p:txBody>
      </p:sp>
      <p:sp>
        <p:nvSpPr>
          <p:cNvPr id="14" name="Rounded Rectangle 13"/>
          <p:cNvSpPr/>
          <p:nvPr/>
        </p:nvSpPr>
        <p:spPr>
          <a:xfrm>
            <a:off x="2924001" y="1049867"/>
            <a:ext cx="2082798" cy="2421466"/>
          </a:xfrm>
          <a:prstGeom prst="round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sz="1200" dirty="0">
                <a:solidFill>
                  <a:srgbClr val="000000"/>
                </a:solidFill>
              </a:rPr>
              <a:t>Openness/disclosure</a:t>
            </a:r>
          </a:p>
        </p:txBody>
      </p:sp>
      <p:sp>
        <p:nvSpPr>
          <p:cNvPr id="15" name="Rounded Rectangle 14"/>
          <p:cNvSpPr/>
          <p:nvPr/>
        </p:nvSpPr>
        <p:spPr>
          <a:xfrm>
            <a:off x="5340000" y="1049867"/>
            <a:ext cx="2082798" cy="2421466"/>
          </a:xfrm>
          <a:prstGeom prst="round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sz="1200" dirty="0">
                <a:solidFill>
                  <a:srgbClr val="000000"/>
                </a:solidFill>
              </a:rPr>
              <a:t>Voluntary informed consent</a:t>
            </a:r>
          </a:p>
        </p:txBody>
      </p:sp>
      <p:sp>
        <p:nvSpPr>
          <p:cNvPr id="16" name="Rounded Rectangle 15"/>
          <p:cNvSpPr/>
          <p:nvPr/>
        </p:nvSpPr>
        <p:spPr>
          <a:xfrm>
            <a:off x="7755998" y="1049867"/>
            <a:ext cx="2082798" cy="2421466"/>
          </a:xfrm>
          <a:prstGeom prst="round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sz="1200" dirty="0">
                <a:solidFill>
                  <a:srgbClr val="000000"/>
                </a:solidFill>
              </a:rPr>
              <a:t>Right to withdraw</a:t>
            </a:r>
          </a:p>
        </p:txBody>
      </p:sp>
      <p:sp>
        <p:nvSpPr>
          <p:cNvPr id="17" name="Rounded Rectangle 16"/>
          <p:cNvSpPr/>
          <p:nvPr/>
        </p:nvSpPr>
        <p:spPr>
          <a:xfrm>
            <a:off x="508002" y="3860783"/>
            <a:ext cx="2082798" cy="2421466"/>
          </a:xfrm>
          <a:prstGeom prst="round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sz="1200" dirty="0">
                <a:solidFill>
                  <a:srgbClr val="000000"/>
                </a:solidFill>
              </a:rPr>
              <a:t>Children/vulnerable others</a:t>
            </a:r>
          </a:p>
        </p:txBody>
      </p:sp>
      <p:sp>
        <p:nvSpPr>
          <p:cNvPr id="18" name="Rounded Rectangle 17"/>
          <p:cNvSpPr/>
          <p:nvPr/>
        </p:nvSpPr>
        <p:spPr>
          <a:xfrm>
            <a:off x="2924001" y="3860783"/>
            <a:ext cx="2082798" cy="2421466"/>
          </a:xfrm>
          <a:prstGeom prst="round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sz="1200" dirty="0">
                <a:solidFill>
                  <a:srgbClr val="000000"/>
                </a:solidFill>
              </a:rPr>
              <a:t>Incentives</a:t>
            </a:r>
          </a:p>
        </p:txBody>
      </p:sp>
      <p:sp>
        <p:nvSpPr>
          <p:cNvPr id="19" name="Rounded Rectangle 18"/>
          <p:cNvSpPr/>
          <p:nvPr/>
        </p:nvSpPr>
        <p:spPr>
          <a:xfrm>
            <a:off x="5340000" y="3860783"/>
            <a:ext cx="2082798" cy="2421466"/>
          </a:xfrm>
          <a:prstGeom prst="round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sz="1200" dirty="0">
                <a:solidFill>
                  <a:srgbClr val="000000"/>
                </a:solidFill>
              </a:rPr>
              <a:t>Privacy/confidentiality/anonymity</a:t>
            </a:r>
          </a:p>
        </p:txBody>
      </p:sp>
      <p:sp>
        <p:nvSpPr>
          <p:cNvPr id="20" name="Rounded Rectangle 19"/>
          <p:cNvSpPr/>
          <p:nvPr/>
        </p:nvSpPr>
        <p:spPr>
          <a:xfrm>
            <a:off x="7755998" y="3860783"/>
            <a:ext cx="2082798" cy="2421466"/>
          </a:xfrm>
          <a:prstGeom prst="round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sz="1200" dirty="0">
                <a:solidFill>
                  <a:srgbClr val="000000"/>
                </a:solidFill>
              </a:rPr>
              <a:t>Dependent relationships</a:t>
            </a:r>
          </a:p>
        </p:txBody>
      </p:sp>
      <p:sp>
        <p:nvSpPr>
          <p:cNvPr id="3" name="Slide Number Placeholder 2"/>
          <p:cNvSpPr>
            <a:spLocks noGrp="1"/>
          </p:cNvSpPr>
          <p:nvPr>
            <p:ph type="sldNum" sz="quarter" idx="10"/>
          </p:nvPr>
        </p:nvSpPr>
        <p:spPr/>
        <p:txBody>
          <a:bodyPr/>
          <a:lstStyle/>
          <a:p>
            <a:pPr>
              <a:defRPr/>
            </a:pPr>
            <a:fld id="{FC39530B-554C-4307-83CF-D6C82AC4C768}" type="slidenum">
              <a:rPr lang="en-GB" smtClean="0"/>
              <a:pPr>
                <a:defRPr/>
              </a:pPr>
              <a:t>6</a:t>
            </a:fld>
            <a:endParaRPr lang="en-GB" dirty="0"/>
          </a:p>
        </p:txBody>
      </p:sp>
      <p:sp>
        <p:nvSpPr>
          <p:cNvPr id="4" name="TextBox 3"/>
          <p:cNvSpPr txBox="1"/>
          <p:nvPr/>
        </p:nvSpPr>
        <p:spPr>
          <a:xfrm>
            <a:off x="577851" y="1600200"/>
            <a:ext cx="1943100" cy="1446550"/>
          </a:xfrm>
          <a:prstGeom prst="rect">
            <a:avLst/>
          </a:prstGeom>
          <a:noFill/>
        </p:spPr>
        <p:txBody>
          <a:bodyPr wrap="square" rtlCol="0">
            <a:spAutoFit/>
          </a:bodyPr>
          <a:lstStyle/>
          <a:p>
            <a:pPr algn="ctr"/>
            <a:r>
              <a:rPr lang="en-GB" sz="2200" dirty="0"/>
              <a:t>Minimising harm and maximising benefit</a:t>
            </a:r>
          </a:p>
        </p:txBody>
      </p:sp>
      <p:sp>
        <p:nvSpPr>
          <p:cNvPr id="21" name="TextBox 20"/>
          <p:cNvSpPr txBox="1"/>
          <p:nvPr/>
        </p:nvSpPr>
        <p:spPr>
          <a:xfrm>
            <a:off x="3063699" y="1657350"/>
            <a:ext cx="1943100" cy="1446550"/>
          </a:xfrm>
          <a:prstGeom prst="rect">
            <a:avLst/>
          </a:prstGeom>
          <a:noFill/>
        </p:spPr>
        <p:txBody>
          <a:bodyPr wrap="square" rtlCol="0">
            <a:spAutoFit/>
          </a:bodyPr>
          <a:lstStyle/>
          <a:p>
            <a:pPr algn="ctr"/>
            <a:r>
              <a:rPr lang="en-GB" sz="2200" dirty="0"/>
              <a:t>Avoid deception </a:t>
            </a:r>
            <a:r>
              <a:rPr lang="en-GB" sz="2200" i="1" dirty="0"/>
              <a:t>unless required</a:t>
            </a:r>
          </a:p>
        </p:txBody>
      </p:sp>
      <p:sp>
        <p:nvSpPr>
          <p:cNvPr id="22" name="TextBox 21"/>
          <p:cNvSpPr txBox="1"/>
          <p:nvPr/>
        </p:nvSpPr>
        <p:spPr>
          <a:xfrm>
            <a:off x="5409849" y="1619250"/>
            <a:ext cx="1943100" cy="1785104"/>
          </a:xfrm>
          <a:prstGeom prst="rect">
            <a:avLst/>
          </a:prstGeom>
          <a:noFill/>
        </p:spPr>
        <p:txBody>
          <a:bodyPr wrap="square" rtlCol="0">
            <a:spAutoFit/>
          </a:bodyPr>
          <a:lstStyle/>
          <a:p>
            <a:pPr algn="ctr"/>
            <a:r>
              <a:rPr lang="en-GB" sz="2200" dirty="0"/>
              <a:t>Why me? What’s the point and what do I have to do?</a:t>
            </a:r>
            <a:endParaRPr lang="en-GB" sz="2200" i="1" dirty="0"/>
          </a:p>
        </p:txBody>
      </p:sp>
      <p:sp>
        <p:nvSpPr>
          <p:cNvPr id="23" name="TextBox 22"/>
          <p:cNvSpPr txBox="1"/>
          <p:nvPr/>
        </p:nvSpPr>
        <p:spPr>
          <a:xfrm>
            <a:off x="7825847" y="1600200"/>
            <a:ext cx="1943100" cy="1107996"/>
          </a:xfrm>
          <a:prstGeom prst="rect">
            <a:avLst/>
          </a:prstGeom>
          <a:noFill/>
        </p:spPr>
        <p:txBody>
          <a:bodyPr wrap="square" rtlCol="0">
            <a:spAutoFit/>
          </a:bodyPr>
          <a:lstStyle/>
          <a:p>
            <a:pPr algn="ctr"/>
            <a:r>
              <a:rPr lang="en-GB" sz="2200" dirty="0"/>
              <a:t>Withdrawal at any time, for any reason</a:t>
            </a:r>
            <a:endParaRPr lang="en-GB" sz="2200" i="1" dirty="0"/>
          </a:p>
        </p:txBody>
      </p:sp>
      <p:sp>
        <p:nvSpPr>
          <p:cNvPr id="24" name="TextBox 23"/>
          <p:cNvSpPr txBox="1"/>
          <p:nvPr/>
        </p:nvSpPr>
        <p:spPr>
          <a:xfrm>
            <a:off x="577851" y="4519691"/>
            <a:ext cx="1943100" cy="1107996"/>
          </a:xfrm>
          <a:prstGeom prst="rect">
            <a:avLst/>
          </a:prstGeom>
          <a:noFill/>
        </p:spPr>
        <p:txBody>
          <a:bodyPr wrap="square" rtlCol="0">
            <a:spAutoFit/>
          </a:bodyPr>
          <a:lstStyle/>
          <a:p>
            <a:pPr algn="ctr"/>
            <a:r>
              <a:rPr lang="en-GB" sz="2200" dirty="0"/>
              <a:t>Implications in gaining consent</a:t>
            </a:r>
          </a:p>
        </p:txBody>
      </p:sp>
      <p:sp>
        <p:nvSpPr>
          <p:cNvPr id="25" name="TextBox 24"/>
          <p:cNvSpPr txBox="1"/>
          <p:nvPr/>
        </p:nvSpPr>
        <p:spPr>
          <a:xfrm>
            <a:off x="2924001" y="4519691"/>
            <a:ext cx="2082798" cy="1061829"/>
          </a:xfrm>
          <a:prstGeom prst="rect">
            <a:avLst/>
          </a:prstGeom>
          <a:noFill/>
        </p:spPr>
        <p:txBody>
          <a:bodyPr wrap="square" rtlCol="0">
            <a:spAutoFit/>
          </a:bodyPr>
          <a:lstStyle/>
          <a:p>
            <a:pPr algn="ctr"/>
            <a:r>
              <a:rPr lang="en-GB" sz="2100" dirty="0"/>
              <a:t>Commensurate and with good sense</a:t>
            </a:r>
          </a:p>
        </p:txBody>
      </p:sp>
      <p:sp>
        <p:nvSpPr>
          <p:cNvPr id="26" name="TextBox 25"/>
          <p:cNvSpPr txBox="1"/>
          <p:nvPr/>
        </p:nvSpPr>
        <p:spPr>
          <a:xfrm>
            <a:off x="5340000" y="4495844"/>
            <a:ext cx="2082798" cy="1785104"/>
          </a:xfrm>
          <a:prstGeom prst="rect">
            <a:avLst/>
          </a:prstGeom>
          <a:noFill/>
        </p:spPr>
        <p:txBody>
          <a:bodyPr wrap="square" rtlCol="0">
            <a:spAutoFit/>
          </a:bodyPr>
          <a:lstStyle/>
          <a:p>
            <a:pPr algn="ctr"/>
            <a:r>
              <a:rPr lang="en-GB" sz="2200" dirty="0"/>
              <a:t>Confidentiality and anonymity is the norm, but not always possible</a:t>
            </a:r>
          </a:p>
        </p:txBody>
      </p:sp>
      <p:sp>
        <p:nvSpPr>
          <p:cNvPr id="27" name="TextBox 26"/>
          <p:cNvSpPr txBox="1"/>
          <p:nvPr/>
        </p:nvSpPr>
        <p:spPr>
          <a:xfrm>
            <a:off x="7755998" y="4495844"/>
            <a:ext cx="2082798" cy="1107996"/>
          </a:xfrm>
          <a:prstGeom prst="rect">
            <a:avLst/>
          </a:prstGeom>
          <a:noFill/>
        </p:spPr>
        <p:txBody>
          <a:bodyPr wrap="square" rtlCol="0">
            <a:spAutoFit/>
          </a:bodyPr>
          <a:lstStyle/>
          <a:p>
            <a:pPr algn="ctr"/>
            <a:r>
              <a:rPr lang="en-GB" sz="2200" dirty="0"/>
              <a:t>Is participation influenced in any way?</a:t>
            </a:r>
          </a:p>
        </p:txBody>
      </p:sp>
    </p:spTree>
    <p:extLst>
      <p:ext uri="{BB962C8B-B14F-4D97-AF65-F5344CB8AC3E}">
        <p14:creationId xmlns:p14="http://schemas.microsoft.com/office/powerpoint/2010/main" val="3616871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Common issues</a:t>
            </a:r>
          </a:p>
        </p:txBody>
      </p:sp>
      <p:sp>
        <p:nvSpPr>
          <p:cNvPr id="4" name="Slide Number Placeholder 3"/>
          <p:cNvSpPr>
            <a:spLocks noGrp="1"/>
          </p:cNvSpPr>
          <p:nvPr>
            <p:ph type="sldNum" sz="quarter" idx="10"/>
          </p:nvPr>
        </p:nvSpPr>
        <p:spPr/>
        <p:txBody>
          <a:bodyPr/>
          <a:lstStyle/>
          <a:p>
            <a:pPr>
              <a:defRPr/>
            </a:pPr>
            <a:fld id="{FC39530B-554C-4307-83CF-D6C82AC4C768}" type="slidenum">
              <a:rPr lang="en-GB" smtClean="0"/>
              <a:pPr>
                <a:defRPr/>
              </a:pPr>
              <a:t>7</a:t>
            </a:fld>
            <a:endParaRPr lang="en-GB"/>
          </a:p>
        </p:txBody>
      </p:sp>
      <p:sp>
        <p:nvSpPr>
          <p:cNvPr id="5" name="Rounded Rectangle 4"/>
          <p:cNvSpPr/>
          <p:nvPr/>
        </p:nvSpPr>
        <p:spPr>
          <a:xfrm>
            <a:off x="508002" y="1049867"/>
            <a:ext cx="2082798" cy="2421466"/>
          </a:xfrm>
          <a:prstGeom prst="round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sz="1200" dirty="0">
                <a:solidFill>
                  <a:srgbClr val="000000"/>
                </a:solidFill>
              </a:rPr>
              <a:t>Issues of risk</a:t>
            </a:r>
          </a:p>
        </p:txBody>
      </p:sp>
      <p:sp>
        <p:nvSpPr>
          <p:cNvPr id="6" name="Rounded Rectangle 5"/>
          <p:cNvSpPr/>
          <p:nvPr/>
        </p:nvSpPr>
        <p:spPr>
          <a:xfrm>
            <a:off x="2924001" y="1049867"/>
            <a:ext cx="2082798" cy="2421466"/>
          </a:xfrm>
          <a:prstGeom prst="round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sz="1200" dirty="0">
                <a:solidFill>
                  <a:srgbClr val="000000"/>
                </a:solidFill>
              </a:rPr>
              <a:t>Openness/disclosure</a:t>
            </a:r>
          </a:p>
        </p:txBody>
      </p:sp>
      <p:sp>
        <p:nvSpPr>
          <p:cNvPr id="7" name="Rounded Rectangle 6"/>
          <p:cNvSpPr/>
          <p:nvPr/>
        </p:nvSpPr>
        <p:spPr>
          <a:xfrm>
            <a:off x="5340000" y="1049867"/>
            <a:ext cx="2082798" cy="2421466"/>
          </a:xfrm>
          <a:prstGeom prst="round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sz="1200" dirty="0">
                <a:solidFill>
                  <a:srgbClr val="000000"/>
                </a:solidFill>
              </a:rPr>
              <a:t>Voluntary informed consent</a:t>
            </a:r>
          </a:p>
        </p:txBody>
      </p:sp>
      <p:sp>
        <p:nvSpPr>
          <p:cNvPr id="8" name="Rounded Rectangle 7"/>
          <p:cNvSpPr/>
          <p:nvPr/>
        </p:nvSpPr>
        <p:spPr>
          <a:xfrm>
            <a:off x="7755998" y="1049867"/>
            <a:ext cx="2082798" cy="2421466"/>
          </a:xfrm>
          <a:prstGeom prst="round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sz="1200" dirty="0">
                <a:solidFill>
                  <a:srgbClr val="000000"/>
                </a:solidFill>
              </a:rPr>
              <a:t>Right to withdraw</a:t>
            </a:r>
          </a:p>
        </p:txBody>
      </p:sp>
      <p:sp>
        <p:nvSpPr>
          <p:cNvPr id="9" name="Rounded Rectangle 8"/>
          <p:cNvSpPr/>
          <p:nvPr/>
        </p:nvSpPr>
        <p:spPr>
          <a:xfrm>
            <a:off x="508002" y="3860783"/>
            <a:ext cx="2082798" cy="2421466"/>
          </a:xfrm>
          <a:prstGeom prst="round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sz="1200" dirty="0">
                <a:solidFill>
                  <a:srgbClr val="000000"/>
                </a:solidFill>
              </a:rPr>
              <a:t>Children/vulnerable others</a:t>
            </a:r>
          </a:p>
        </p:txBody>
      </p:sp>
      <p:sp>
        <p:nvSpPr>
          <p:cNvPr id="10" name="Rounded Rectangle 9"/>
          <p:cNvSpPr/>
          <p:nvPr/>
        </p:nvSpPr>
        <p:spPr>
          <a:xfrm>
            <a:off x="2924001" y="3860783"/>
            <a:ext cx="2082798" cy="2421466"/>
          </a:xfrm>
          <a:prstGeom prst="round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sz="1200" dirty="0">
                <a:solidFill>
                  <a:srgbClr val="000000"/>
                </a:solidFill>
              </a:rPr>
              <a:t>Incentives</a:t>
            </a:r>
          </a:p>
        </p:txBody>
      </p:sp>
      <p:sp>
        <p:nvSpPr>
          <p:cNvPr id="11" name="Rounded Rectangle 10"/>
          <p:cNvSpPr/>
          <p:nvPr/>
        </p:nvSpPr>
        <p:spPr>
          <a:xfrm>
            <a:off x="5340000" y="3860783"/>
            <a:ext cx="2082798" cy="2421466"/>
          </a:xfrm>
          <a:prstGeom prst="round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sz="1200" dirty="0">
                <a:solidFill>
                  <a:srgbClr val="000000"/>
                </a:solidFill>
              </a:rPr>
              <a:t>Privacy/confidentiality/anonymity</a:t>
            </a:r>
          </a:p>
        </p:txBody>
      </p:sp>
      <p:sp>
        <p:nvSpPr>
          <p:cNvPr id="12" name="Rounded Rectangle 11"/>
          <p:cNvSpPr/>
          <p:nvPr/>
        </p:nvSpPr>
        <p:spPr>
          <a:xfrm>
            <a:off x="7755998" y="3860783"/>
            <a:ext cx="2082798" cy="2421466"/>
          </a:xfrm>
          <a:prstGeom prst="round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sz="1200" dirty="0">
                <a:solidFill>
                  <a:srgbClr val="000000"/>
                </a:solidFill>
              </a:rPr>
              <a:t>Dependent relationships</a:t>
            </a:r>
          </a:p>
        </p:txBody>
      </p:sp>
      <p:sp>
        <p:nvSpPr>
          <p:cNvPr id="13" name="Slide Number Placeholder 2"/>
          <p:cNvSpPr txBox="1">
            <a:spLocks/>
          </p:cNvSpPr>
          <p:nvPr/>
        </p:nvSpPr>
        <p:spPr bwMode="auto">
          <a:xfrm>
            <a:off x="9110663" y="6570663"/>
            <a:ext cx="795337"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a:lstStyle>
          <a:p>
            <a:pPr>
              <a:defRPr/>
            </a:pPr>
            <a:fld id="{FC39530B-554C-4307-83CF-D6C82AC4C768}" type="slidenum">
              <a:rPr lang="en-GB" smtClean="0"/>
              <a:pPr>
                <a:defRPr/>
              </a:pPr>
              <a:t>7</a:t>
            </a:fld>
            <a:endParaRPr lang="en-GB" dirty="0"/>
          </a:p>
        </p:txBody>
      </p:sp>
      <p:sp>
        <p:nvSpPr>
          <p:cNvPr id="14" name="TextBox 13"/>
          <p:cNvSpPr txBox="1"/>
          <p:nvPr/>
        </p:nvSpPr>
        <p:spPr>
          <a:xfrm>
            <a:off x="577851" y="1600200"/>
            <a:ext cx="1943100" cy="1446550"/>
          </a:xfrm>
          <a:prstGeom prst="rect">
            <a:avLst/>
          </a:prstGeom>
          <a:noFill/>
        </p:spPr>
        <p:txBody>
          <a:bodyPr wrap="square" rtlCol="0">
            <a:spAutoFit/>
          </a:bodyPr>
          <a:lstStyle/>
          <a:p>
            <a:pPr algn="ctr"/>
            <a:r>
              <a:rPr lang="en-GB" sz="2200" dirty="0"/>
              <a:t>Unnecessary/uneven risks for participants</a:t>
            </a:r>
          </a:p>
        </p:txBody>
      </p:sp>
      <p:sp>
        <p:nvSpPr>
          <p:cNvPr id="15" name="TextBox 14"/>
          <p:cNvSpPr txBox="1"/>
          <p:nvPr/>
        </p:nvSpPr>
        <p:spPr>
          <a:xfrm>
            <a:off x="3063699" y="1657350"/>
            <a:ext cx="1943100" cy="1785104"/>
          </a:xfrm>
          <a:prstGeom prst="rect">
            <a:avLst/>
          </a:prstGeom>
          <a:noFill/>
        </p:spPr>
        <p:txBody>
          <a:bodyPr wrap="square" rtlCol="0">
            <a:spAutoFit/>
          </a:bodyPr>
          <a:lstStyle/>
          <a:p>
            <a:pPr algn="ctr"/>
            <a:r>
              <a:rPr lang="en-GB" sz="2200" dirty="0"/>
              <a:t>Lack of details regarding potential involvement</a:t>
            </a:r>
            <a:endParaRPr lang="en-GB" sz="2200" i="1" dirty="0"/>
          </a:p>
        </p:txBody>
      </p:sp>
      <p:sp>
        <p:nvSpPr>
          <p:cNvPr id="16" name="TextBox 15"/>
          <p:cNvSpPr txBox="1"/>
          <p:nvPr/>
        </p:nvSpPr>
        <p:spPr>
          <a:xfrm>
            <a:off x="5409849" y="1619250"/>
            <a:ext cx="1943100" cy="1446550"/>
          </a:xfrm>
          <a:prstGeom prst="rect">
            <a:avLst/>
          </a:prstGeom>
          <a:noFill/>
        </p:spPr>
        <p:txBody>
          <a:bodyPr wrap="square" rtlCol="0">
            <a:spAutoFit/>
          </a:bodyPr>
          <a:lstStyle/>
          <a:p>
            <a:pPr algn="ctr"/>
            <a:r>
              <a:rPr lang="en-GB" sz="2200" i="1" dirty="0"/>
              <a:t>Sufficient</a:t>
            </a:r>
            <a:r>
              <a:rPr lang="en-GB" sz="2200" dirty="0"/>
              <a:t> information including risks and benefits</a:t>
            </a:r>
            <a:endParaRPr lang="en-GB" sz="2200" i="1" dirty="0"/>
          </a:p>
        </p:txBody>
      </p:sp>
      <p:sp>
        <p:nvSpPr>
          <p:cNvPr id="17" name="TextBox 16"/>
          <p:cNvSpPr txBox="1"/>
          <p:nvPr/>
        </p:nvSpPr>
        <p:spPr>
          <a:xfrm>
            <a:off x="7825847" y="1600200"/>
            <a:ext cx="1943100" cy="1785104"/>
          </a:xfrm>
          <a:prstGeom prst="rect">
            <a:avLst/>
          </a:prstGeom>
          <a:noFill/>
        </p:spPr>
        <p:txBody>
          <a:bodyPr wrap="square" rtlCol="0">
            <a:spAutoFit/>
          </a:bodyPr>
          <a:lstStyle/>
          <a:p>
            <a:pPr algn="ctr"/>
            <a:r>
              <a:rPr lang="en-GB" sz="2200" dirty="0"/>
              <a:t>Explicit, with details of process (contact details)</a:t>
            </a:r>
            <a:endParaRPr lang="en-GB" sz="2200" i="1" dirty="0"/>
          </a:p>
        </p:txBody>
      </p:sp>
      <p:sp>
        <p:nvSpPr>
          <p:cNvPr id="18" name="TextBox 17"/>
          <p:cNvSpPr txBox="1"/>
          <p:nvPr/>
        </p:nvSpPr>
        <p:spPr>
          <a:xfrm>
            <a:off x="577851" y="4519691"/>
            <a:ext cx="1943100" cy="769441"/>
          </a:xfrm>
          <a:prstGeom prst="rect">
            <a:avLst/>
          </a:prstGeom>
          <a:noFill/>
        </p:spPr>
        <p:txBody>
          <a:bodyPr wrap="square" rtlCol="0">
            <a:spAutoFit/>
          </a:bodyPr>
          <a:lstStyle/>
          <a:p>
            <a:pPr algn="ctr"/>
            <a:r>
              <a:rPr lang="en-GB" sz="2200" dirty="0"/>
              <a:t>Not explicitly considered</a:t>
            </a:r>
          </a:p>
        </p:txBody>
      </p:sp>
      <p:sp>
        <p:nvSpPr>
          <p:cNvPr id="19" name="TextBox 18"/>
          <p:cNvSpPr txBox="1"/>
          <p:nvPr/>
        </p:nvSpPr>
        <p:spPr>
          <a:xfrm>
            <a:off x="2924001" y="4519691"/>
            <a:ext cx="2082798" cy="1384995"/>
          </a:xfrm>
          <a:prstGeom prst="rect">
            <a:avLst/>
          </a:prstGeom>
          <a:noFill/>
        </p:spPr>
        <p:txBody>
          <a:bodyPr wrap="square" rtlCol="0">
            <a:spAutoFit/>
          </a:bodyPr>
          <a:lstStyle/>
          <a:p>
            <a:pPr algn="ctr"/>
            <a:r>
              <a:rPr lang="en-GB" sz="2100" dirty="0"/>
              <a:t>Implicit coercion; inappropriate incentives</a:t>
            </a:r>
          </a:p>
        </p:txBody>
      </p:sp>
      <p:sp>
        <p:nvSpPr>
          <p:cNvPr id="20" name="TextBox 19"/>
          <p:cNvSpPr txBox="1"/>
          <p:nvPr/>
        </p:nvSpPr>
        <p:spPr>
          <a:xfrm>
            <a:off x="5340000" y="4495844"/>
            <a:ext cx="2082798" cy="1785104"/>
          </a:xfrm>
          <a:prstGeom prst="rect">
            <a:avLst/>
          </a:prstGeom>
          <a:noFill/>
        </p:spPr>
        <p:txBody>
          <a:bodyPr wrap="square" rtlCol="0">
            <a:spAutoFit/>
          </a:bodyPr>
          <a:lstStyle/>
          <a:p>
            <a:pPr algn="ctr"/>
            <a:r>
              <a:rPr lang="en-GB" sz="2200" dirty="0"/>
              <a:t>Confidentiality and anonymity but what if you have concerns?</a:t>
            </a:r>
          </a:p>
        </p:txBody>
      </p:sp>
      <p:sp>
        <p:nvSpPr>
          <p:cNvPr id="21" name="TextBox 20"/>
          <p:cNvSpPr txBox="1"/>
          <p:nvPr/>
        </p:nvSpPr>
        <p:spPr>
          <a:xfrm>
            <a:off x="7755998" y="4495844"/>
            <a:ext cx="2082798" cy="1107996"/>
          </a:xfrm>
          <a:prstGeom prst="rect">
            <a:avLst/>
          </a:prstGeom>
          <a:noFill/>
        </p:spPr>
        <p:txBody>
          <a:bodyPr wrap="square" rtlCol="0">
            <a:spAutoFit/>
          </a:bodyPr>
          <a:lstStyle/>
          <a:p>
            <a:pPr algn="ctr"/>
            <a:r>
              <a:rPr lang="en-GB" sz="2200" dirty="0"/>
              <a:t>Is participation influenced in any way?</a:t>
            </a:r>
          </a:p>
        </p:txBody>
      </p:sp>
    </p:spTree>
    <p:extLst>
      <p:ext uri="{BB962C8B-B14F-4D97-AF65-F5344CB8AC3E}">
        <p14:creationId xmlns:p14="http://schemas.microsoft.com/office/powerpoint/2010/main" val="821049887"/>
      </p:ext>
    </p:extLst>
  </p:cSld>
  <p:clrMapOvr>
    <a:masterClrMapping/>
  </p:clrMapOvr>
  <mc:AlternateContent xmlns:mc="http://schemas.openxmlformats.org/markup-compatibility/2006" xmlns:p14="http://schemas.microsoft.com/office/powerpoint/2010/main">
    <mc:Choice Requires="p14">
      <p:transition spd="slow" p14:dur="2000" advTm="15305"/>
    </mc:Choice>
    <mc:Fallback xmlns="">
      <p:transition spd="slow" advTm="1530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Ethics at Glasgow</a:t>
            </a:r>
          </a:p>
        </p:txBody>
      </p:sp>
      <p:sp>
        <p:nvSpPr>
          <p:cNvPr id="4" name="Slide Number Placeholder 3"/>
          <p:cNvSpPr>
            <a:spLocks noGrp="1"/>
          </p:cNvSpPr>
          <p:nvPr>
            <p:ph type="sldNum" sz="quarter" idx="10"/>
          </p:nvPr>
        </p:nvSpPr>
        <p:spPr/>
        <p:txBody>
          <a:bodyPr/>
          <a:lstStyle/>
          <a:p>
            <a:pPr>
              <a:defRPr/>
            </a:pPr>
            <a:fld id="{FC39530B-554C-4307-83CF-D6C82AC4C768}" type="slidenum">
              <a:rPr lang="en-GB" smtClean="0"/>
              <a:pPr>
                <a:defRPr/>
              </a:pPr>
              <a:t>8</a:t>
            </a:fld>
            <a:endParaRPr lang="en-GB" dirty="0"/>
          </a:p>
        </p:txBody>
      </p:sp>
      <p:pic>
        <p:nvPicPr>
          <p:cNvPr id="5" name="Picture 4">
            <a:hlinkClick r:id="rId3"/>
          </p:cNvPr>
          <p:cNvPicPr>
            <a:picLocks noChangeAspect="1"/>
          </p:cNvPicPr>
          <p:nvPr/>
        </p:nvPicPr>
        <p:blipFill>
          <a:blip r:embed="rId4"/>
          <a:stretch>
            <a:fillRect/>
          </a:stretch>
        </p:blipFill>
        <p:spPr>
          <a:xfrm>
            <a:off x="5091906" y="1005681"/>
            <a:ext cx="2411186" cy="2411186"/>
          </a:xfrm>
          <a:prstGeom prst="rect">
            <a:avLst/>
          </a:prstGeom>
        </p:spPr>
      </p:pic>
      <p:pic>
        <p:nvPicPr>
          <p:cNvPr id="6" name="Picture 5">
            <a:hlinkClick r:id="rId3"/>
          </p:cNvPr>
          <p:cNvPicPr>
            <a:picLocks noChangeAspect="1"/>
          </p:cNvPicPr>
          <p:nvPr/>
        </p:nvPicPr>
        <p:blipFill>
          <a:blip r:embed="rId5"/>
          <a:stretch>
            <a:fillRect/>
          </a:stretch>
        </p:blipFill>
        <p:spPr>
          <a:xfrm>
            <a:off x="2876451" y="1123369"/>
            <a:ext cx="2603469" cy="1087905"/>
          </a:xfrm>
          <a:prstGeom prst="rect">
            <a:avLst/>
          </a:prstGeom>
        </p:spPr>
      </p:pic>
      <p:pic>
        <p:nvPicPr>
          <p:cNvPr id="7" name="Picture 6">
            <a:hlinkClick r:id="rId6"/>
          </p:cNvPr>
          <p:cNvPicPr>
            <a:picLocks noChangeAspect="1"/>
          </p:cNvPicPr>
          <p:nvPr/>
        </p:nvPicPr>
        <p:blipFill>
          <a:blip r:embed="rId7"/>
          <a:stretch>
            <a:fillRect/>
          </a:stretch>
        </p:blipFill>
        <p:spPr>
          <a:xfrm>
            <a:off x="829046" y="2653961"/>
            <a:ext cx="2272133" cy="1525812"/>
          </a:xfrm>
          <a:prstGeom prst="rect">
            <a:avLst/>
          </a:prstGeom>
        </p:spPr>
      </p:pic>
      <p:pic>
        <p:nvPicPr>
          <p:cNvPr id="10" name="Picture 9">
            <a:hlinkClick r:id="rId8"/>
          </p:cNvPr>
          <p:cNvPicPr>
            <a:picLocks noChangeAspect="1"/>
          </p:cNvPicPr>
          <p:nvPr/>
        </p:nvPicPr>
        <p:blipFill>
          <a:blip r:embed="rId9"/>
          <a:stretch>
            <a:fillRect/>
          </a:stretch>
        </p:blipFill>
        <p:spPr>
          <a:xfrm>
            <a:off x="6967538" y="3812948"/>
            <a:ext cx="2143125" cy="2143125"/>
          </a:xfrm>
          <a:prstGeom prst="rect">
            <a:avLst/>
          </a:prstGeom>
        </p:spPr>
      </p:pic>
      <p:grpSp>
        <p:nvGrpSpPr>
          <p:cNvPr id="13" name="Group 12"/>
          <p:cNvGrpSpPr/>
          <p:nvPr/>
        </p:nvGrpSpPr>
        <p:grpSpPr>
          <a:xfrm>
            <a:off x="1494908" y="4179773"/>
            <a:ext cx="4802591" cy="2367643"/>
            <a:chOff x="1494908" y="4179773"/>
            <a:chExt cx="4802591" cy="2367643"/>
          </a:xfrm>
        </p:grpSpPr>
        <p:pic>
          <p:nvPicPr>
            <p:cNvPr id="8" name="Picture 7">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84135" y="4179773"/>
              <a:ext cx="3013364" cy="2367643"/>
            </a:xfrm>
            <a:prstGeom prst="rect">
              <a:avLst/>
            </a:prstGeom>
          </p:spPr>
        </p:pic>
        <p:sp>
          <p:nvSpPr>
            <p:cNvPr id="12" name="Oval 11"/>
            <p:cNvSpPr/>
            <p:nvPr/>
          </p:nvSpPr>
          <p:spPr>
            <a:xfrm>
              <a:off x="1494908" y="5003460"/>
              <a:ext cx="2238375" cy="1220674"/>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lvl="0" algn="ctr" eaLnBrk="0" hangingPunct="0">
                <a:spcBef>
                  <a:spcPct val="30000"/>
                </a:spcBef>
              </a:pPr>
              <a:r>
                <a:rPr lang="en-US" sz="2400" kern="0" dirty="0">
                  <a:solidFill>
                    <a:srgbClr val="003C69"/>
                  </a:solidFill>
                  <a:latin typeface="Calibri"/>
                  <a:cs typeface="Calibri"/>
                </a:rPr>
                <a:t>College of Arts?</a:t>
              </a:r>
            </a:p>
          </p:txBody>
        </p:sp>
      </p:grpSp>
    </p:spTree>
    <p:extLst>
      <p:ext uri="{BB962C8B-B14F-4D97-AF65-F5344CB8AC3E}">
        <p14:creationId xmlns:p14="http://schemas.microsoft.com/office/powerpoint/2010/main" val="2862534682"/>
      </p:ext>
    </p:extLst>
  </p:cSld>
  <p:clrMapOvr>
    <a:masterClrMapping/>
  </p:clrMapOvr>
</p:sld>
</file>

<file path=ppt/theme/theme1.xml><?xml version="1.0" encoding="utf-8"?>
<a:theme xmlns:a="http://schemas.openxmlformats.org/drawingml/2006/main" name="standardWhite">
  <a:themeElements>
    <a:clrScheme name="Default Design 1">
      <a:dk1>
        <a:srgbClr val="000000"/>
      </a:dk1>
      <a:lt1>
        <a:srgbClr val="FFFFFF"/>
      </a:lt1>
      <a:dk2>
        <a:srgbClr val="003C69"/>
      </a:dk2>
      <a:lt2>
        <a:srgbClr val="808080"/>
      </a:lt2>
      <a:accent1>
        <a:srgbClr val="1C598C"/>
      </a:accent1>
      <a:accent2>
        <a:srgbClr val="4386AF"/>
      </a:accent2>
      <a:accent3>
        <a:srgbClr val="FFFFFF"/>
      </a:accent3>
      <a:accent4>
        <a:srgbClr val="000000"/>
      </a:accent4>
      <a:accent5>
        <a:srgbClr val="ABB5C5"/>
      </a:accent5>
      <a:accent6>
        <a:srgbClr val="3C799E"/>
      </a:accent6>
      <a:hlink>
        <a:srgbClr val="92BCD6"/>
      </a:hlink>
      <a:folHlink>
        <a:srgbClr val="C5DBE9"/>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3C69"/>
        </a:dk2>
        <a:lt2>
          <a:srgbClr val="808080"/>
        </a:lt2>
        <a:accent1>
          <a:srgbClr val="1C598C"/>
        </a:accent1>
        <a:accent2>
          <a:srgbClr val="4386AF"/>
        </a:accent2>
        <a:accent3>
          <a:srgbClr val="FFFFFF"/>
        </a:accent3>
        <a:accent4>
          <a:srgbClr val="000000"/>
        </a:accent4>
        <a:accent5>
          <a:srgbClr val="ABB5C5"/>
        </a:accent5>
        <a:accent6>
          <a:srgbClr val="3C799E"/>
        </a:accent6>
        <a:hlink>
          <a:srgbClr val="92BCD6"/>
        </a:hlink>
        <a:folHlink>
          <a:srgbClr val="C5DBE9"/>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5A2669"/>
        </a:dk2>
        <a:lt2>
          <a:srgbClr val="808080"/>
        </a:lt2>
        <a:accent1>
          <a:srgbClr val="815595"/>
        </a:accent1>
        <a:accent2>
          <a:srgbClr val="A580B6"/>
        </a:accent2>
        <a:accent3>
          <a:srgbClr val="FFFFFF"/>
        </a:accent3>
        <a:accent4>
          <a:srgbClr val="000000"/>
        </a:accent4>
        <a:accent5>
          <a:srgbClr val="C1B4C8"/>
        </a:accent5>
        <a:accent6>
          <a:srgbClr val="9573A5"/>
        </a:accent6>
        <a:hlink>
          <a:srgbClr val="C6AFD1"/>
        </a:hlink>
        <a:folHlink>
          <a:srgbClr val="E3D8E8"/>
        </a:folHlink>
      </a:clrScheme>
      <a:clrMap bg1="lt1" tx1="dk1" bg2="lt2" tx2="dk2" accent1="accent1" accent2="accent2" accent3="accent3" accent4="accent4" accent5="accent5" accent6="accent6" hlink="hlink" folHlink="folHlink"/>
    </a:extraClrScheme>
    <a:extraClrScheme>
      <a:clrScheme name="standardWhite 1">
        <a:dk1>
          <a:srgbClr val="000000"/>
        </a:dk1>
        <a:lt1>
          <a:srgbClr val="FFFFFF"/>
        </a:lt1>
        <a:dk2>
          <a:srgbClr val="003C69"/>
        </a:dk2>
        <a:lt2>
          <a:srgbClr val="808080"/>
        </a:lt2>
        <a:accent1>
          <a:srgbClr val="1C598C"/>
        </a:accent1>
        <a:accent2>
          <a:srgbClr val="4386AF"/>
        </a:accent2>
        <a:accent3>
          <a:srgbClr val="FFFFFF"/>
        </a:accent3>
        <a:accent4>
          <a:srgbClr val="000000"/>
        </a:accent4>
        <a:accent5>
          <a:srgbClr val="ABB5C5"/>
        </a:accent5>
        <a:accent6>
          <a:srgbClr val="3C799E"/>
        </a:accent6>
        <a:hlink>
          <a:srgbClr val="92BCD6"/>
        </a:hlink>
        <a:folHlink>
          <a:srgbClr val="C5DBE9"/>
        </a:folHlink>
      </a:clrScheme>
      <a:clrMap bg1="lt1" tx1="dk1" bg2="lt2" tx2="dk2" accent1="accent1" accent2="accent2" accent3="accent3" accent4="accent4" accent5="accent5" accent6="accent6" hlink="hlink" folHlink="folHlink"/>
    </a:extraClrScheme>
    <a:extraClrScheme>
      <a:clrScheme name="standardWhite 2">
        <a:dk1>
          <a:srgbClr val="000000"/>
        </a:dk1>
        <a:lt1>
          <a:srgbClr val="FFFFFF"/>
        </a:lt1>
        <a:dk2>
          <a:srgbClr val="5A266A"/>
        </a:dk2>
        <a:lt2>
          <a:srgbClr val="808080"/>
        </a:lt2>
        <a:accent1>
          <a:srgbClr val="815595"/>
        </a:accent1>
        <a:accent2>
          <a:srgbClr val="A580B6"/>
        </a:accent2>
        <a:accent3>
          <a:srgbClr val="FFFFFF"/>
        </a:accent3>
        <a:accent4>
          <a:srgbClr val="000000"/>
        </a:accent4>
        <a:accent5>
          <a:srgbClr val="C1B4C8"/>
        </a:accent5>
        <a:accent6>
          <a:srgbClr val="9573A5"/>
        </a:accent6>
        <a:hlink>
          <a:srgbClr val="C6AFD1"/>
        </a:hlink>
        <a:folHlink>
          <a:srgbClr val="E3D8E8"/>
        </a:folHlink>
      </a:clrScheme>
      <a:clrMap bg1="lt1" tx1="dk1" bg2="lt2" tx2="dk2" accent1="accent1" accent2="accent2" accent3="accent3" accent4="accent4" accent5="accent5" accent6="accent6" hlink="hlink" folHlink="folHlink"/>
    </a:extraClrScheme>
    <a:extraClrScheme>
      <a:clrScheme name="standardWhite 3">
        <a:dk1>
          <a:srgbClr val="000000"/>
        </a:dk1>
        <a:lt1>
          <a:srgbClr val="FFFFFF"/>
        </a:lt1>
        <a:dk2>
          <a:srgbClr val="693F58"/>
        </a:dk2>
        <a:lt2>
          <a:srgbClr val="808080"/>
        </a:lt2>
        <a:accent1>
          <a:srgbClr val="92587B"/>
        </a:accent1>
        <a:accent2>
          <a:srgbClr val="B88AA5"/>
        </a:accent2>
        <a:accent3>
          <a:srgbClr val="FFFFFF"/>
        </a:accent3>
        <a:accent4>
          <a:srgbClr val="000000"/>
        </a:accent4>
        <a:accent5>
          <a:srgbClr val="C7B4BF"/>
        </a:accent5>
        <a:accent6>
          <a:srgbClr val="A67D95"/>
        </a:accent6>
        <a:hlink>
          <a:srgbClr val="DEC8D5"/>
        </a:hlink>
        <a:folHlink>
          <a:srgbClr val="EFE5EB"/>
        </a:folHlink>
      </a:clrScheme>
      <a:clrMap bg1="lt1" tx1="dk1" bg2="lt2" tx2="dk2" accent1="accent1" accent2="accent2" accent3="accent3" accent4="accent4" accent5="accent5" accent6="accent6" hlink="hlink" folHlink="folHlink"/>
    </a:extraClrScheme>
    <a:extraClrScheme>
      <a:clrScheme name="standardWhite 4">
        <a:dk1>
          <a:srgbClr val="000000"/>
        </a:dk1>
        <a:lt1>
          <a:srgbClr val="FFFFFF"/>
        </a:lt1>
        <a:dk2>
          <a:srgbClr val="813C49"/>
        </a:dk2>
        <a:lt2>
          <a:srgbClr val="808080"/>
        </a:lt2>
        <a:accent1>
          <a:srgbClr val="A54D5E"/>
        </a:accent1>
        <a:accent2>
          <a:srgbClr val="BD717F"/>
        </a:accent2>
        <a:accent3>
          <a:srgbClr val="FFFFFF"/>
        </a:accent3>
        <a:accent4>
          <a:srgbClr val="000000"/>
        </a:accent4>
        <a:accent5>
          <a:srgbClr val="CFB2B6"/>
        </a:accent5>
        <a:accent6>
          <a:srgbClr val="AB6672"/>
        </a:accent6>
        <a:hlink>
          <a:srgbClr val="D8ACB4"/>
        </a:hlink>
        <a:folHlink>
          <a:srgbClr val="E9CFD4"/>
        </a:folHlink>
      </a:clrScheme>
      <a:clrMap bg1="lt1" tx1="dk1" bg2="lt2" tx2="dk2" accent1="accent1" accent2="accent2" accent3="accent3" accent4="accent4" accent5="accent5" accent6="accent6" hlink="hlink" folHlink="folHlink"/>
    </a:extraClrScheme>
    <a:extraClrScheme>
      <a:clrScheme name="standardWhite 5">
        <a:dk1>
          <a:srgbClr val="000000"/>
        </a:dk1>
        <a:lt1>
          <a:srgbClr val="FFFFFF"/>
        </a:lt1>
        <a:dk2>
          <a:srgbClr val="433F6D"/>
        </a:dk2>
        <a:lt2>
          <a:srgbClr val="808080"/>
        </a:lt2>
        <a:accent1>
          <a:srgbClr val="5F5999"/>
        </a:accent1>
        <a:accent2>
          <a:srgbClr val="8B86B8"/>
        </a:accent2>
        <a:accent3>
          <a:srgbClr val="FFFFFF"/>
        </a:accent3>
        <a:accent4>
          <a:srgbClr val="000000"/>
        </a:accent4>
        <a:accent5>
          <a:srgbClr val="B6B5CA"/>
        </a:accent5>
        <a:accent6>
          <a:srgbClr val="7D79A6"/>
        </a:accent6>
        <a:hlink>
          <a:srgbClr val="C2C0DA"/>
        </a:hlink>
        <a:folHlink>
          <a:srgbClr val="D6D5E7"/>
        </a:folHlink>
      </a:clrScheme>
      <a:clrMap bg1="lt1" tx1="dk1" bg2="lt2" tx2="dk2" accent1="accent1" accent2="accent2" accent3="accent3" accent4="accent4" accent5="accent5" accent6="accent6" hlink="hlink" folHlink="folHlink"/>
    </a:extraClrScheme>
    <a:extraClrScheme>
      <a:clrScheme name="standardWhite 6">
        <a:dk1>
          <a:srgbClr val="000000"/>
        </a:dk1>
        <a:lt1>
          <a:srgbClr val="FFFFFF"/>
        </a:lt1>
        <a:dk2>
          <a:srgbClr val="20628D"/>
        </a:dk2>
        <a:lt2>
          <a:srgbClr val="808080"/>
        </a:lt2>
        <a:accent1>
          <a:srgbClr val="4A98B0"/>
        </a:accent1>
        <a:accent2>
          <a:srgbClr val="78B3C6"/>
        </a:accent2>
        <a:accent3>
          <a:srgbClr val="FFFFFF"/>
        </a:accent3>
        <a:accent4>
          <a:srgbClr val="000000"/>
        </a:accent4>
        <a:accent5>
          <a:srgbClr val="B1CAD4"/>
        </a:accent5>
        <a:accent6>
          <a:srgbClr val="6CA2B3"/>
        </a:accent6>
        <a:hlink>
          <a:srgbClr val="A1CAD7"/>
        </a:hlink>
        <a:folHlink>
          <a:srgbClr val="C4DEE6"/>
        </a:folHlink>
      </a:clrScheme>
      <a:clrMap bg1="lt1" tx1="dk1" bg2="lt2" tx2="dk2" accent1="accent1" accent2="accent2" accent3="accent3" accent4="accent4" accent5="accent5" accent6="accent6" hlink="hlink" folHlink="folHlink"/>
    </a:extraClrScheme>
    <a:extraClrScheme>
      <a:clrScheme name="standardWhite 7">
        <a:dk1>
          <a:srgbClr val="000000"/>
        </a:dk1>
        <a:lt1>
          <a:srgbClr val="FFFFFF"/>
        </a:lt1>
        <a:dk2>
          <a:srgbClr val="305C74"/>
        </a:dk2>
        <a:lt2>
          <a:srgbClr val="808080"/>
        </a:lt2>
        <a:accent1>
          <a:srgbClr val="4381A3"/>
        </a:accent1>
        <a:accent2>
          <a:srgbClr val="77AAC7"/>
        </a:accent2>
        <a:accent3>
          <a:srgbClr val="FFFFFF"/>
        </a:accent3>
        <a:accent4>
          <a:srgbClr val="000000"/>
        </a:accent4>
        <a:accent5>
          <a:srgbClr val="B0C1CE"/>
        </a:accent5>
        <a:accent6>
          <a:srgbClr val="6B9AB4"/>
        </a:accent6>
        <a:hlink>
          <a:srgbClr val="B8D3E2"/>
        </a:hlink>
        <a:folHlink>
          <a:srgbClr val="D6E5EE"/>
        </a:folHlink>
      </a:clrScheme>
      <a:clrMap bg1="lt1" tx1="dk1" bg2="lt2" tx2="dk2" accent1="accent1" accent2="accent2" accent3="accent3" accent4="accent4" accent5="accent5" accent6="accent6" hlink="hlink" folHlink="folHlink"/>
    </a:extraClrScheme>
    <a:extraClrScheme>
      <a:clrScheme name="standardWhite 8">
        <a:dk1>
          <a:srgbClr val="000000"/>
        </a:dk1>
        <a:lt1>
          <a:srgbClr val="FFFFFF"/>
        </a:lt1>
        <a:dk2>
          <a:srgbClr val="40685B"/>
        </a:dk2>
        <a:lt2>
          <a:srgbClr val="808080"/>
        </a:lt2>
        <a:accent1>
          <a:srgbClr val="619D89"/>
        </a:accent1>
        <a:accent2>
          <a:srgbClr val="95BDB0"/>
        </a:accent2>
        <a:accent3>
          <a:srgbClr val="FFFFFF"/>
        </a:accent3>
        <a:accent4>
          <a:srgbClr val="000000"/>
        </a:accent4>
        <a:accent5>
          <a:srgbClr val="B7CCC4"/>
        </a:accent5>
        <a:accent6>
          <a:srgbClr val="87AB9F"/>
        </a:accent6>
        <a:hlink>
          <a:srgbClr val="CEE0DA"/>
        </a:hlink>
        <a:folHlink>
          <a:srgbClr val="DCE8E4"/>
        </a:folHlink>
      </a:clrScheme>
      <a:clrMap bg1="lt1" tx1="dk1" bg2="lt2" tx2="dk2" accent1="accent1" accent2="accent2" accent3="accent3" accent4="accent4" accent5="accent5" accent6="accent6" hlink="hlink" folHlink="folHlink"/>
    </a:extraClrScheme>
    <a:extraClrScheme>
      <a:clrScheme name="standardWhite 9">
        <a:dk1>
          <a:srgbClr val="000000"/>
        </a:dk1>
        <a:lt1>
          <a:srgbClr val="FFFFFF"/>
        </a:lt1>
        <a:dk2>
          <a:srgbClr val="8B4A1D"/>
        </a:dk2>
        <a:lt2>
          <a:srgbClr val="808080"/>
        </a:lt2>
        <a:accent1>
          <a:srgbClr val="A96B45"/>
        </a:accent1>
        <a:accent2>
          <a:srgbClr val="C79577"/>
        </a:accent2>
        <a:accent3>
          <a:srgbClr val="FFFFFF"/>
        </a:accent3>
        <a:accent4>
          <a:srgbClr val="000000"/>
        </a:accent4>
        <a:accent5>
          <a:srgbClr val="D1BAB0"/>
        </a:accent5>
        <a:accent6>
          <a:srgbClr val="B4876B"/>
        </a:accent6>
        <a:hlink>
          <a:srgbClr val="DEC2B0"/>
        </a:hlink>
        <a:folHlink>
          <a:srgbClr val="EAD9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HD:Users:margarete:Desktop:templates:FacultyPPTtemps:standardWhite.pot</Template>
  <TotalTime>12768</TotalTime>
  <Words>2177</Words>
  <Application>Microsoft Office PowerPoint</Application>
  <PresentationFormat>A4 Paper (210x297 mm)</PresentationFormat>
  <Paragraphs>200</Paragraphs>
  <Slides>14</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standardWhite</vt:lpstr>
      <vt:lpstr>PowerPoint Presentation</vt:lpstr>
      <vt:lpstr>Outline</vt:lpstr>
      <vt:lpstr>Adequate Preparation</vt:lpstr>
      <vt:lpstr>The ethics of SoTL</vt:lpstr>
      <vt:lpstr>BERA and ethics</vt:lpstr>
      <vt:lpstr>Ethical considerations</vt:lpstr>
      <vt:lpstr>Ethical considerations</vt:lpstr>
      <vt:lpstr>Common issues</vt:lpstr>
      <vt:lpstr>Ethics at Glasgow</vt:lpstr>
      <vt:lpstr>Ethics Examples</vt:lpstr>
      <vt:lpstr>The Process (and the forms)</vt:lpstr>
      <vt:lpstr>The Process (and the form)</vt:lpstr>
      <vt:lpstr>The Process (and the form)</vt:lpstr>
      <vt:lpstr>Useful References</vt:lpstr>
    </vt:vector>
  </TitlesOfParts>
  <Company>University of Glasgow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 here</dc:title>
  <dc:creator>Lynn Bell</dc:creator>
  <cp:lastModifiedBy>Michael McEwan</cp:lastModifiedBy>
  <cp:revision>372</cp:revision>
  <cp:lastPrinted>2015-11-24T20:26:08Z</cp:lastPrinted>
  <dcterms:created xsi:type="dcterms:W3CDTF">2008-05-15T08:36:41Z</dcterms:created>
  <dcterms:modified xsi:type="dcterms:W3CDTF">2022-04-27T08:52:58Z</dcterms:modified>
</cp:coreProperties>
</file>