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6" r:id="rId5"/>
    <p:sldId id="257" r:id="rId6"/>
    <p:sldId id="264" r:id="rId7"/>
    <p:sldId id="258" r:id="rId8"/>
    <p:sldId id="259" r:id="rId9"/>
    <p:sldId id="260" r:id="rId10"/>
    <p:sldId id="261" r:id="rId11"/>
    <p:sldId id="262" r:id="rId12"/>
    <p:sldId id="263" r:id="rId13"/>
    <p:sldId id="272" r:id="rId14"/>
    <p:sldId id="265" r:id="rId15"/>
    <p:sldId id="266" r:id="rId16"/>
    <p:sldId id="269" r:id="rId17"/>
    <p:sldId id="267" r:id="rId18"/>
    <p:sldId id="274" r:id="rId19"/>
    <p:sldId id="270" r:id="rId20"/>
    <p:sldId id="27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9C42E4-1193-4901-80FD-485527A7619C}" v="11" dt="2022-03-28T16:29:23.7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097" autoAdjust="0"/>
  </p:normalViewPr>
  <p:slideViewPr>
    <p:cSldViewPr snapToGrid="0">
      <p:cViewPr varScale="1">
        <p:scale>
          <a:sx n="79" d="100"/>
          <a:sy n="79" d="100"/>
        </p:scale>
        <p:origin x="850" y="58"/>
      </p:cViewPr>
      <p:guideLst/>
    </p:cSldViewPr>
  </p:slideViewPr>
  <p:notesTextViewPr>
    <p:cViewPr>
      <p:scale>
        <a:sx n="1" d="1"/>
        <a:sy n="1" d="1"/>
      </p:scale>
      <p:origin x="0" y="0"/>
    </p:cViewPr>
  </p:notesTextViewPr>
  <p:sorterViewPr>
    <p:cViewPr varScale="1">
      <p:scale>
        <a:sx n="1" d="1"/>
        <a:sy n="1" d="1"/>
      </p:scale>
      <p:origin x="0" y="-3379"/>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 Bohlmann" userId="fe66a859bdd95e7c" providerId="LiveId" clId="{879C42E4-1193-4901-80FD-485527A7619C}"/>
    <pc:docChg chg="undo custSel modSld modShowInfo">
      <pc:chgData name="Julia Bohlmann" userId="fe66a859bdd95e7c" providerId="LiveId" clId="{879C42E4-1193-4901-80FD-485527A7619C}" dt="2022-03-28T16:29:23.721" v="157" actId="20577"/>
      <pc:docMkLst>
        <pc:docMk/>
      </pc:docMkLst>
      <pc:sldChg chg="modSp mod">
        <pc:chgData name="Julia Bohlmann" userId="fe66a859bdd95e7c" providerId="LiveId" clId="{879C42E4-1193-4901-80FD-485527A7619C}" dt="2022-03-28T12:56:47.075" v="5" actId="20577"/>
        <pc:sldMkLst>
          <pc:docMk/>
          <pc:sldMk cId="3660586833" sldId="257"/>
        </pc:sldMkLst>
        <pc:spChg chg="mod">
          <ac:chgData name="Julia Bohlmann" userId="fe66a859bdd95e7c" providerId="LiveId" clId="{879C42E4-1193-4901-80FD-485527A7619C}" dt="2022-03-28T12:56:47.075" v="5" actId="20577"/>
          <ac:spMkLst>
            <pc:docMk/>
            <pc:sldMk cId="3660586833" sldId="257"/>
            <ac:spMk id="3" creationId="{3913B1EC-F813-40E0-B171-C51C73E38A60}"/>
          </ac:spMkLst>
        </pc:spChg>
      </pc:sldChg>
      <pc:sldChg chg="modSp">
        <pc:chgData name="Julia Bohlmann" userId="fe66a859bdd95e7c" providerId="LiveId" clId="{879C42E4-1193-4901-80FD-485527A7619C}" dt="2022-03-28T12:57:00.647" v="9" actId="20577"/>
        <pc:sldMkLst>
          <pc:docMk/>
          <pc:sldMk cId="3807570455" sldId="265"/>
        </pc:sldMkLst>
        <pc:spChg chg="mod">
          <ac:chgData name="Julia Bohlmann" userId="fe66a859bdd95e7c" providerId="LiveId" clId="{879C42E4-1193-4901-80FD-485527A7619C}" dt="2022-03-28T12:57:00.647" v="9" actId="20577"/>
          <ac:spMkLst>
            <pc:docMk/>
            <pc:sldMk cId="3807570455" sldId="265"/>
            <ac:spMk id="2" creationId="{E378272F-4996-449C-ADFD-B7CAEA1816F9}"/>
          </ac:spMkLst>
        </pc:spChg>
      </pc:sldChg>
      <pc:sldChg chg="modSp">
        <pc:chgData name="Julia Bohlmann" userId="fe66a859bdd95e7c" providerId="LiveId" clId="{879C42E4-1193-4901-80FD-485527A7619C}" dt="2022-03-28T16:29:23.721" v="157" actId="20577"/>
        <pc:sldMkLst>
          <pc:docMk/>
          <pc:sldMk cId="2962927727" sldId="267"/>
        </pc:sldMkLst>
        <pc:spChg chg="mod">
          <ac:chgData name="Julia Bohlmann" userId="fe66a859bdd95e7c" providerId="LiveId" clId="{879C42E4-1193-4901-80FD-485527A7619C}" dt="2022-03-28T16:29:23.721" v="157" actId="20577"/>
          <ac:spMkLst>
            <pc:docMk/>
            <pc:sldMk cId="2962927727" sldId="267"/>
            <ac:spMk id="4" creationId="{738FD491-8B15-4097-BC1C-A399D131D1C8}"/>
          </ac:spMkLst>
        </pc:spChg>
      </pc:sldChg>
      <pc:sldChg chg="addSp modSp mod">
        <pc:chgData name="Julia Bohlmann" userId="fe66a859bdd95e7c" providerId="LiveId" clId="{879C42E4-1193-4901-80FD-485527A7619C}" dt="2022-03-28T15:20:04.910" v="135" actId="20577"/>
        <pc:sldMkLst>
          <pc:docMk/>
          <pc:sldMk cId="315230268" sldId="270"/>
        </pc:sldMkLst>
        <pc:spChg chg="mod">
          <ac:chgData name="Julia Bohlmann" userId="fe66a859bdd95e7c" providerId="LiveId" clId="{879C42E4-1193-4901-80FD-485527A7619C}" dt="2022-03-28T15:18:42.999" v="44" actId="20577"/>
          <ac:spMkLst>
            <pc:docMk/>
            <pc:sldMk cId="315230268" sldId="270"/>
            <ac:spMk id="2" creationId="{AADFAF70-38A3-4717-ACCD-A9D38CA33E35}"/>
          </ac:spMkLst>
        </pc:spChg>
        <pc:spChg chg="add mod">
          <ac:chgData name="Julia Bohlmann" userId="fe66a859bdd95e7c" providerId="LiveId" clId="{879C42E4-1193-4901-80FD-485527A7619C}" dt="2022-03-28T15:20:04.910" v="135" actId="20577"/>
          <ac:spMkLst>
            <pc:docMk/>
            <pc:sldMk cId="315230268" sldId="270"/>
            <ac:spMk id="3" creationId="{C1156837-FCE0-43AD-B69F-3CA77CE8AAAA}"/>
          </ac:spMkLst>
        </pc:spChg>
      </pc:sldChg>
      <pc:sldChg chg="modSp mod">
        <pc:chgData name="Julia Bohlmann" userId="fe66a859bdd95e7c" providerId="LiveId" clId="{879C42E4-1193-4901-80FD-485527A7619C}" dt="2022-03-28T16:23:56.801" v="151" actId="255"/>
        <pc:sldMkLst>
          <pc:docMk/>
          <pc:sldMk cId="1961228358" sldId="273"/>
        </pc:sldMkLst>
        <pc:spChg chg="mod">
          <ac:chgData name="Julia Bohlmann" userId="fe66a859bdd95e7c" providerId="LiveId" clId="{879C42E4-1193-4901-80FD-485527A7619C}" dt="2022-03-28T16:23:56.801" v="151" actId="255"/>
          <ac:spMkLst>
            <pc:docMk/>
            <pc:sldMk cId="1961228358" sldId="273"/>
            <ac:spMk id="3" creationId="{4C532200-6383-428D-B042-9CD2E5A2BDC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3C1FE5-607A-4B37-933E-A5833852D7A9}" type="datetimeFigureOut">
              <a:rPr lang="en-GB" smtClean="0"/>
              <a:t>28/03/2022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5F9665-E847-41D1-A460-29F100001024}" type="slidenum">
              <a:rPr lang="en-GB" smtClean="0"/>
              <a:t>‹#›</a:t>
            </a:fld>
            <a:endParaRPr lang="en-GB"/>
          </a:p>
        </p:txBody>
      </p:sp>
    </p:spTree>
    <p:extLst>
      <p:ext uri="{BB962C8B-B14F-4D97-AF65-F5344CB8AC3E}">
        <p14:creationId xmlns:p14="http://schemas.microsoft.com/office/powerpoint/2010/main" val="1324833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rPr>
              <a:t>My background/ Introduction</a:t>
            </a:r>
          </a:p>
          <a:p>
            <a:r>
              <a:rPr lang="en-US" sz="1200" dirty="0">
                <a:solidFill>
                  <a:schemeClr val="bg1"/>
                </a:solidFill>
              </a:rPr>
              <a:t>Worked as international ELA for four years</a:t>
            </a:r>
          </a:p>
          <a:p>
            <a:r>
              <a:rPr lang="en-US" sz="1200" dirty="0">
                <a:solidFill>
                  <a:schemeClr val="bg1"/>
                </a:solidFill>
              </a:rPr>
              <a:t>Started intercultural group work training, something that I constantly evolve based on the feedback from students</a:t>
            </a:r>
          </a:p>
          <a:p>
            <a:r>
              <a:rPr lang="en-US" sz="1200" dirty="0">
                <a:solidFill>
                  <a:schemeClr val="bg1"/>
                </a:solidFill>
              </a:rPr>
              <a:t>What I wanted to share with you are the cultural dimensions that resonated with the students and see whether they might give you a possible explanation for lack of engagement in class or the misinterpretation of assignments</a:t>
            </a:r>
          </a:p>
          <a:p>
            <a:endParaRPr lang="en-GB" dirty="0"/>
          </a:p>
        </p:txBody>
      </p:sp>
      <p:sp>
        <p:nvSpPr>
          <p:cNvPr id="4" name="Slide Number Placeholder 3"/>
          <p:cNvSpPr>
            <a:spLocks noGrp="1"/>
          </p:cNvSpPr>
          <p:nvPr>
            <p:ph type="sldNum" sz="quarter" idx="5"/>
          </p:nvPr>
        </p:nvSpPr>
        <p:spPr/>
        <p:txBody>
          <a:bodyPr/>
          <a:lstStyle/>
          <a:p>
            <a:fld id="{065F9665-E847-41D1-A460-29F100001024}" type="slidenum">
              <a:rPr lang="en-GB" smtClean="0"/>
              <a:t>2</a:t>
            </a:fld>
            <a:endParaRPr lang="en-GB"/>
          </a:p>
        </p:txBody>
      </p:sp>
    </p:spTree>
    <p:extLst>
      <p:ext uri="{BB962C8B-B14F-4D97-AF65-F5344CB8AC3E}">
        <p14:creationId xmlns:p14="http://schemas.microsoft.com/office/powerpoint/2010/main" val="238427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CFEB3FF-8B9C-41E9-875E-569DC5C001AF}" type="slidenum">
              <a:rPr lang="en-GB" smtClean="0"/>
              <a:t>4</a:t>
            </a:fld>
            <a:endParaRPr lang="en-GB"/>
          </a:p>
        </p:txBody>
      </p:sp>
    </p:spTree>
    <p:extLst>
      <p:ext uri="{BB962C8B-B14F-4D97-AF65-F5344CB8AC3E}">
        <p14:creationId xmlns:p14="http://schemas.microsoft.com/office/powerpoint/2010/main" val="2162900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Explain that there a 6 cultural dimensions and that this one students in intercultural classrooms grapple with most</a:t>
            </a:r>
          </a:p>
          <a:p>
            <a:pPr marL="171450" indent="-171450">
              <a:buFont typeface="Arial" panose="020B0604020202020204" pitchFamily="34" charset="0"/>
              <a:buChar char="•"/>
            </a:pPr>
            <a:r>
              <a:rPr lang="en-GB" dirty="0"/>
              <a:t>Study based on statistical analysis of national values, so nations are on a spectrum between high and low power distance, but this is the aspect of </a:t>
            </a:r>
            <a:r>
              <a:rPr lang="en-GB" dirty="0" err="1"/>
              <a:t>Hofestede</a:t>
            </a:r>
            <a:r>
              <a:rPr lang="en-GB" dirty="0"/>
              <a:t> that has been criticised because it lends itself to creating national </a:t>
            </a:r>
            <a:r>
              <a:rPr lang="en-GB" dirty="0" err="1"/>
              <a:t>stereoptypes</a:t>
            </a:r>
            <a:r>
              <a:rPr lang="en-GB" dirty="0"/>
              <a:t> and othering</a:t>
            </a:r>
          </a:p>
          <a:p>
            <a:pPr marL="171450" indent="-171450">
              <a:buFont typeface="Arial" panose="020B0604020202020204" pitchFamily="34" charset="0"/>
              <a:buChar char="•"/>
            </a:pPr>
            <a:r>
              <a:rPr lang="en-GB" dirty="0"/>
              <a:t>But taking the national aspect out of it, power distance as a concept, can be used to understand different approaches in different societies and the relational aspect of this between societies – </a:t>
            </a:r>
          </a:p>
        </p:txBody>
      </p:sp>
      <p:sp>
        <p:nvSpPr>
          <p:cNvPr id="4" name="Slide Number Placeholder 3"/>
          <p:cNvSpPr>
            <a:spLocks noGrp="1"/>
          </p:cNvSpPr>
          <p:nvPr>
            <p:ph type="sldNum" sz="quarter" idx="5"/>
          </p:nvPr>
        </p:nvSpPr>
        <p:spPr/>
        <p:txBody>
          <a:bodyPr/>
          <a:lstStyle/>
          <a:p>
            <a:fld id="{6CFEB3FF-8B9C-41E9-875E-569DC5C001AF}" type="slidenum">
              <a:rPr lang="en-GB" smtClean="0"/>
              <a:t>5</a:t>
            </a:fld>
            <a:endParaRPr lang="en-GB"/>
          </a:p>
        </p:txBody>
      </p:sp>
    </p:spTree>
    <p:extLst>
      <p:ext uri="{BB962C8B-B14F-4D97-AF65-F5344CB8AC3E}">
        <p14:creationId xmlns:p14="http://schemas.microsoft.com/office/powerpoint/2010/main" val="1540756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5F9665-E847-41D1-A460-29F100001024}" type="slidenum">
              <a:rPr lang="en-GB" smtClean="0"/>
              <a:t>6</a:t>
            </a:fld>
            <a:endParaRPr lang="en-GB"/>
          </a:p>
        </p:txBody>
      </p:sp>
    </p:spTree>
    <p:extLst>
      <p:ext uri="{BB962C8B-B14F-4D97-AF65-F5344CB8AC3E}">
        <p14:creationId xmlns:p14="http://schemas.microsoft.com/office/powerpoint/2010/main" val="737946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Play if there is time, don’t play of it gets tight. There might also be a better visual example </a:t>
            </a:r>
          </a:p>
        </p:txBody>
      </p:sp>
      <p:sp>
        <p:nvSpPr>
          <p:cNvPr id="4" name="Slide Number Placeholder 3"/>
          <p:cNvSpPr>
            <a:spLocks noGrp="1"/>
          </p:cNvSpPr>
          <p:nvPr>
            <p:ph type="sldNum" sz="quarter" idx="5"/>
          </p:nvPr>
        </p:nvSpPr>
        <p:spPr/>
        <p:txBody>
          <a:bodyPr/>
          <a:lstStyle/>
          <a:p>
            <a:fld id="{065F9665-E847-41D1-A460-29F100001024}" type="slidenum">
              <a:rPr lang="en-GB" smtClean="0"/>
              <a:t>8</a:t>
            </a:fld>
            <a:endParaRPr lang="en-GB"/>
          </a:p>
        </p:txBody>
      </p:sp>
    </p:spTree>
    <p:extLst>
      <p:ext uri="{BB962C8B-B14F-4D97-AF65-F5344CB8AC3E}">
        <p14:creationId xmlns:p14="http://schemas.microsoft.com/office/powerpoint/2010/main" val="3515359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bg1"/>
                </a:solidFill>
              </a:rPr>
              <a:t>Choose the cultural dimensions that most closely applies to experiences you have had in the intercultural classroom and join relevant table</a:t>
            </a:r>
          </a:p>
          <a:p>
            <a:r>
              <a:rPr lang="en-GB" sz="1200" dirty="0">
                <a:solidFill>
                  <a:schemeClr val="bg1"/>
                </a:solidFill>
              </a:rPr>
              <a:t>Discuss how the concept might apply/explain these experiences</a:t>
            </a:r>
          </a:p>
          <a:p>
            <a:r>
              <a:rPr lang="en-GB" dirty="0"/>
              <a:t>Choose one person to report back from your table during the debrief</a:t>
            </a:r>
          </a:p>
        </p:txBody>
      </p:sp>
      <p:sp>
        <p:nvSpPr>
          <p:cNvPr id="4" name="Slide Number Placeholder 3"/>
          <p:cNvSpPr>
            <a:spLocks noGrp="1"/>
          </p:cNvSpPr>
          <p:nvPr>
            <p:ph type="sldNum" sz="quarter" idx="5"/>
          </p:nvPr>
        </p:nvSpPr>
        <p:spPr/>
        <p:txBody>
          <a:bodyPr/>
          <a:lstStyle/>
          <a:p>
            <a:fld id="{065F9665-E847-41D1-A460-29F100001024}" type="slidenum">
              <a:rPr lang="en-GB" smtClean="0"/>
              <a:t>9</a:t>
            </a:fld>
            <a:endParaRPr lang="en-GB"/>
          </a:p>
        </p:txBody>
      </p:sp>
    </p:spTree>
    <p:extLst>
      <p:ext uri="{BB962C8B-B14F-4D97-AF65-F5344CB8AC3E}">
        <p14:creationId xmlns:p14="http://schemas.microsoft.com/office/powerpoint/2010/main" val="4174084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5F9665-E847-41D1-A460-29F100001024}" type="slidenum">
              <a:rPr lang="en-GB" smtClean="0"/>
              <a:t>12</a:t>
            </a:fld>
            <a:endParaRPr lang="en-GB"/>
          </a:p>
        </p:txBody>
      </p:sp>
    </p:spTree>
    <p:extLst>
      <p:ext uri="{BB962C8B-B14F-4D97-AF65-F5344CB8AC3E}">
        <p14:creationId xmlns:p14="http://schemas.microsoft.com/office/powerpoint/2010/main" val="3456100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5F9665-E847-41D1-A460-29F100001024}" type="slidenum">
              <a:rPr lang="en-GB" smtClean="0"/>
              <a:t>13</a:t>
            </a:fld>
            <a:endParaRPr lang="en-GB"/>
          </a:p>
        </p:txBody>
      </p:sp>
    </p:spTree>
    <p:extLst>
      <p:ext uri="{BB962C8B-B14F-4D97-AF65-F5344CB8AC3E}">
        <p14:creationId xmlns:p14="http://schemas.microsoft.com/office/powerpoint/2010/main" val="3282718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bg1"/>
                </a:solidFill>
              </a:rPr>
              <a:t>Let’s form a community of practice – could take shape of a reading group – I have built up a library of resources on various theoretical and pedagogical approaches</a:t>
            </a:r>
          </a:p>
          <a:p>
            <a:r>
              <a:rPr lang="en-GB" sz="1200" dirty="0">
                <a:solidFill>
                  <a:schemeClr val="bg1"/>
                </a:solidFill>
              </a:rPr>
              <a:t>Could be just to discuss experiences and testing new ideas and practices </a:t>
            </a:r>
          </a:p>
          <a:p>
            <a:r>
              <a:rPr lang="en-GB" sz="1200" dirty="0">
                <a:solidFill>
                  <a:schemeClr val="bg1"/>
                </a:solidFill>
              </a:rPr>
              <a:t>E-mail me if you are interested and I will set up a Teams channel</a:t>
            </a:r>
          </a:p>
          <a:p>
            <a:endParaRPr lang="en-GB" dirty="0"/>
          </a:p>
        </p:txBody>
      </p:sp>
      <p:sp>
        <p:nvSpPr>
          <p:cNvPr id="4" name="Slide Number Placeholder 3"/>
          <p:cNvSpPr>
            <a:spLocks noGrp="1"/>
          </p:cNvSpPr>
          <p:nvPr>
            <p:ph type="sldNum" sz="quarter" idx="5"/>
          </p:nvPr>
        </p:nvSpPr>
        <p:spPr/>
        <p:txBody>
          <a:bodyPr/>
          <a:lstStyle/>
          <a:p>
            <a:fld id="{065F9665-E847-41D1-A460-29F100001024}" type="slidenum">
              <a:rPr lang="en-GB" smtClean="0"/>
              <a:t>16</a:t>
            </a:fld>
            <a:endParaRPr lang="en-GB"/>
          </a:p>
        </p:txBody>
      </p:sp>
    </p:spTree>
    <p:extLst>
      <p:ext uri="{BB962C8B-B14F-4D97-AF65-F5344CB8AC3E}">
        <p14:creationId xmlns:p14="http://schemas.microsoft.com/office/powerpoint/2010/main" val="3180987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E7B96-B4B0-48FE-A2D2-10E7FD092B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6E265A0-4E56-4047-AEF1-D7BE7367F6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BDEE845-6856-43D0-B714-7546798CB434}"/>
              </a:ext>
            </a:extLst>
          </p:cNvPr>
          <p:cNvSpPr>
            <a:spLocks noGrp="1"/>
          </p:cNvSpPr>
          <p:nvPr>
            <p:ph type="dt" sz="half" idx="10"/>
          </p:nvPr>
        </p:nvSpPr>
        <p:spPr/>
        <p:txBody>
          <a:bodyPr/>
          <a:lstStyle/>
          <a:p>
            <a:fld id="{6B0AC13B-CF2D-45C1-B363-BA56FD0FB08F}" type="datetimeFigureOut">
              <a:rPr lang="en-GB" smtClean="0"/>
              <a:t>28/03/2022</a:t>
            </a:fld>
            <a:endParaRPr lang="en-GB"/>
          </a:p>
        </p:txBody>
      </p:sp>
      <p:sp>
        <p:nvSpPr>
          <p:cNvPr id="5" name="Footer Placeholder 4">
            <a:extLst>
              <a:ext uri="{FF2B5EF4-FFF2-40B4-BE49-F238E27FC236}">
                <a16:creationId xmlns:a16="http://schemas.microsoft.com/office/drawing/2014/main" id="{B4FFA2DF-6973-474A-BB49-6F899AB5B4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3DD237-3246-4D47-94D3-6283305E0717}"/>
              </a:ext>
            </a:extLst>
          </p:cNvPr>
          <p:cNvSpPr>
            <a:spLocks noGrp="1"/>
          </p:cNvSpPr>
          <p:nvPr>
            <p:ph type="sldNum" sz="quarter" idx="12"/>
          </p:nvPr>
        </p:nvSpPr>
        <p:spPr/>
        <p:txBody>
          <a:bodyPr/>
          <a:lstStyle/>
          <a:p>
            <a:fld id="{96A622B8-C452-49EA-99D5-F9CAE175752B}" type="slidenum">
              <a:rPr lang="en-GB" smtClean="0"/>
              <a:t>‹#›</a:t>
            </a:fld>
            <a:endParaRPr lang="en-GB"/>
          </a:p>
        </p:txBody>
      </p:sp>
    </p:spTree>
    <p:extLst>
      <p:ext uri="{BB962C8B-B14F-4D97-AF65-F5344CB8AC3E}">
        <p14:creationId xmlns:p14="http://schemas.microsoft.com/office/powerpoint/2010/main" val="365413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027FC-78C8-4E4F-A4D6-8A27CF81AD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2F3671A-9103-4D22-AE27-1B8C5D103B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78A5B7-F07E-4771-8C78-C7F9D4E66162}"/>
              </a:ext>
            </a:extLst>
          </p:cNvPr>
          <p:cNvSpPr>
            <a:spLocks noGrp="1"/>
          </p:cNvSpPr>
          <p:nvPr>
            <p:ph type="dt" sz="half" idx="10"/>
          </p:nvPr>
        </p:nvSpPr>
        <p:spPr/>
        <p:txBody>
          <a:bodyPr/>
          <a:lstStyle/>
          <a:p>
            <a:fld id="{6B0AC13B-CF2D-45C1-B363-BA56FD0FB08F}" type="datetimeFigureOut">
              <a:rPr lang="en-GB" smtClean="0"/>
              <a:t>28/03/2022</a:t>
            </a:fld>
            <a:endParaRPr lang="en-GB"/>
          </a:p>
        </p:txBody>
      </p:sp>
      <p:sp>
        <p:nvSpPr>
          <p:cNvPr id="5" name="Footer Placeholder 4">
            <a:extLst>
              <a:ext uri="{FF2B5EF4-FFF2-40B4-BE49-F238E27FC236}">
                <a16:creationId xmlns:a16="http://schemas.microsoft.com/office/drawing/2014/main" id="{0E5B98A4-31F9-43A5-A150-89873F00AF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A76639-12DA-4E9A-9650-95A4871A1182}"/>
              </a:ext>
            </a:extLst>
          </p:cNvPr>
          <p:cNvSpPr>
            <a:spLocks noGrp="1"/>
          </p:cNvSpPr>
          <p:nvPr>
            <p:ph type="sldNum" sz="quarter" idx="12"/>
          </p:nvPr>
        </p:nvSpPr>
        <p:spPr/>
        <p:txBody>
          <a:bodyPr/>
          <a:lstStyle/>
          <a:p>
            <a:fld id="{96A622B8-C452-49EA-99D5-F9CAE175752B}" type="slidenum">
              <a:rPr lang="en-GB" smtClean="0"/>
              <a:t>‹#›</a:t>
            </a:fld>
            <a:endParaRPr lang="en-GB"/>
          </a:p>
        </p:txBody>
      </p:sp>
    </p:spTree>
    <p:extLst>
      <p:ext uri="{BB962C8B-B14F-4D97-AF65-F5344CB8AC3E}">
        <p14:creationId xmlns:p14="http://schemas.microsoft.com/office/powerpoint/2010/main" val="1430929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A4F355-F3CE-4981-AE1C-56D0E0A8919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F085AF-275E-4EE9-8ABA-DF0E8C81F9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998C37-CCAE-4CBA-B488-CE8BDEA8C75A}"/>
              </a:ext>
            </a:extLst>
          </p:cNvPr>
          <p:cNvSpPr>
            <a:spLocks noGrp="1"/>
          </p:cNvSpPr>
          <p:nvPr>
            <p:ph type="dt" sz="half" idx="10"/>
          </p:nvPr>
        </p:nvSpPr>
        <p:spPr/>
        <p:txBody>
          <a:bodyPr/>
          <a:lstStyle/>
          <a:p>
            <a:fld id="{6B0AC13B-CF2D-45C1-B363-BA56FD0FB08F}" type="datetimeFigureOut">
              <a:rPr lang="en-GB" smtClean="0"/>
              <a:t>28/03/2022</a:t>
            </a:fld>
            <a:endParaRPr lang="en-GB"/>
          </a:p>
        </p:txBody>
      </p:sp>
      <p:sp>
        <p:nvSpPr>
          <p:cNvPr id="5" name="Footer Placeholder 4">
            <a:extLst>
              <a:ext uri="{FF2B5EF4-FFF2-40B4-BE49-F238E27FC236}">
                <a16:creationId xmlns:a16="http://schemas.microsoft.com/office/drawing/2014/main" id="{9089FA2B-244D-4B97-A063-E28958326F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67A5BA-19DF-4B77-9799-69D19D0841E3}"/>
              </a:ext>
            </a:extLst>
          </p:cNvPr>
          <p:cNvSpPr>
            <a:spLocks noGrp="1"/>
          </p:cNvSpPr>
          <p:nvPr>
            <p:ph type="sldNum" sz="quarter" idx="12"/>
          </p:nvPr>
        </p:nvSpPr>
        <p:spPr/>
        <p:txBody>
          <a:bodyPr/>
          <a:lstStyle/>
          <a:p>
            <a:fld id="{96A622B8-C452-49EA-99D5-F9CAE175752B}" type="slidenum">
              <a:rPr lang="en-GB" smtClean="0"/>
              <a:t>‹#›</a:t>
            </a:fld>
            <a:endParaRPr lang="en-GB"/>
          </a:p>
        </p:txBody>
      </p:sp>
    </p:spTree>
    <p:extLst>
      <p:ext uri="{BB962C8B-B14F-4D97-AF65-F5344CB8AC3E}">
        <p14:creationId xmlns:p14="http://schemas.microsoft.com/office/powerpoint/2010/main" val="3568494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D2A47-3289-4B96-9794-B8EFAAEC22D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528885F-E42D-4994-8E2E-9B0A263A64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FD1372-99E5-48AF-9C7E-3B04C9E28EC1}"/>
              </a:ext>
            </a:extLst>
          </p:cNvPr>
          <p:cNvSpPr>
            <a:spLocks noGrp="1"/>
          </p:cNvSpPr>
          <p:nvPr>
            <p:ph type="dt" sz="half" idx="10"/>
          </p:nvPr>
        </p:nvSpPr>
        <p:spPr/>
        <p:txBody>
          <a:bodyPr/>
          <a:lstStyle/>
          <a:p>
            <a:fld id="{6B0AC13B-CF2D-45C1-B363-BA56FD0FB08F}" type="datetimeFigureOut">
              <a:rPr lang="en-GB" smtClean="0"/>
              <a:t>28/03/2022</a:t>
            </a:fld>
            <a:endParaRPr lang="en-GB"/>
          </a:p>
        </p:txBody>
      </p:sp>
      <p:sp>
        <p:nvSpPr>
          <p:cNvPr id="5" name="Footer Placeholder 4">
            <a:extLst>
              <a:ext uri="{FF2B5EF4-FFF2-40B4-BE49-F238E27FC236}">
                <a16:creationId xmlns:a16="http://schemas.microsoft.com/office/drawing/2014/main" id="{62C1EAE9-2D3E-4FB3-8316-2D9AA1546C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1CD099-E77B-4370-84F1-33CB26BC7ADA}"/>
              </a:ext>
            </a:extLst>
          </p:cNvPr>
          <p:cNvSpPr>
            <a:spLocks noGrp="1"/>
          </p:cNvSpPr>
          <p:nvPr>
            <p:ph type="sldNum" sz="quarter" idx="12"/>
          </p:nvPr>
        </p:nvSpPr>
        <p:spPr/>
        <p:txBody>
          <a:bodyPr/>
          <a:lstStyle/>
          <a:p>
            <a:fld id="{96A622B8-C452-49EA-99D5-F9CAE175752B}" type="slidenum">
              <a:rPr lang="en-GB" smtClean="0"/>
              <a:t>‹#›</a:t>
            </a:fld>
            <a:endParaRPr lang="en-GB"/>
          </a:p>
        </p:txBody>
      </p:sp>
    </p:spTree>
    <p:extLst>
      <p:ext uri="{BB962C8B-B14F-4D97-AF65-F5344CB8AC3E}">
        <p14:creationId xmlns:p14="http://schemas.microsoft.com/office/powerpoint/2010/main" val="3779605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9A23B-F25B-408C-BD5A-C55BDFE72F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BE03374-D5B0-4E7B-8A26-C294A55EA9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594679-BDDB-497E-B04B-90B218DD5813}"/>
              </a:ext>
            </a:extLst>
          </p:cNvPr>
          <p:cNvSpPr>
            <a:spLocks noGrp="1"/>
          </p:cNvSpPr>
          <p:nvPr>
            <p:ph type="dt" sz="half" idx="10"/>
          </p:nvPr>
        </p:nvSpPr>
        <p:spPr/>
        <p:txBody>
          <a:bodyPr/>
          <a:lstStyle/>
          <a:p>
            <a:fld id="{6B0AC13B-CF2D-45C1-B363-BA56FD0FB08F}" type="datetimeFigureOut">
              <a:rPr lang="en-GB" smtClean="0"/>
              <a:t>28/03/2022</a:t>
            </a:fld>
            <a:endParaRPr lang="en-GB"/>
          </a:p>
        </p:txBody>
      </p:sp>
      <p:sp>
        <p:nvSpPr>
          <p:cNvPr id="5" name="Footer Placeholder 4">
            <a:extLst>
              <a:ext uri="{FF2B5EF4-FFF2-40B4-BE49-F238E27FC236}">
                <a16:creationId xmlns:a16="http://schemas.microsoft.com/office/drawing/2014/main" id="{57CF071F-9258-4BB8-B34F-1D7CF90BF7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B782F7-BA3D-4D91-84D9-45DB64EF4E77}"/>
              </a:ext>
            </a:extLst>
          </p:cNvPr>
          <p:cNvSpPr>
            <a:spLocks noGrp="1"/>
          </p:cNvSpPr>
          <p:nvPr>
            <p:ph type="sldNum" sz="quarter" idx="12"/>
          </p:nvPr>
        </p:nvSpPr>
        <p:spPr/>
        <p:txBody>
          <a:bodyPr/>
          <a:lstStyle/>
          <a:p>
            <a:fld id="{96A622B8-C452-49EA-99D5-F9CAE175752B}" type="slidenum">
              <a:rPr lang="en-GB" smtClean="0"/>
              <a:t>‹#›</a:t>
            </a:fld>
            <a:endParaRPr lang="en-GB"/>
          </a:p>
        </p:txBody>
      </p:sp>
    </p:spTree>
    <p:extLst>
      <p:ext uri="{BB962C8B-B14F-4D97-AF65-F5344CB8AC3E}">
        <p14:creationId xmlns:p14="http://schemas.microsoft.com/office/powerpoint/2010/main" val="2308447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3830F-DAE1-418E-8408-5D3C392D5F2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F55EC0C-A682-4A77-8128-2AA20A27BD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42234E-F2A7-40CE-BE82-2B0C202FDF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3E038F0-3C42-434B-A5BA-4AAB100ACFC7}"/>
              </a:ext>
            </a:extLst>
          </p:cNvPr>
          <p:cNvSpPr>
            <a:spLocks noGrp="1"/>
          </p:cNvSpPr>
          <p:nvPr>
            <p:ph type="dt" sz="half" idx="10"/>
          </p:nvPr>
        </p:nvSpPr>
        <p:spPr/>
        <p:txBody>
          <a:bodyPr/>
          <a:lstStyle/>
          <a:p>
            <a:fld id="{6B0AC13B-CF2D-45C1-B363-BA56FD0FB08F}" type="datetimeFigureOut">
              <a:rPr lang="en-GB" smtClean="0"/>
              <a:t>28/03/2022</a:t>
            </a:fld>
            <a:endParaRPr lang="en-GB"/>
          </a:p>
        </p:txBody>
      </p:sp>
      <p:sp>
        <p:nvSpPr>
          <p:cNvPr id="6" name="Footer Placeholder 5">
            <a:extLst>
              <a:ext uri="{FF2B5EF4-FFF2-40B4-BE49-F238E27FC236}">
                <a16:creationId xmlns:a16="http://schemas.microsoft.com/office/drawing/2014/main" id="{7C6019E0-8597-4742-B100-28E3CF19581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FFA8337-ADC1-4FC2-9AB5-A3ABDB8C9FAF}"/>
              </a:ext>
            </a:extLst>
          </p:cNvPr>
          <p:cNvSpPr>
            <a:spLocks noGrp="1"/>
          </p:cNvSpPr>
          <p:nvPr>
            <p:ph type="sldNum" sz="quarter" idx="12"/>
          </p:nvPr>
        </p:nvSpPr>
        <p:spPr/>
        <p:txBody>
          <a:bodyPr/>
          <a:lstStyle/>
          <a:p>
            <a:fld id="{96A622B8-C452-49EA-99D5-F9CAE175752B}" type="slidenum">
              <a:rPr lang="en-GB" smtClean="0"/>
              <a:t>‹#›</a:t>
            </a:fld>
            <a:endParaRPr lang="en-GB"/>
          </a:p>
        </p:txBody>
      </p:sp>
    </p:spTree>
    <p:extLst>
      <p:ext uri="{BB962C8B-B14F-4D97-AF65-F5344CB8AC3E}">
        <p14:creationId xmlns:p14="http://schemas.microsoft.com/office/powerpoint/2010/main" val="3561748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64253-8F58-4F7F-B439-757F5BAEFFD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1C5ED7-7B39-49E0-8277-CA7AD1855E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C129DA-B321-4D43-9CB4-6F4D552FA5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271E7FC-E42D-4F53-A733-3D0743CAA5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938630-3556-4243-841D-E6670C080C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3C57046-43B6-4EB2-BFA2-A192EFB36397}"/>
              </a:ext>
            </a:extLst>
          </p:cNvPr>
          <p:cNvSpPr>
            <a:spLocks noGrp="1"/>
          </p:cNvSpPr>
          <p:nvPr>
            <p:ph type="dt" sz="half" idx="10"/>
          </p:nvPr>
        </p:nvSpPr>
        <p:spPr/>
        <p:txBody>
          <a:bodyPr/>
          <a:lstStyle/>
          <a:p>
            <a:fld id="{6B0AC13B-CF2D-45C1-B363-BA56FD0FB08F}" type="datetimeFigureOut">
              <a:rPr lang="en-GB" smtClean="0"/>
              <a:t>28/03/2022</a:t>
            </a:fld>
            <a:endParaRPr lang="en-GB"/>
          </a:p>
        </p:txBody>
      </p:sp>
      <p:sp>
        <p:nvSpPr>
          <p:cNvPr id="8" name="Footer Placeholder 7">
            <a:extLst>
              <a:ext uri="{FF2B5EF4-FFF2-40B4-BE49-F238E27FC236}">
                <a16:creationId xmlns:a16="http://schemas.microsoft.com/office/drawing/2014/main" id="{744F530F-7FF2-4297-A69A-115674F37D6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443A59B-13F9-4AB7-82C2-D11DDDBCD948}"/>
              </a:ext>
            </a:extLst>
          </p:cNvPr>
          <p:cNvSpPr>
            <a:spLocks noGrp="1"/>
          </p:cNvSpPr>
          <p:nvPr>
            <p:ph type="sldNum" sz="quarter" idx="12"/>
          </p:nvPr>
        </p:nvSpPr>
        <p:spPr/>
        <p:txBody>
          <a:bodyPr/>
          <a:lstStyle/>
          <a:p>
            <a:fld id="{96A622B8-C452-49EA-99D5-F9CAE175752B}" type="slidenum">
              <a:rPr lang="en-GB" smtClean="0"/>
              <a:t>‹#›</a:t>
            </a:fld>
            <a:endParaRPr lang="en-GB"/>
          </a:p>
        </p:txBody>
      </p:sp>
    </p:spTree>
    <p:extLst>
      <p:ext uri="{BB962C8B-B14F-4D97-AF65-F5344CB8AC3E}">
        <p14:creationId xmlns:p14="http://schemas.microsoft.com/office/powerpoint/2010/main" val="783974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1A7FA-FBF3-4DD9-9704-6D115CAEF9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3A0AA2-40A3-4DA1-BE82-4EC22DB1FA97}"/>
              </a:ext>
            </a:extLst>
          </p:cNvPr>
          <p:cNvSpPr>
            <a:spLocks noGrp="1"/>
          </p:cNvSpPr>
          <p:nvPr>
            <p:ph type="dt" sz="half" idx="10"/>
          </p:nvPr>
        </p:nvSpPr>
        <p:spPr/>
        <p:txBody>
          <a:bodyPr/>
          <a:lstStyle/>
          <a:p>
            <a:fld id="{6B0AC13B-CF2D-45C1-B363-BA56FD0FB08F}" type="datetimeFigureOut">
              <a:rPr lang="en-GB" smtClean="0"/>
              <a:t>28/03/2022</a:t>
            </a:fld>
            <a:endParaRPr lang="en-GB"/>
          </a:p>
        </p:txBody>
      </p:sp>
      <p:sp>
        <p:nvSpPr>
          <p:cNvPr id="4" name="Footer Placeholder 3">
            <a:extLst>
              <a:ext uri="{FF2B5EF4-FFF2-40B4-BE49-F238E27FC236}">
                <a16:creationId xmlns:a16="http://schemas.microsoft.com/office/drawing/2014/main" id="{5A7084C7-D693-405F-B3C1-C57D7F38E1F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78CDF67-3F6B-4EB3-8C17-86342B268D9D}"/>
              </a:ext>
            </a:extLst>
          </p:cNvPr>
          <p:cNvSpPr>
            <a:spLocks noGrp="1"/>
          </p:cNvSpPr>
          <p:nvPr>
            <p:ph type="sldNum" sz="quarter" idx="12"/>
          </p:nvPr>
        </p:nvSpPr>
        <p:spPr/>
        <p:txBody>
          <a:bodyPr/>
          <a:lstStyle/>
          <a:p>
            <a:fld id="{96A622B8-C452-49EA-99D5-F9CAE175752B}" type="slidenum">
              <a:rPr lang="en-GB" smtClean="0"/>
              <a:t>‹#›</a:t>
            </a:fld>
            <a:endParaRPr lang="en-GB"/>
          </a:p>
        </p:txBody>
      </p:sp>
    </p:spTree>
    <p:extLst>
      <p:ext uri="{BB962C8B-B14F-4D97-AF65-F5344CB8AC3E}">
        <p14:creationId xmlns:p14="http://schemas.microsoft.com/office/powerpoint/2010/main" val="3457831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19FF99-24A8-4531-8B3E-EC5C54451EFD}"/>
              </a:ext>
            </a:extLst>
          </p:cNvPr>
          <p:cNvSpPr>
            <a:spLocks noGrp="1"/>
          </p:cNvSpPr>
          <p:nvPr>
            <p:ph type="dt" sz="half" idx="10"/>
          </p:nvPr>
        </p:nvSpPr>
        <p:spPr/>
        <p:txBody>
          <a:bodyPr/>
          <a:lstStyle/>
          <a:p>
            <a:fld id="{6B0AC13B-CF2D-45C1-B363-BA56FD0FB08F}" type="datetimeFigureOut">
              <a:rPr lang="en-GB" smtClean="0"/>
              <a:t>28/03/2022</a:t>
            </a:fld>
            <a:endParaRPr lang="en-GB"/>
          </a:p>
        </p:txBody>
      </p:sp>
      <p:sp>
        <p:nvSpPr>
          <p:cNvPr id="3" name="Footer Placeholder 2">
            <a:extLst>
              <a:ext uri="{FF2B5EF4-FFF2-40B4-BE49-F238E27FC236}">
                <a16:creationId xmlns:a16="http://schemas.microsoft.com/office/drawing/2014/main" id="{E7FB6C52-5984-4CEB-8EF6-7A9546FE2C6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69F9CCF-67C8-4163-927A-FAD2C703DEF5}"/>
              </a:ext>
            </a:extLst>
          </p:cNvPr>
          <p:cNvSpPr>
            <a:spLocks noGrp="1"/>
          </p:cNvSpPr>
          <p:nvPr>
            <p:ph type="sldNum" sz="quarter" idx="12"/>
          </p:nvPr>
        </p:nvSpPr>
        <p:spPr/>
        <p:txBody>
          <a:bodyPr/>
          <a:lstStyle/>
          <a:p>
            <a:fld id="{96A622B8-C452-49EA-99D5-F9CAE175752B}" type="slidenum">
              <a:rPr lang="en-GB" smtClean="0"/>
              <a:t>‹#›</a:t>
            </a:fld>
            <a:endParaRPr lang="en-GB"/>
          </a:p>
        </p:txBody>
      </p:sp>
    </p:spTree>
    <p:extLst>
      <p:ext uri="{BB962C8B-B14F-4D97-AF65-F5344CB8AC3E}">
        <p14:creationId xmlns:p14="http://schemas.microsoft.com/office/powerpoint/2010/main" val="3035444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18A07-C257-4893-BCBC-F4FD1ABA01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5046D6A-25E1-4A75-8418-A4176DEE88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B57305D-FCAD-49EE-BDDA-461422533D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E29DA2-4104-4601-88B9-0E20A2ACB2EE}"/>
              </a:ext>
            </a:extLst>
          </p:cNvPr>
          <p:cNvSpPr>
            <a:spLocks noGrp="1"/>
          </p:cNvSpPr>
          <p:nvPr>
            <p:ph type="dt" sz="half" idx="10"/>
          </p:nvPr>
        </p:nvSpPr>
        <p:spPr/>
        <p:txBody>
          <a:bodyPr/>
          <a:lstStyle/>
          <a:p>
            <a:fld id="{6B0AC13B-CF2D-45C1-B363-BA56FD0FB08F}" type="datetimeFigureOut">
              <a:rPr lang="en-GB" smtClean="0"/>
              <a:t>28/03/2022</a:t>
            </a:fld>
            <a:endParaRPr lang="en-GB"/>
          </a:p>
        </p:txBody>
      </p:sp>
      <p:sp>
        <p:nvSpPr>
          <p:cNvPr id="6" name="Footer Placeholder 5">
            <a:extLst>
              <a:ext uri="{FF2B5EF4-FFF2-40B4-BE49-F238E27FC236}">
                <a16:creationId xmlns:a16="http://schemas.microsoft.com/office/drawing/2014/main" id="{429AEEBB-9AC6-487A-89CD-C650196939A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DDB3130-E91F-437E-8121-70FE4F6850BB}"/>
              </a:ext>
            </a:extLst>
          </p:cNvPr>
          <p:cNvSpPr>
            <a:spLocks noGrp="1"/>
          </p:cNvSpPr>
          <p:nvPr>
            <p:ph type="sldNum" sz="quarter" idx="12"/>
          </p:nvPr>
        </p:nvSpPr>
        <p:spPr/>
        <p:txBody>
          <a:bodyPr/>
          <a:lstStyle/>
          <a:p>
            <a:fld id="{96A622B8-C452-49EA-99D5-F9CAE175752B}" type="slidenum">
              <a:rPr lang="en-GB" smtClean="0"/>
              <a:t>‹#›</a:t>
            </a:fld>
            <a:endParaRPr lang="en-GB"/>
          </a:p>
        </p:txBody>
      </p:sp>
    </p:spTree>
    <p:extLst>
      <p:ext uri="{BB962C8B-B14F-4D97-AF65-F5344CB8AC3E}">
        <p14:creationId xmlns:p14="http://schemas.microsoft.com/office/powerpoint/2010/main" val="1009193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B58D9-DD87-46EA-A71F-362770956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6A97714-D08A-4CAB-9729-0DC50B9974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5502CED-4CB5-4EC9-9B9F-A412703A27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CB7C3F-D38E-4CBD-ADE7-777D9F24F4D0}"/>
              </a:ext>
            </a:extLst>
          </p:cNvPr>
          <p:cNvSpPr>
            <a:spLocks noGrp="1"/>
          </p:cNvSpPr>
          <p:nvPr>
            <p:ph type="dt" sz="half" idx="10"/>
          </p:nvPr>
        </p:nvSpPr>
        <p:spPr/>
        <p:txBody>
          <a:bodyPr/>
          <a:lstStyle/>
          <a:p>
            <a:fld id="{6B0AC13B-CF2D-45C1-B363-BA56FD0FB08F}" type="datetimeFigureOut">
              <a:rPr lang="en-GB" smtClean="0"/>
              <a:t>28/03/2022</a:t>
            </a:fld>
            <a:endParaRPr lang="en-GB"/>
          </a:p>
        </p:txBody>
      </p:sp>
      <p:sp>
        <p:nvSpPr>
          <p:cNvPr id="6" name="Footer Placeholder 5">
            <a:extLst>
              <a:ext uri="{FF2B5EF4-FFF2-40B4-BE49-F238E27FC236}">
                <a16:creationId xmlns:a16="http://schemas.microsoft.com/office/drawing/2014/main" id="{FF1B2F21-30DA-4111-A32C-6F1520AB574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593D675-F72D-48B4-860A-2748595F7B93}"/>
              </a:ext>
            </a:extLst>
          </p:cNvPr>
          <p:cNvSpPr>
            <a:spLocks noGrp="1"/>
          </p:cNvSpPr>
          <p:nvPr>
            <p:ph type="sldNum" sz="quarter" idx="12"/>
          </p:nvPr>
        </p:nvSpPr>
        <p:spPr/>
        <p:txBody>
          <a:bodyPr/>
          <a:lstStyle/>
          <a:p>
            <a:fld id="{96A622B8-C452-49EA-99D5-F9CAE175752B}" type="slidenum">
              <a:rPr lang="en-GB" smtClean="0"/>
              <a:t>‹#›</a:t>
            </a:fld>
            <a:endParaRPr lang="en-GB"/>
          </a:p>
        </p:txBody>
      </p:sp>
    </p:spTree>
    <p:extLst>
      <p:ext uri="{BB962C8B-B14F-4D97-AF65-F5344CB8AC3E}">
        <p14:creationId xmlns:p14="http://schemas.microsoft.com/office/powerpoint/2010/main" val="2010298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FD3699-7836-498A-A9A8-04B8FCAEE1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F001AC3-1211-4C4F-8430-6A25E6A8A1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4BD670D-14CD-438E-9934-07175DD575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0AC13B-CF2D-45C1-B363-BA56FD0FB08F}" type="datetimeFigureOut">
              <a:rPr lang="en-GB" smtClean="0"/>
              <a:t>28/03/2022</a:t>
            </a:fld>
            <a:endParaRPr lang="en-GB"/>
          </a:p>
        </p:txBody>
      </p:sp>
      <p:sp>
        <p:nvSpPr>
          <p:cNvPr id="5" name="Footer Placeholder 4">
            <a:extLst>
              <a:ext uri="{FF2B5EF4-FFF2-40B4-BE49-F238E27FC236}">
                <a16:creationId xmlns:a16="http://schemas.microsoft.com/office/drawing/2014/main" id="{A32C1860-1B11-4D7F-8149-0CFB39B4C1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60140C6-CC5E-4609-A640-330DF0619A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A622B8-C452-49EA-99D5-F9CAE175752B}" type="slidenum">
              <a:rPr lang="en-GB" smtClean="0"/>
              <a:t>‹#›</a:t>
            </a:fld>
            <a:endParaRPr lang="en-GB"/>
          </a:p>
        </p:txBody>
      </p:sp>
    </p:spTree>
    <p:extLst>
      <p:ext uri="{BB962C8B-B14F-4D97-AF65-F5344CB8AC3E}">
        <p14:creationId xmlns:p14="http://schemas.microsoft.com/office/powerpoint/2010/main" val="2449970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nameshouts.com/" TargetMode="External"/><Relationship Id="rId2" Type="http://schemas.openxmlformats.org/officeDocument/2006/relationships/hyperlink" Target="https://www.howtopronounce.com/names/index.php"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https://www.youtube.com/embed/zhHeelvwEN0?feature=oembed" TargetMode="External"/><Relationship Id="rId6" Type="http://schemas.openxmlformats.org/officeDocument/2006/relationships/hyperlink" Target="https://unsplash.com/t/people?utm_source=unsplash&amp;utm_medium=referral&amp;utm_content=creditCopyText" TargetMode="External"/><Relationship Id="rId5" Type="http://schemas.openxmlformats.org/officeDocument/2006/relationships/hyperlink" Target="https://unsplash.com/@anthonytran?utm_source=unsplash&amp;utm_medium=referral&amp;utm_content=creditCopyText" TargetMode="Externa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0W9iLrfyq20?feature=oembed" TargetMode="Externa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Notebook and pencil on desk">
            <a:extLst>
              <a:ext uri="{FF2B5EF4-FFF2-40B4-BE49-F238E27FC236}">
                <a16:creationId xmlns:a16="http://schemas.microsoft.com/office/drawing/2014/main" id="{AB789CA1-437C-EFF8-712A-B5515C40C393}"/>
              </a:ext>
            </a:extLst>
          </p:cNvPr>
          <p:cNvPicPr>
            <a:picLocks noChangeAspect="1"/>
          </p:cNvPicPr>
          <p:nvPr/>
        </p:nvPicPr>
        <p:blipFill rotWithShape="1">
          <a:blip r:embed="rId2"/>
          <a:srcRect l="15628" r="-1"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378272F-4996-449C-ADFD-B7CAEA1816F9}"/>
              </a:ext>
            </a:extLst>
          </p:cNvPr>
          <p:cNvSpPr>
            <a:spLocks noGrp="1"/>
          </p:cNvSpPr>
          <p:nvPr>
            <p:ph type="ctrTitle"/>
          </p:nvPr>
        </p:nvSpPr>
        <p:spPr>
          <a:xfrm>
            <a:off x="352145" y="565849"/>
            <a:ext cx="5536925" cy="3204134"/>
          </a:xfrm>
        </p:spPr>
        <p:txBody>
          <a:bodyPr anchor="b">
            <a:normAutofit fontScale="90000"/>
          </a:bodyPr>
          <a:lstStyle/>
          <a:p>
            <a:pPr algn="l"/>
            <a:r>
              <a:rPr lang="en-GB" sz="4800" dirty="0"/>
              <a:t>Interculturality and the International Classroom </a:t>
            </a:r>
            <a:br>
              <a:rPr lang="en-GB" sz="4800" dirty="0"/>
            </a:br>
            <a:br>
              <a:rPr lang="en-GB" sz="4800" dirty="0"/>
            </a:br>
            <a:r>
              <a:rPr lang="en-GB" sz="4800" dirty="0"/>
              <a:t>Dr Julia Bohlmann</a:t>
            </a:r>
          </a:p>
        </p:txBody>
      </p:sp>
      <p:sp>
        <p:nvSpPr>
          <p:cNvPr id="3" name="Subtitle 2">
            <a:extLst>
              <a:ext uri="{FF2B5EF4-FFF2-40B4-BE49-F238E27FC236}">
                <a16:creationId xmlns:a16="http://schemas.microsoft.com/office/drawing/2014/main" id="{C0CDC8C1-9447-4E28-9016-DEB98D6CD4F7}"/>
              </a:ext>
            </a:extLst>
          </p:cNvPr>
          <p:cNvSpPr>
            <a:spLocks noGrp="1"/>
          </p:cNvSpPr>
          <p:nvPr>
            <p:ph type="subTitle" idx="1"/>
          </p:nvPr>
        </p:nvSpPr>
        <p:spPr>
          <a:xfrm>
            <a:off x="477980" y="4872922"/>
            <a:ext cx="4023359" cy="1208141"/>
          </a:xfrm>
        </p:spPr>
        <p:txBody>
          <a:bodyPr>
            <a:normAutofit/>
          </a:bodyPr>
          <a:lstStyle/>
          <a:p>
            <a:pPr algn="l"/>
            <a:r>
              <a:rPr lang="en-GB" sz="2000" dirty="0"/>
              <a:t>15</a:t>
            </a:r>
            <a:r>
              <a:rPr lang="en-GB" sz="2000" baseline="30000" dirty="0"/>
              <a:t>th</a:t>
            </a:r>
            <a:r>
              <a:rPr lang="en-GB" sz="2000" dirty="0"/>
              <a:t> Annual Learning and Teaching Conference University of Glasgow</a:t>
            </a:r>
          </a:p>
          <a:p>
            <a:pPr algn="l"/>
            <a:r>
              <a:rPr lang="en-GB" sz="2000" dirty="0"/>
              <a:t>29</a:t>
            </a:r>
            <a:r>
              <a:rPr lang="en-GB" sz="2000" baseline="30000" dirty="0"/>
              <a:t>th</a:t>
            </a:r>
            <a:r>
              <a:rPr lang="en-GB" sz="2000" dirty="0"/>
              <a:t> March 2022</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39963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801609A6-9510-4444-A333-F4CF19BDF9CB}"/>
              </a:ext>
            </a:extLst>
          </p:cNvPr>
          <p:cNvSpPr>
            <a:spLocks noGrp="1"/>
          </p:cNvSpPr>
          <p:nvPr>
            <p:ph type="title"/>
          </p:nvPr>
        </p:nvSpPr>
        <p:spPr>
          <a:xfrm>
            <a:off x="838200" y="669925"/>
            <a:ext cx="4508946" cy="1325563"/>
          </a:xfrm>
        </p:spPr>
        <p:txBody>
          <a:bodyPr anchor="b">
            <a:normAutofit/>
          </a:bodyPr>
          <a:lstStyle/>
          <a:p>
            <a:pPr algn="r"/>
            <a:r>
              <a:rPr lang="en-GB" sz="3100" dirty="0">
                <a:solidFill>
                  <a:schemeClr val="bg1"/>
                </a:solidFill>
              </a:rPr>
              <a:t>From cultural dimensions to interculturality</a:t>
            </a:r>
          </a:p>
        </p:txBody>
      </p:sp>
      <p:cxnSp>
        <p:nvCxnSpPr>
          <p:cNvPr id="41"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2" name="Content Placeholder 2">
            <a:extLst>
              <a:ext uri="{FF2B5EF4-FFF2-40B4-BE49-F238E27FC236}">
                <a16:creationId xmlns:a16="http://schemas.microsoft.com/office/drawing/2014/main" id="{7AA097F9-33D3-4D49-AC69-D26CA1574742}"/>
              </a:ext>
            </a:extLst>
          </p:cNvPr>
          <p:cNvSpPr>
            <a:spLocks noGrp="1"/>
          </p:cNvSpPr>
          <p:nvPr>
            <p:ph idx="1"/>
          </p:nvPr>
        </p:nvSpPr>
        <p:spPr>
          <a:xfrm>
            <a:off x="441434" y="2398957"/>
            <a:ext cx="10357899" cy="4343850"/>
          </a:xfrm>
        </p:spPr>
        <p:txBody>
          <a:bodyPr>
            <a:normAutofit/>
          </a:bodyPr>
          <a:lstStyle/>
          <a:p>
            <a:r>
              <a:rPr lang="en-GB" sz="2000" dirty="0">
                <a:solidFill>
                  <a:schemeClr val="bg1"/>
                </a:solidFill>
              </a:rPr>
              <a:t>The way we just used the classical cultural dimensions framework moves away from cultural essentialism towards a reflective practice that is detached from national stereotypes </a:t>
            </a:r>
          </a:p>
          <a:p>
            <a:endParaRPr lang="en-GB" sz="2000" dirty="0">
              <a:solidFill>
                <a:schemeClr val="bg1"/>
              </a:solidFill>
            </a:endParaRPr>
          </a:p>
          <a:p>
            <a:r>
              <a:rPr lang="en-GB" sz="2000" dirty="0">
                <a:solidFill>
                  <a:schemeClr val="bg1"/>
                </a:solidFill>
              </a:rPr>
              <a:t>Interculturality does not try to explain the ‘Other’ but reflects on the constantly evolving relationships between groups</a:t>
            </a:r>
          </a:p>
          <a:p>
            <a:endParaRPr lang="en-GB" sz="2000" dirty="0">
              <a:solidFill>
                <a:schemeClr val="bg1"/>
              </a:solidFill>
            </a:endParaRPr>
          </a:p>
          <a:p>
            <a:r>
              <a:rPr lang="en-GB" sz="2000" dirty="0">
                <a:solidFill>
                  <a:schemeClr val="bg1"/>
                </a:solidFill>
              </a:rPr>
              <a:t>Intercultural teaching then is a transformative and equity seeking practice </a:t>
            </a:r>
            <a:r>
              <a:rPr lang="en-GB" sz="2000" dirty="0">
                <a:solidFill>
                  <a:schemeClr val="bg1"/>
                </a:solidFill>
                <a:sym typeface="Wingdings" panose="05000000000000000000" pitchFamily="2" charset="2"/>
              </a:rPr>
              <a:t> it’s not about mastering knowledge or competencies but is a relational, critical and reflective journey</a:t>
            </a:r>
          </a:p>
          <a:p>
            <a:endParaRPr lang="en-GB" sz="2000" dirty="0">
              <a:solidFill>
                <a:schemeClr val="bg1"/>
              </a:solidFill>
              <a:sym typeface="Wingdings" panose="05000000000000000000" pitchFamily="2" charset="2"/>
            </a:endParaRPr>
          </a:p>
          <a:p>
            <a:r>
              <a:rPr lang="en-GB" sz="2000" dirty="0">
                <a:solidFill>
                  <a:schemeClr val="bg1"/>
                </a:solidFill>
              </a:rPr>
              <a:t>Fine, but HOW DOES IT LOOK IN PRACTICE?</a:t>
            </a:r>
          </a:p>
        </p:txBody>
      </p:sp>
      <p:sp>
        <p:nvSpPr>
          <p:cNvPr id="43"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342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 calcmode="lin" valueType="num">
                                      <p:cBhvr additive="base">
                                        <p:cTn id="7"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2">
                                            <p:txEl>
                                              <p:pRg st="2" end="2"/>
                                            </p:txEl>
                                          </p:spTgt>
                                        </p:tgtEl>
                                        <p:attrNameLst>
                                          <p:attrName>style.visibility</p:attrName>
                                        </p:attrNameLst>
                                      </p:cBhvr>
                                      <p:to>
                                        <p:strVal val="visible"/>
                                      </p:to>
                                    </p:set>
                                    <p:anim calcmode="lin" valueType="num">
                                      <p:cBhvr additive="base">
                                        <p:cTn id="13" dur="500" fill="hold"/>
                                        <p:tgtEl>
                                          <p:spTgt spid="4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2">
                                            <p:txEl>
                                              <p:pRg st="4" end="4"/>
                                            </p:txEl>
                                          </p:spTgt>
                                        </p:tgtEl>
                                        <p:attrNameLst>
                                          <p:attrName>style.visibility</p:attrName>
                                        </p:attrNameLst>
                                      </p:cBhvr>
                                      <p:to>
                                        <p:strVal val="visible"/>
                                      </p:to>
                                    </p:set>
                                    <p:anim calcmode="lin" valueType="num">
                                      <p:cBhvr additive="base">
                                        <p:cTn id="19" dur="500" fill="hold"/>
                                        <p:tgtEl>
                                          <p:spTgt spid="4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2">
                                            <p:txEl>
                                              <p:pRg st="6" end="6"/>
                                            </p:txEl>
                                          </p:spTgt>
                                        </p:tgtEl>
                                        <p:attrNameLst>
                                          <p:attrName>style.visibility</p:attrName>
                                        </p:attrNameLst>
                                      </p:cBhvr>
                                      <p:to>
                                        <p:strVal val="visible"/>
                                      </p:to>
                                    </p:set>
                                    <p:anim calcmode="lin" valueType="num">
                                      <p:cBhvr additive="base">
                                        <p:cTn id="25" dur="500" fill="hold"/>
                                        <p:tgtEl>
                                          <p:spTgt spid="4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Notebook and pencil on desk">
            <a:extLst>
              <a:ext uri="{FF2B5EF4-FFF2-40B4-BE49-F238E27FC236}">
                <a16:creationId xmlns:a16="http://schemas.microsoft.com/office/drawing/2014/main" id="{AB789CA1-437C-EFF8-712A-B5515C40C393}"/>
              </a:ext>
            </a:extLst>
          </p:cNvPr>
          <p:cNvPicPr>
            <a:picLocks noChangeAspect="1"/>
          </p:cNvPicPr>
          <p:nvPr/>
        </p:nvPicPr>
        <p:blipFill rotWithShape="1">
          <a:blip r:embed="rId2"/>
          <a:srcRect l="15628" r="-1"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378272F-4996-449C-ADFD-B7CAEA1816F9}"/>
              </a:ext>
            </a:extLst>
          </p:cNvPr>
          <p:cNvSpPr>
            <a:spLocks noGrp="1"/>
          </p:cNvSpPr>
          <p:nvPr>
            <p:ph type="ctrTitle"/>
          </p:nvPr>
        </p:nvSpPr>
        <p:spPr>
          <a:xfrm>
            <a:off x="481029" y="1826933"/>
            <a:ext cx="5536925" cy="3204134"/>
          </a:xfrm>
        </p:spPr>
        <p:txBody>
          <a:bodyPr anchor="b">
            <a:normAutofit fontScale="90000"/>
          </a:bodyPr>
          <a:lstStyle/>
          <a:p>
            <a:pPr algn="l"/>
            <a:r>
              <a:rPr lang="en-GB" sz="4800" b="1" dirty="0"/>
              <a:t>Part 2 </a:t>
            </a:r>
            <a:r>
              <a:rPr lang="en-GB" sz="4800" dirty="0"/>
              <a:t>– </a:t>
            </a:r>
            <a:br>
              <a:rPr lang="en-GB" sz="4800" dirty="0"/>
            </a:br>
            <a:r>
              <a:rPr lang="en-US" sz="4800" dirty="0"/>
              <a:t>What could interculturality in the classroom look like?</a:t>
            </a:r>
            <a:br>
              <a:rPr lang="en-US" sz="4800" dirty="0">
                <a:solidFill>
                  <a:schemeClr val="bg1"/>
                </a:solidFill>
              </a:rPr>
            </a:br>
            <a:endParaRPr lang="en-GB" sz="4800" dirty="0"/>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757045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 name="Rectangle 24">
            <a:extLst>
              <a:ext uri="{FF2B5EF4-FFF2-40B4-BE49-F238E27FC236}">
                <a16:creationId xmlns:a16="http://schemas.microsoft.com/office/drawing/2014/main" id="{375B19E4-0108-41C4-8DB1-11BAE0B49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FE082C80-AF74-4DBD-AD0E-33C9D9E94121}"/>
              </a:ext>
            </a:extLst>
          </p:cNvPr>
          <p:cNvSpPr>
            <a:spLocks noGrp="1"/>
          </p:cNvSpPr>
          <p:nvPr>
            <p:ph type="title"/>
          </p:nvPr>
        </p:nvSpPr>
        <p:spPr>
          <a:xfrm>
            <a:off x="6217919" y="669925"/>
            <a:ext cx="4635609" cy="1325563"/>
          </a:xfrm>
        </p:spPr>
        <p:txBody>
          <a:bodyPr anchor="b">
            <a:normAutofit/>
          </a:bodyPr>
          <a:lstStyle/>
          <a:p>
            <a:r>
              <a:rPr lang="en-GB" sz="3800">
                <a:solidFill>
                  <a:schemeClr val="bg1"/>
                </a:solidFill>
              </a:rPr>
              <a:t>Get to know yourself </a:t>
            </a:r>
            <a:endParaRPr lang="en-GB" sz="3800" dirty="0">
              <a:solidFill>
                <a:schemeClr val="bg1"/>
              </a:solidFill>
            </a:endParaRPr>
          </a:p>
        </p:txBody>
      </p:sp>
      <p:pic>
        <p:nvPicPr>
          <p:cNvPr id="5" name="Picture 4" descr="Text&#10;&#10;Description automatically generated">
            <a:extLst>
              <a:ext uri="{FF2B5EF4-FFF2-40B4-BE49-F238E27FC236}">
                <a16:creationId xmlns:a16="http://schemas.microsoft.com/office/drawing/2014/main" id="{1EE79237-D640-48BE-A693-CB0599191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31" y="1013059"/>
            <a:ext cx="5537974" cy="4831882"/>
          </a:xfrm>
          <a:prstGeom prst="rect">
            <a:avLst/>
          </a:prstGeom>
        </p:spPr>
      </p:pic>
      <p:cxnSp>
        <p:nvCxnSpPr>
          <p:cNvPr id="60" name="Straight Connector 26">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17920" y="2026340"/>
            <a:ext cx="597408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D16A7D2E-4D0A-4A1D-96AE-D17E61C59746}"/>
              </a:ext>
              <a:ext uri="{C183D7F6-B498-43B3-948B-1728B52AA6E4}">
                <adec:decorative xmlns:adec="http://schemas.microsoft.com/office/drawing/2017/decorative" val="1"/>
              </a:ext>
            </a:extLst>
          </p:cNvPr>
          <p:cNvPicPr>
            <a:picLocks noChangeAspect="1"/>
          </p:cNvPicPr>
          <p:nvPr/>
        </p:nvPicPr>
        <p:blipFill rotWithShape="1">
          <a:blip r:embed="rId4"/>
          <a:srcRect t="10205" r="-2" b="-2"/>
          <a:stretch/>
        </p:blipFill>
        <p:spPr>
          <a:xfrm>
            <a:off x="9314891" y="3084361"/>
            <a:ext cx="2364230" cy="3494598"/>
          </a:xfrm>
          <a:prstGeom prst="rect">
            <a:avLst/>
          </a:prstGeom>
        </p:spPr>
      </p:pic>
      <p:cxnSp>
        <p:nvCxnSpPr>
          <p:cNvPr id="29" name="Straight Connector 28">
            <a:extLst>
              <a:ext uri="{FF2B5EF4-FFF2-40B4-BE49-F238E27FC236}">
                <a16:creationId xmlns:a16="http://schemas.microsoft.com/office/drawing/2014/main" id="{CEA14AE1-71AB-4B18-826E-F563FF4288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2916"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04B8E18-DF4C-4A71-8847-894D9AF8A86A}"/>
              </a:ext>
            </a:extLst>
          </p:cNvPr>
          <p:cNvSpPr>
            <a:spLocks noGrp="1"/>
          </p:cNvSpPr>
          <p:nvPr>
            <p:ph idx="1"/>
          </p:nvPr>
        </p:nvSpPr>
        <p:spPr>
          <a:xfrm>
            <a:off x="6217919" y="2331835"/>
            <a:ext cx="4635609" cy="3441692"/>
          </a:xfrm>
        </p:spPr>
        <p:txBody>
          <a:bodyPr>
            <a:normAutofit/>
          </a:bodyPr>
          <a:lstStyle/>
          <a:p>
            <a:r>
              <a:rPr lang="en-GB" sz="2000" dirty="0">
                <a:solidFill>
                  <a:schemeClr val="bg1"/>
                </a:solidFill>
              </a:rPr>
              <a:t>A realignment of teaching practice with an international student audience starts with self-awareness </a:t>
            </a:r>
          </a:p>
          <a:p>
            <a:pPr marL="0" indent="0">
              <a:buNone/>
            </a:pPr>
            <a:endParaRPr lang="en-GB" sz="2000" dirty="0">
              <a:solidFill>
                <a:schemeClr val="bg1"/>
              </a:solidFill>
            </a:endParaRPr>
          </a:p>
          <a:p>
            <a:pPr marL="0" indent="0">
              <a:buNone/>
            </a:pPr>
            <a:endParaRPr lang="en-GB" sz="2000" dirty="0">
              <a:solidFill>
                <a:schemeClr val="bg1"/>
              </a:solidFill>
            </a:endParaRPr>
          </a:p>
        </p:txBody>
      </p:sp>
      <p:sp>
        <p:nvSpPr>
          <p:cNvPr id="10" name="TextBox 9">
            <a:extLst>
              <a:ext uri="{FF2B5EF4-FFF2-40B4-BE49-F238E27FC236}">
                <a16:creationId xmlns:a16="http://schemas.microsoft.com/office/drawing/2014/main" id="{A63E238F-A5F1-4B24-9455-492ED2D47441}"/>
              </a:ext>
            </a:extLst>
          </p:cNvPr>
          <p:cNvSpPr txBox="1"/>
          <p:nvPr/>
        </p:nvSpPr>
        <p:spPr>
          <a:xfrm>
            <a:off x="382915" y="6064094"/>
            <a:ext cx="8719496" cy="523220"/>
          </a:xfrm>
          <a:prstGeom prst="rect">
            <a:avLst/>
          </a:prstGeom>
          <a:noFill/>
        </p:spPr>
        <p:txBody>
          <a:bodyPr wrap="square" rtlCol="0">
            <a:spAutoFit/>
          </a:bodyPr>
          <a:lstStyle/>
          <a:p>
            <a:r>
              <a:rPr lang="en-GB" sz="1400" dirty="0">
                <a:solidFill>
                  <a:schemeClr val="bg1"/>
                </a:solidFill>
              </a:rPr>
              <a:t>(Example from Page 2021: https://kpu.pressbooks.pub/foundationsofinterculturalteaching/chapter/culturalanddisciplinaryidentities/ ) </a:t>
            </a:r>
          </a:p>
        </p:txBody>
      </p:sp>
    </p:spTree>
    <p:extLst>
      <p:ext uri="{BB962C8B-B14F-4D97-AF65-F5344CB8AC3E}">
        <p14:creationId xmlns:p14="http://schemas.microsoft.com/office/powerpoint/2010/main" val="2284111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46B32814-515D-4EFF-9AD8-B000730C6D1B}"/>
              </a:ext>
            </a:extLst>
          </p:cNvPr>
          <p:cNvSpPr>
            <a:spLocks noGrp="1"/>
          </p:cNvSpPr>
          <p:nvPr>
            <p:ph type="title"/>
          </p:nvPr>
        </p:nvSpPr>
        <p:spPr>
          <a:xfrm>
            <a:off x="1087099" y="1912771"/>
            <a:ext cx="4354272" cy="3956690"/>
          </a:xfrm>
        </p:spPr>
        <p:txBody>
          <a:bodyPr anchor="ctr">
            <a:normAutofit fontScale="90000"/>
          </a:bodyPr>
          <a:lstStyle/>
          <a:p>
            <a:r>
              <a:rPr lang="en-GB" dirty="0">
                <a:solidFill>
                  <a:schemeClr val="bg1"/>
                </a:solidFill>
              </a:rPr>
              <a:t>Analyse tricky classroom situations without judgement</a:t>
            </a:r>
            <a:br>
              <a:rPr lang="en-GB" dirty="0">
                <a:solidFill>
                  <a:schemeClr val="bg1"/>
                </a:solidFill>
              </a:rPr>
            </a:br>
            <a:br>
              <a:rPr lang="en-GB" dirty="0">
                <a:solidFill>
                  <a:schemeClr val="bg1"/>
                </a:solidFill>
              </a:rPr>
            </a:br>
            <a:r>
              <a:rPr lang="en-GB" dirty="0">
                <a:solidFill>
                  <a:schemeClr val="bg1"/>
                </a:solidFill>
              </a:rPr>
              <a:t>Describe</a:t>
            </a:r>
            <a:br>
              <a:rPr lang="en-GB" dirty="0">
                <a:solidFill>
                  <a:schemeClr val="bg1"/>
                </a:solidFill>
              </a:rPr>
            </a:br>
            <a:r>
              <a:rPr lang="en-GB" dirty="0">
                <a:solidFill>
                  <a:schemeClr val="bg1"/>
                </a:solidFill>
              </a:rPr>
              <a:t>Analyse</a:t>
            </a:r>
            <a:br>
              <a:rPr lang="en-GB" dirty="0">
                <a:solidFill>
                  <a:schemeClr val="bg1"/>
                </a:solidFill>
              </a:rPr>
            </a:br>
            <a:r>
              <a:rPr lang="en-GB" dirty="0">
                <a:solidFill>
                  <a:schemeClr val="bg1"/>
                </a:solidFill>
              </a:rPr>
              <a:t>Evaluate</a:t>
            </a:r>
            <a:br>
              <a:rPr lang="en-GB" sz="8000" dirty="0">
                <a:solidFill>
                  <a:schemeClr val="bg1"/>
                </a:solidFill>
              </a:rPr>
            </a:br>
            <a:endParaRPr lang="en-GB" sz="8000" dirty="0">
              <a:solidFill>
                <a:schemeClr val="bg1"/>
              </a:solidFill>
            </a:endParaRP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Content Placeholder 4" descr="Graphical user interface, text, website&#10;&#10;Description automatically generated">
            <a:extLst>
              <a:ext uri="{FF2B5EF4-FFF2-40B4-BE49-F238E27FC236}">
                <a16:creationId xmlns:a16="http://schemas.microsoft.com/office/drawing/2014/main" id="{A99CDBDC-E518-471E-988C-78D5F739623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711"/>
          <a:stretch/>
        </p:blipFill>
        <p:spPr>
          <a:xfrm>
            <a:off x="5960312" y="99800"/>
            <a:ext cx="6201453" cy="6011586"/>
          </a:xfrm>
        </p:spPr>
      </p:pic>
      <p:sp>
        <p:nvSpPr>
          <p:cNvPr id="6" name="TextBox 5">
            <a:extLst>
              <a:ext uri="{FF2B5EF4-FFF2-40B4-BE49-F238E27FC236}">
                <a16:creationId xmlns:a16="http://schemas.microsoft.com/office/drawing/2014/main" id="{9A06264A-B33B-4813-A24E-34323C851FEA}"/>
              </a:ext>
            </a:extLst>
          </p:cNvPr>
          <p:cNvSpPr txBox="1"/>
          <p:nvPr/>
        </p:nvSpPr>
        <p:spPr>
          <a:xfrm>
            <a:off x="114020" y="6137765"/>
            <a:ext cx="10858780" cy="523220"/>
          </a:xfrm>
          <a:prstGeom prst="rect">
            <a:avLst/>
          </a:prstGeom>
          <a:noFill/>
        </p:spPr>
        <p:txBody>
          <a:bodyPr wrap="square" rtlCol="0">
            <a:spAutoFit/>
          </a:bodyPr>
          <a:lstStyle/>
          <a:p>
            <a:r>
              <a:rPr lang="en-GB" sz="1400" dirty="0">
                <a:solidFill>
                  <a:schemeClr val="bg1"/>
                </a:solidFill>
              </a:rPr>
              <a:t>(Example from Page 2021: https://kpu.pressbooks.pub/foundationsofinterculturalteaching/chapter/foundational-practice-2-approach-difference-without-judgement/ ) </a:t>
            </a:r>
          </a:p>
        </p:txBody>
      </p:sp>
    </p:spTree>
    <p:extLst>
      <p:ext uri="{BB962C8B-B14F-4D97-AF65-F5344CB8AC3E}">
        <p14:creationId xmlns:p14="http://schemas.microsoft.com/office/powerpoint/2010/main" val="3595459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4208-A972-434C-8247-52B8B099587E}"/>
              </a:ext>
            </a:extLst>
          </p:cNvPr>
          <p:cNvSpPr>
            <a:spLocks noGrp="1"/>
          </p:cNvSpPr>
          <p:nvPr>
            <p:ph type="title"/>
          </p:nvPr>
        </p:nvSpPr>
        <p:spPr>
          <a:xfrm>
            <a:off x="5069940" y="365124"/>
            <a:ext cx="7122040" cy="1828800"/>
          </a:xfrm>
        </p:spPr>
        <p:txBody>
          <a:bodyPr>
            <a:normAutofit/>
          </a:bodyPr>
          <a:lstStyle/>
          <a:p>
            <a:r>
              <a:rPr lang="en-GB" dirty="0"/>
              <a:t>Get to know your international students</a:t>
            </a:r>
          </a:p>
        </p:txBody>
      </p:sp>
      <p:pic>
        <p:nvPicPr>
          <p:cNvPr id="16" name="Picture 15">
            <a:extLst>
              <a:ext uri="{FF2B5EF4-FFF2-40B4-BE49-F238E27FC236}">
                <a16:creationId xmlns:a16="http://schemas.microsoft.com/office/drawing/2014/main" id="{06FDA795-5AF1-426E-A534-FAA52E31639F}"/>
              </a:ext>
              <a:ext uri="{C183D7F6-B498-43B3-948B-1728B52AA6E4}">
                <adec:decorative xmlns:adec="http://schemas.microsoft.com/office/drawing/2017/decorative" val="1"/>
              </a:ext>
            </a:extLst>
          </p:cNvPr>
          <p:cNvPicPr>
            <a:picLocks noChangeAspect="1"/>
          </p:cNvPicPr>
          <p:nvPr/>
        </p:nvPicPr>
        <p:blipFill rotWithShape="1">
          <a:blip r:embed="rId2"/>
          <a:srcRect l="41348" r="1484"/>
          <a:stretch/>
        </p:blipFill>
        <p:spPr>
          <a:xfrm>
            <a:off x="20" y="10"/>
            <a:ext cx="4639713" cy="6857990"/>
          </a:xfrm>
          <a:prstGeom prst="rect">
            <a:avLst/>
          </a:prstGeom>
        </p:spPr>
      </p:pic>
      <p:sp>
        <p:nvSpPr>
          <p:cNvPr id="4" name="Content Placeholder 3">
            <a:extLst>
              <a:ext uri="{FF2B5EF4-FFF2-40B4-BE49-F238E27FC236}">
                <a16:creationId xmlns:a16="http://schemas.microsoft.com/office/drawing/2014/main" id="{738FD491-8B15-4097-BC1C-A399D131D1C8}"/>
              </a:ext>
            </a:extLst>
          </p:cNvPr>
          <p:cNvSpPr>
            <a:spLocks noGrp="1"/>
          </p:cNvSpPr>
          <p:nvPr>
            <p:ph idx="1"/>
          </p:nvPr>
        </p:nvSpPr>
        <p:spPr>
          <a:xfrm>
            <a:off x="4985964" y="1971219"/>
            <a:ext cx="6788384" cy="4906672"/>
          </a:xfrm>
        </p:spPr>
        <p:txBody>
          <a:bodyPr>
            <a:normAutofit fontScale="92500" lnSpcReduction="20000"/>
          </a:bodyPr>
          <a:lstStyle/>
          <a:p>
            <a:r>
              <a:rPr lang="en-GB" sz="1900" dirty="0"/>
              <a:t>Lee et. al. (2017) also emphasise the importance of self-awareness through critical reflection and  the time this takes but they also suggest some simple things you could do </a:t>
            </a:r>
          </a:p>
          <a:p>
            <a:r>
              <a:rPr lang="en-GB" sz="1900" dirty="0"/>
              <a:t>To improve the classroom climate and enable students to participate, they suggest a number of relatively easy rapport building activities that can be integrated at the beginning as well as throughout a course:</a:t>
            </a:r>
          </a:p>
          <a:p>
            <a:pPr marL="0" indent="0">
              <a:buNone/>
            </a:pPr>
            <a:endParaRPr lang="en-GB" sz="1900" dirty="0"/>
          </a:p>
          <a:p>
            <a:pPr marL="457200" indent="-457200">
              <a:buAutoNum type="arabicPeriod"/>
            </a:pPr>
            <a:r>
              <a:rPr lang="en-GB" sz="1900" dirty="0"/>
              <a:t>Learn names and attempt correct pronunciation – model this for everyone in the class.</a:t>
            </a:r>
          </a:p>
          <a:p>
            <a:pPr marL="457200" indent="-457200">
              <a:buAutoNum type="arabicPeriod"/>
            </a:pPr>
            <a:r>
              <a:rPr lang="en-GB" sz="1900" dirty="0"/>
              <a:t>Ask students anonymously what to them supports a feeling of being respected.</a:t>
            </a:r>
          </a:p>
          <a:p>
            <a:pPr marL="457200" indent="-457200">
              <a:buAutoNum type="arabicPeriod"/>
            </a:pPr>
            <a:r>
              <a:rPr lang="en-GB" sz="1900" dirty="0"/>
              <a:t>Ask your students whether they are familiar with active learning. Explain what it is and emphasise the value of active and peer interactive learning. Tell them a few times throughout the course.</a:t>
            </a:r>
          </a:p>
          <a:p>
            <a:pPr marL="457200" indent="-457200">
              <a:buAutoNum type="arabicPeriod"/>
            </a:pPr>
            <a:r>
              <a:rPr lang="en-GB" sz="1900" dirty="0"/>
              <a:t>Incorporate time for quiet writing and organisation of thoughts before verbal discussions.</a:t>
            </a:r>
          </a:p>
          <a:p>
            <a:pPr marL="457200" indent="-457200">
              <a:buAutoNum type="arabicPeriod"/>
            </a:pPr>
            <a:r>
              <a:rPr lang="en-GB" sz="1900" dirty="0"/>
              <a:t>Introduce ungraded post-discussion reflections to give students a chance to feedback on whether they feel included or whether there are unaddressed needs or barriers.</a:t>
            </a:r>
          </a:p>
          <a:p>
            <a:pPr marL="457200" indent="-457200">
              <a:buAutoNum type="arabicPeriod"/>
            </a:pPr>
            <a:endParaRPr lang="en-GB" sz="1000" dirty="0"/>
          </a:p>
        </p:txBody>
      </p:sp>
    </p:spTree>
    <p:extLst>
      <p:ext uri="{BB962C8B-B14F-4D97-AF65-F5344CB8AC3E}">
        <p14:creationId xmlns:p14="http://schemas.microsoft.com/office/powerpoint/2010/main" val="296292772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150326E8-5521-44BC-82B4-D22A9B2AED61}"/>
              </a:ext>
            </a:extLst>
          </p:cNvPr>
          <p:cNvSpPr>
            <a:spLocks noGrp="1"/>
          </p:cNvSpPr>
          <p:nvPr>
            <p:ph type="title"/>
          </p:nvPr>
        </p:nvSpPr>
        <p:spPr>
          <a:xfrm>
            <a:off x="838200" y="669925"/>
            <a:ext cx="4508946" cy="1325563"/>
          </a:xfrm>
        </p:spPr>
        <p:txBody>
          <a:bodyPr anchor="b">
            <a:normAutofit/>
          </a:bodyPr>
          <a:lstStyle/>
          <a:p>
            <a:pPr algn="r"/>
            <a:r>
              <a:rPr lang="en-GB" dirty="0">
                <a:solidFill>
                  <a:schemeClr val="bg1"/>
                </a:solidFill>
              </a:rPr>
              <a:t>Break out room discussions</a:t>
            </a: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E4C100B-BFBD-40BD-8753-0A9368969C8C}"/>
              </a:ext>
            </a:extLst>
          </p:cNvPr>
          <p:cNvSpPr>
            <a:spLocks noGrp="1"/>
          </p:cNvSpPr>
          <p:nvPr>
            <p:ph idx="1"/>
          </p:nvPr>
        </p:nvSpPr>
        <p:spPr>
          <a:xfrm>
            <a:off x="1392667" y="2398957"/>
            <a:ext cx="9406666" cy="3526144"/>
          </a:xfrm>
        </p:spPr>
        <p:txBody>
          <a:bodyPr>
            <a:normAutofit/>
          </a:bodyPr>
          <a:lstStyle/>
          <a:p>
            <a:r>
              <a:rPr lang="en-GB" sz="2000" dirty="0">
                <a:solidFill>
                  <a:schemeClr val="bg1"/>
                </a:solidFill>
              </a:rPr>
              <a:t>Choose one of the 3 scenario and join your table </a:t>
            </a:r>
          </a:p>
          <a:p>
            <a:r>
              <a:rPr lang="en-GB" sz="2000" dirty="0">
                <a:solidFill>
                  <a:schemeClr val="bg1"/>
                </a:solidFill>
              </a:rPr>
              <a:t>Discuss how you might apply them or take your preferred idea forward into your teaching practice</a:t>
            </a:r>
          </a:p>
          <a:p>
            <a:r>
              <a:rPr lang="en-GB" sz="2000" dirty="0">
                <a:solidFill>
                  <a:schemeClr val="bg1"/>
                </a:solidFill>
              </a:rPr>
              <a:t>Choose 1 person to feedback to the main group on your discussions</a:t>
            </a: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0498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AADFAF70-38A3-4717-ACCD-A9D38CA33E35}"/>
              </a:ext>
            </a:extLst>
          </p:cNvPr>
          <p:cNvSpPr>
            <a:spLocks noGrp="1"/>
          </p:cNvSpPr>
          <p:nvPr>
            <p:ph type="title"/>
          </p:nvPr>
        </p:nvSpPr>
        <p:spPr>
          <a:xfrm>
            <a:off x="1014141" y="1450655"/>
            <a:ext cx="3932030" cy="3956690"/>
          </a:xfrm>
        </p:spPr>
        <p:txBody>
          <a:bodyPr anchor="ctr">
            <a:normAutofit/>
          </a:bodyPr>
          <a:lstStyle/>
          <a:p>
            <a:r>
              <a:rPr lang="en-GB" sz="6200" dirty="0">
                <a:solidFill>
                  <a:schemeClr val="bg1"/>
                </a:solidFill>
              </a:rPr>
              <a:t>Suggestion – Community of Practice</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Content Placeholder 4" descr="People in a gathering">
            <a:extLst>
              <a:ext uri="{FF2B5EF4-FFF2-40B4-BE49-F238E27FC236}">
                <a16:creationId xmlns:a16="http://schemas.microsoft.com/office/drawing/2014/main" id="{47E5917C-E876-463E-A78C-E1C40701624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0" y="1763593"/>
            <a:ext cx="5008563" cy="3260964"/>
          </a:xfrm>
        </p:spPr>
      </p:pic>
      <p:sp>
        <p:nvSpPr>
          <p:cNvPr id="3" name="TextBox 2">
            <a:extLst>
              <a:ext uri="{FF2B5EF4-FFF2-40B4-BE49-F238E27FC236}">
                <a16:creationId xmlns:a16="http://schemas.microsoft.com/office/drawing/2014/main" id="{C1156837-FCE0-43AD-B69F-3CA77CE8AAAA}"/>
              </a:ext>
            </a:extLst>
          </p:cNvPr>
          <p:cNvSpPr txBox="1"/>
          <p:nvPr/>
        </p:nvSpPr>
        <p:spPr>
          <a:xfrm>
            <a:off x="418290" y="6177064"/>
            <a:ext cx="11340418" cy="584775"/>
          </a:xfrm>
          <a:prstGeom prst="rect">
            <a:avLst/>
          </a:prstGeom>
          <a:noFill/>
        </p:spPr>
        <p:txBody>
          <a:bodyPr wrap="square" rtlCol="0">
            <a:spAutoFit/>
          </a:bodyPr>
          <a:lstStyle/>
          <a:p>
            <a:r>
              <a:rPr lang="en-GB" sz="3200" dirty="0">
                <a:solidFill>
                  <a:schemeClr val="bg1"/>
                </a:solidFill>
              </a:rPr>
              <a:t>Interested? Get in touch:                 Julia.Bohlmann@glasgow.ac.uk</a:t>
            </a:r>
          </a:p>
        </p:txBody>
      </p:sp>
    </p:spTree>
    <p:extLst>
      <p:ext uri="{BB962C8B-B14F-4D97-AF65-F5344CB8AC3E}">
        <p14:creationId xmlns:p14="http://schemas.microsoft.com/office/powerpoint/2010/main" val="315230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AADFAF70-38A3-4717-ACCD-A9D38CA33E35}"/>
              </a:ext>
            </a:extLst>
          </p:cNvPr>
          <p:cNvSpPr>
            <a:spLocks noGrp="1"/>
          </p:cNvSpPr>
          <p:nvPr>
            <p:ph type="title"/>
          </p:nvPr>
        </p:nvSpPr>
        <p:spPr>
          <a:xfrm>
            <a:off x="1014141" y="1450655"/>
            <a:ext cx="3932030" cy="3956690"/>
          </a:xfrm>
        </p:spPr>
        <p:txBody>
          <a:bodyPr anchor="ctr">
            <a:normAutofit/>
          </a:bodyPr>
          <a:lstStyle/>
          <a:p>
            <a:r>
              <a:rPr lang="en-GB" sz="6200" dirty="0">
                <a:solidFill>
                  <a:schemeClr val="bg1"/>
                </a:solidFill>
              </a:rPr>
              <a:t>References &amp; Resources</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C532200-6383-428D-B042-9CD2E5A2BDCA}"/>
              </a:ext>
            </a:extLst>
          </p:cNvPr>
          <p:cNvSpPr>
            <a:spLocks noGrp="1"/>
          </p:cNvSpPr>
          <p:nvPr>
            <p:ph idx="1"/>
          </p:nvPr>
        </p:nvSpPr>
        <p:spPr>
          <a:xfrm>
            <a:off x="6096000" y="1108061"/>
            <a:ext cx="5008901" cy="4571972"/>
          </a:xfrm>
        </p:spPr>
        <p:txBody>
          <a:bodyPr anchor="ctr">
            <a:normAutofit fontScale="92500" lnSpcReduction="10000"/>
          </a:bodyPr>
          <a:lstStyle/>
          <a:p>
            <a:r>
              <a:rPr lang="en-GB" sz="1400" dirty="0" err="1">
                <a:solidFill>
                  <a:schemeClr val="bg1"/>
                </a:solidFill>
                <a:effectLst/>
              </a:rPr>
              <a:t>Dervin</a:t>
            </a:r>
            <a:r>
              <a:rPr lang="en-GB" sz="1400" dirty="0">
                <a:solidFill>
                  <a:schemeClr val="bg1"/>
                </a:solidFill>
                <a:effectLst/>
              </a:rPr>
              <a:t>, Fred. “A Plea for Change in Research on Intercultural Discourses: A ‘Liquid’ Approach to the Study of the Acculturation of Chinese Students.” </a:t>
            </a:r>
            <a:r>
              <a:rPr lang="en-GB" sz="1400" i="1" dirty="0">
                <a:solidFill>
                  <a:schemeClr val="bg1"/>
                </a:solidFill>
                <a:effectLst/>
              </a:rPr>
              <a:t>Journal of Multicultural Discourses</a:t>
            </a:r>
            <a:r>
              <a:rPr lang="en-GB" sz="1400" dirty="0">
                <a:solidFill>
                  <a:schemeClr val="bg1"/>
                </a:solidFill>
                <a:effectLst/>
              </a:rPr>
              <a:t>, vol. 6, no. 1, Mar. 2011, pp. 37–52, https://doi.org/10.1080/17447143.2010.532218.</a:t>
            </a:r>
          </a:p>
          <a:p>
            <a:r>
              <a:rPr lang="en-GB" sz="1400" dirty="0">
                <a:solidFill>
                  <a:schemeClr val="bg1"/>
                </a:solidFill>
                <a:effectLst/>
              </a:rPr>
              <a:t>Hall, Edward T. </a:t>
            </a:r>
            <a:r>
              <a:rPr lang="en-GB" sz="1400" i="1" dirty="0">
                <a:solidFill>
                  <a:schemeClr val="bg1"/>
                </a:solidFill>
                <a:effectLst/>
              </a:rPr>
              <a:t>Beyond Culture</a:t>
            </a:r>
            <a:r>
              <a:rPr lang="en-GB" sz="1400" dirty="0">
                <a:solidFill>
                  <a:schemeClr val="bg1"/>
                </a:solidFill>
                <a:effectLst/>
              </a:rPr>
              <a:t>. Anchor Books ed, Anchor Books, 1989.</a:t>
            </a:r>
          </a:p>
          <a:p>
            <a:r>
              <a:rPr lang="en-GB" sz="1400" dirty="0">
                <a:solidFill>
                  <a:schemeClr val="bg1"/>
                </a:solidFill>
              </a:rPr>
              <a:t>Hofstede, Geert. </a:t>
            </a:r>
            <a:r>
              <a:rPr lang="en-GB" sz="1400" i="1" dirty="0">
                <a:solidFill>
                  <a:schemeClr val="bg1"/>
                </a:solidFill>
              </a:rPr>
              <a:t>Culture’s Consequences: International Differences in Work-Related Values</a:t>
            </a:r>
            <a:r>
              <a:rPr lang="en-GB" sz="1400" dirty="0">
                <a:solidFill>
                  <a:schemeClr val="bg1"/>
                </a:solidFill>
              </a:rPr>
              <a:t>. Cross-Cultural Research and Methodology 5. Beverly Hills CA: SAGE, 1980a. </a:t>
            </a:r>
            <a:endParaRPr lang="en-GB" sz="2000" dirty="0">
              <a:solidFill>
                <a:schemeClr val="bg1"/>
              </a:solidFill>
              <a:effectLst/>
            </a:endParaRPr>
          </a:p>
          <a:p>
            <a:r>
              <a:rPr lang="en-GB" sz="1400" dirty="0">
                <a:solidFill>
                  <a:schemeClr val="bg1"/>
                </a:solidFill>
                <a:effectLst/>
              </a:rPr>
              <a:t>Lee, Amy, et al. </a:t>
            </a:r>
            <a:r>
              <a:rPr lang="en-GB" sz="1400" i="1" dirty="0">
                <a:solidFill>
                  <a:schemeClr val="bg1"/>
                </a:solidFill>
                <a:effectLst/>
              </a:rPr>
              <a:t>Teaching Interculturally: A Framework for Integrating Disciplinary Knowledge and Intercultural Development</a:t>
            </a:r>
            <a:r>
              <a:rPr lang="en-GB" sz="1400" dirty="0">
                <a:solidFill>
                  <a:schemeClr val="bg1"/>
                </a:solidFill>
                <a:effectLst/>
              </a:rPr>
              <a:t>. Stylus Publishing, LLC, 2017, http://ebookcentral.proquest.com/lib/gla/detail.action?docID=4983583.</a:t>
            </a:r>
          </a:p>
          <a:p>
            <a:r>
              <a:rPr lang="en-GB" sz="1400" dirty="0">
                <a:solidFill>
                  <a:schemeClr val="bg1"/>
                </a:solidFill>
                <a:effectLst/>
              </a:rPr>
              <a:t>Page, Christina. </a:t>
            </a:r>
            <a:r>
              <a:rPr lang="en-GB" sz="1400" i="1" dirty="0">
                <a:solidFill>
                  <a:schemeClr val="bg1"/>
                </a:solidFill>
                <a:effectLst/>
              </a:rPr>
              <a:t>Foundations of Intercultural Teaching</a:t>
            </a:r>
            <a:r>
              <a:rPr lang="en-GB" sz="1400" dirty="0">
                <a:solidFill>
                  <a:schemeClr val="bg1"/>
                </a:solidFill>
                <a:effectLst/>
              </a:rPr>
              <a:t>. Kwantlen Polytechnic University, 2021, https://kpu.pressbooks.pub/foundationsofinterculturalteaching/.</a:t>
            </a:r>
          </a:p>
          <a:p>
            <a:r>
              <a:rPr lang="en-GB" sz="1600" b="1" dirty="0">
                <a:solidFill>
                  <a:schemeClr val="bg1"/>
                </a:solidFill>
              </a:rPr>
              <a:t>Name pronouncing tools: </a:t>
            </a:r>
            <a:r>
              <a:rPr lang="en-GB" sz="1600" dirty="0">
                <a:solidFill>
                  <a:schemeClr val="bg1"/>
                </a:solidFill>
                <a:hlinkClick r:id="rId2"/>
              </a:rPr>
              <a:t>https://www.howtopronounce.com/names/index.php</a:t>
            </a:r>
            <a:endParaRPr lang="en-GB" sz="1600" dirty="0">
              <a:solidFill>
                <a:schemeClr val="bg1"/>
              </a:solidFill>
            </a:endParaRPr>
          </a:p>
          <a:p>
            <a:r>
              <a:rPr lang="en-GB" sz="1600" dirty="0">
                <a:solidFill>
                  <a:schemeClr val="bg1"/>
                </a:solidFill>
                <a:hlinkClick r:id="rId3"/>
              </a:rPr>
              <a:t>https://www.nameshouts.com/</a:t>
            </a:r>
            <a:endParaRPr lang="en-GB" sz="1600" dirty="0">
              <a:solidFill>
                <a:schemeClr val="bg1"/>
              </a:solidFill>
            </a:endParaRPr>
          </a:p>
        </p:txBody>
      </p:sp>
    </p:spTree>
    <p:extLst>
      <p:ext uri="{BB962C8B-B14F-4D97-AF65-F5344CB8AC3E}">
        <p14:creationId xmlns:p14="http://schemas.microsoft.com/office/powerpoint/2010/main" val="1961228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Title 3">
            <a:extLst>
              <a:ext uri="{FF2B5EF4-FFF2-40B4-BE49-F238E27FC236}">
                <a16:creationId xmlns:a16="http://schemas.microsoft.com/office/drawing/2014/main" id="{F9B9A7E2-B1EB-451B-B1E6-D3C8EAAD3242}"/>
              </a:ext>
            </a:extLst>
          </p:cNvPr>
          <p:cNvSpPr>
            <a:spLocks noGrp="1"/>
          </p:cNvSpPr>
          <p:nvPr>
            <p:ph type="title"/>
          </p:nvPr>
        </p:nvSpPr>
        <p:spPr>
          <a:xfrm>
            <a:off x="838200" y="669925"/>
            <a:ext cx="4508946" cy="1325563"/>
          </a:xfrm>
        </p:spPr>
        <p:txBody>
          <a:bodyPr anchor="b">
            <a:normAutofit fontScale="90000"/>
          </a:bodyPr>
          <a:lstStyle/>
          <a:p>
            <a:pPr algn="r"/>
            <a:r>
              <a:rPr lang="en-GB" dirty="0">
                <a:solidFill>
                  <a:schemeClr val="bg1"/>
                </a:solidFill>
              </a:rPr>
              <a:t>Interculturality and the </a:t>
            </a:r>
            <a:r>
              <a:rPr lang="en-GB">
                <a:solidFill>
                  <a:schemeClr val="bg1"/>
                </a:solidFill>
              </a:rPr>
              <a:t>International Classroom</a:t>
            </a:r>
          </a:p>
        </p:txBody>
      </p:sp>
      <p:cxnSp>
        <p:nvCxnSpPr>
          <p:cNvPr id="11" name="Straight Connector 10">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913B1EC-F813-40E0-B171-C51C73E38A60}"/>
              </a:ext>
            </a:extLst>
          </p:cNvPr>
          <p:cNvSpPr>
            <a:spLocks noGrp="1"/>
          </p:cNvSpPr>
          <p:nvPr>
            <p:ph idx="1"/>
          </p:nvPr>
        </p:nvSpPr>
        <p:spPr>
          <a:xfrm>
            <a:off x="641131" y="2398957"/>
            <a:ext cx="10158202" cy="3789118"/>
          </a:xfrm>
        </p:spPr>
        <p:txBody>
          <a:bodyPr vert="horz" lIns="91440" tIns="45720" rIns="91440" bIns="45720" rtlCol="0">
            <a:normAutofit/>
          </a:bodyPr>
          <a:lstStyle/>
          <a:p>
            <a:r>
              <a:rPr lang="en-US" sz="2000" dirty="0">
                <a:solidFill>
                  <a:schemeClr val="bg1"/>
                </a:solidFill>
              </a:rPr>
              <a:t>Why interculturality and the international classroom? </a:t>
            </a:r>
          </a:p>
          <a:p>
            <a:pPr marL="0" indent="0">
              <a:buNone/>
            </a:pPr>
            <a:endParaRPr lang="en-US" sz="2000" dirty="0">
              <a:solidFill>
                <a:schemeClr val="bg1"/>
              </a:solidFill>
            </a:endParaRPr>
          </a:p>
          <a:p>
            <a:r>
              <a:rPr lang="en-US" sz="2000" dirty="0">
                <a:solidFill>
                  <a:schemeClr val="bg1"/>
                </a:solidFill>
              </a:rPr>
              <a:t>SESSION OUTLINE</a:t>
            </a:r>
          </a:p>
          <a:p>
            <a:endParaRPr lang="en-US" sz="2000" dirty="0">
              <a:solidFill>
                <a:schemeClr val="bg1"/>
              </a:solidFill>
            </a:endParaRPr>
          </a:p>
          <a:p>
            <a:pPr marL="0" indent="0">
              <a:buNone/>
            </a:pPr>
            <a:r>
              <a:rPr lang="en-US" sz="2000" dirty="0">
                <a:solidFill>
                  <a:schemeClr val="bg1"/>
                </a:solidFill>
              </a:rPr>
              <a:t>Part 1</a:t>
            </a:r>
          </a:p>
          <a:p>
            <a:pPr marL="0" indent="0">
              <a:buNone/>
            </a:pPr>
            <a:r>
              <a:rPr lang="en-US" sz="2000" dirty="0">
                <a:solidFill>
                  <a:schemeClr val="bg1"/>
                </a:solidFill>
              </a:rPr>
              <a:t>Can classic cultural dimensions explain our teaching experience in international classrooms?</a:t>
            </a:r>
          </a:p>
          <a:p>
            <a:pPr marL="0" indent="0">
              <a:buNone/>
            </a:pPr>
            <a:r>
              <a:rPr lang="en-US" sz="2000" dirty="0">
                <a:solidFill>
                  <a:schemeClr val="bg1"/>
                </a:solidFill>
              </a:rPr>
              <a:t>Part 2 </a:t>
            </a:r>
          </a:p>
          <a:p>
            <a:pPr marL="0" indent="0">
              <a:buNone/>
            </a:pPr>
            <a:r>
              <a:rPr lang="en-US" sz="2000" dirty="0">
                <a:solidFill>
                  <a:schemeClr val="bg1"/>
                </a:solidFill>
              </a:rPr>
              <a:t>What could interculturality in the classroom look like?</a:t>
            </a:r>
            <a:endParaRPr lang="en-US" sz="1400" dirty="0">
              <a:solidFill>
                <a:schemeClr val="bg1"/>
              </a:solidFill>
            </a:endParaRPr>
          </a:p>
        </p:txBody>
      </p:sp>
      <p:sp>
        <p:nvSpPr>
          <p:cNvPr id="13" name="Rectangle 12">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0586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Notebook and pencil on desk">
            <a:extLst>
              <a:ext uri="{FF2B5EF4-FFF2-40B4-BE49-F238E27FC236}">
                <a16:creationId xmlns:a16="http://schemas.microsoft.com/office/drawing/2014/main" id="{AB789CA1-437C-EFF8-712A-B5515C40C393}"/>
              </a:ext>
            </a:extLst>
          </p:cNvPr>
          <p:cNvPicPr>
            <a:picLocks noChangeAspect="1"/>
          </p:cNvPicPr>
          <p:nvPr/>
        </p:nvPicPr>
        <p:blipFill rotWithShape="1">
          <a:blip r:embed="rId2"/>
          <a:srcRect l="15628" r="-1"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378272F-4996-449C-ADFD-B7CAEA1816F9}"/>
              </a:ext>
            </a:extLst>
          </p:cNvPr>
          <p:cNvSpPr>
            <a:spLocks noGrp="1"/>
          </p:cNvSpPr>
          <p:nvPr>
            <p:ph type="ctrTitle"/>
          </p:nvPr>
        </p:nvSpPr>
        <p:spPr>
          <a:xfrm>
            <a:off x="481029" y="1826933"/>
            <a:ext cx="5536925" cy="3204134"/>
          </a:xfrm>
        </p:spPr>
        <p:txBody>
          <a:bodyPr anchor="b">
            <a:normAutofit fontScale="90000"/>
          </a:bodyPr>
          <a:lstStyle/>
          <a:p>
            <a:pPr algn="l"/>
            <a:r>
              <a:rPr lang="en-GB" sz="4800" b="1" dirty="0"/>
              <a:t>Part 1 </a:t>
            </a:r>
            <a:r>
              <a:rPr lang="en-GB" sz="4800" dirty="0"/>
              <a:t>– </a:t>
            </a:r>
            <a:br>
              <a:rPr lang="en-GB" sz="4800" dirty="0"/>
            </a:br>
            <a:r>
              <a:rPr lang="en-US" sz="4800" dirty="0"/>
              <a:t>Can cultural dimensions explain our teaching experience in international classrooms?</a:t>
            </a:r>
            <a:br>
              <a:rPr lang="en-US" sz="4800" dirty="0"/>
            </a:br>
            <a:r>
              <a:rPr lang="en-GB" sz="4800" dirty="0"/>
              <a:t> </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11503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Title 2">
            <a:extLst>
              <a:ext uri="{FF2B5EF4-FFF2-40B4-BE49-F238E27FC236}">
                <a16:creationId xmlns:a16="http://schemas.microsoft.com/office/drawing/2014/main" id="{7D881289-28E0-4883-88C1-6AB660B72FED}"/>
              </a:ext>
            </a:extLst>
          </p:cNvPr>
          <p:cNvSpPr>
            <a:spLocks noGrp="1"/>
          </p:cNvSpPr>
          <p:nvPr>
            <p:ph type="title"/>
          </p:nvPr>
        </p:nvSpPr>
        <p:spPr>
          <a:xfrm>
            <a:off x="1014141" y="1450655"/>
            <a:ext cx="3932030" cy="3956690"/>
          </a:xfrm>
        </p:spPr>
        <p:txBody>
          <a:bodyPr anchor="ctr">
            <a:normAutofit/>
          </a:bodyPr>
          <a:lstStyle/>
          <a:p>
            <a:r>
              <a:rPr lang="en-GB" dirty="0">
                <a:solidFill>
                  <a:schemeClr val="bg1"/>
                </a:solidFill>
              </a:rPr>
              <a:t>Interculturality and Othering</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A6B0FCA8-646E-41C5-B6B1-4D454DC347E4}"/>
              </a:ext>
            </a:extLst>
          </p:cNvPr>
          <p:cNvSpPr>
            <a:spLocks noGrp="1"/>
          </p:cNvSpPr>
          <p:nvPr>
            <p:ph idx="1"/>
          </p:nvPr>
        </p:nvSpPr>
        <p:spPr>
          <a:xfrm>
            <a:off x="6096000" y="2014685"/>
            <a:ext cx="5008901" cy="4571972"/>
          </a:xfrm>
        </p:spPr>
        <p:txBody>
          <a:bodyPr anchor="ctr">
            <a:normAutofit lnSpcReduction="10000"/>
          </a:bodyPr>
          <a:lstStyle/>
          <a:p>
            <a:r>
              <a:rPr lang="en-GB" sz="2000" dirty="0">
                <a:solidFill>
                  <a:schemeClr val="bg1"/>
                </a:solidFill>
              </a:rPr>
              <a:t>‘The positioning and negotiation of individuals who come from different space-times’ (</a:t>
            </a:r>
            <a:r>
              <a:rPr lang="en-GB" sz="2000" dirty="0" err="1">
                <a:solidFill>
                  <a:schemeClr val="bg1"/>
                </a:solidFill>
              </a:rPr>
              <a:t>Dervin</a:t>
            </a:r>
            <a:r>
              <a:rPr lang="en-GB" sz="2000" dirty="0">
                <a:solidFill>
                  <a:schemeClr val="bg1"/>
                </a:solidFill>
              </a:rPr>
              <a:t> 2011)</a:t>
            </a:r>
          </a:p>
          <a:p>
            <a:r>
              <a:rPr lang="en-GB" sz="2000" dirty="0" err="1">
                <a:solidFill>
                  <a:schemeClr val="bg1"/>
                </a:solidFill>
              </a:rPr>
              <a:t>Dervin</a:t>
            </a:r>
            <a:r>
              <a:rPr lang="en-GB" sz="2000" dirty="0">
                <a:solidFill>
                  <a:schemeClr val="bg1"/>
                </a:solidFill>
              </a:rPr>
              <a:t> avoiding the term </a:t>
            </a:r>
            <a:r>
              <a:rPr lang="en-GB" sz="2000" i="1" dirty="0">
                <a:solidFill>
                  <a:schemeClr val="bg1"/>
                </a:solidFill>
              </a:rPr>
              <a:t>culture</a:t>
            </a:r>
            <a:r>
              <a:rPr lang="en-GB" sz="2000" dirty="0">
                <a:solidFill>
                  <a:schemeClr val="bg1"/>
                </a:solidFill>
              </a:rPr>
              <a:t> and has good reason to – intercultural studies as a field is problematic</a:t>
            </a:r>
          </a:p>
          <a:p>
            <a:pPr marL="0" indent="0">
              <a:buNone/>
            </a:pPr>
            <a:endParaRPr lang="en-GB" sz="2000" dirty="0">
              <a:solidFill>
                <a:schemeClr val="bg1"/>
              </a:solidFill>
            </a:endParaRPr>
          </a:p>
          <a:p>
            <a:pPr marL="0" indent="0">
              <a:buNone/>
            </a:pPr>
            <a:endParaRPr lang="en-GB" sz="2000" dirty="0">
              <a:solidFill>
                <a:schemeClr val="bg1"/>
              </a:solidFill>
            </a:endParaRPr>
          </a:p>
          <a:p>
            <a:r>
              <a:rPr lang="en-GB" sz="2000" dirty="0">
                <a:solidFill>
                  <a:schemeClr val="bg1"/>
                </a:solidFill>
              </a:rPr>
              <a:t>Anthropologist Edward Hall (US) and social psychologist Geert Hofstede (Netherlands) considered the founding fathers of intercultural communication studies</a:t>
            </a:r>
          </a:p>
          <a:p>
            <a:r>
              <a:rPr lang="en-GB" sz="2000" dirty="0">
                <a:solidFill>
                  <a:schemeClr val="bg1"/>
                </a:solidFill>
              </a:rPr>
              <a:t>Explaining the Other from an American-Eurocentric perspective</a:t>
            </a:r>
          </a:p>
          <a:p>
            <a:r>
              <a:rPr lang="en-GB" sz="2000" dirty="0">
                <a:solidFill>
                  <a:schemeClr val="bg1"/>
                </a:solidFill>
              </a:rPr>
              <a:t>BUT some of their insights still resonate </a:t>
            </a:r>
          </a:p>
          <a:p>
            <a:endParaRPr lang="en-GB" sz="2000" dirty="0">
              <a:solidFill>
                <a:schemeClr val="bg1"/>
              </a:solidFill>
            </a:endParaRPr>
          </a:p>
        </p:txBody>
      </p:sp>
      <p:cxnSp>
        <p:nvCxnSpPr>
          <p:cNvPr id="5" name="Straight Arrow Connector 4">
            <a:extLst>
              <a:ext uri="{FF2B5EF4-FFF2-40B4-BE49-F238E27FC236}">
                <a16:creationId xmlns:a16="http://schemas.microsoft.com/office/drawing/2014/main" id="{AE60CB64-BB20-4629-9FA4-65858B8B853E}"/>
              </a:ext>
            </a:extLst>
          </p:cNvPr>
          <p:cNvCxnSpPr/>
          <p:nvPr/>
        </p:nvCxnSpPr>
        <p:spPr>
          <a:xfrm>
            <a:off x="6613236" y="3731491"/>
            <a:ext cx="0" cy="44334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452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3400" dirty="0">
                <a:latin typeface="Arial"/>
                <a:cs typeface="Arial"/>
              </a:rPr>
              <a:t>One of Hofstede’s cultural dimensions: Power distance (intracultural and intercultural)</a:t>
            </a:r>
            <a:endParaRPr lang="en-GB" sz="3400" dirty="0"/>
          </a:p>
        </p:txBody>
      </p:sp>
      <p:sp>
        <p:nvSpPr>
          <p:cNvPr id="2" name="Content Placeholder 1"/>
          <p:cNvSpPr>
            <a:spLocks noGrp="1"/>
          </p:cNvSpPr>
          <p:nvPr>
            <p:ph idx="1"/>
          </p:nvPr>
        </p:nvSpPr>
        <p:spPr>
          <a:xfrm>
            <a:off x="420414" y="1825625"/>
            <a:ext cx="10933386" cy="4667250"/>
          </a:xfrm>
        </p:spPr>
        <p:txBody>
          <a:bodyPr>
            <a:normAutofit fontScale="77500" lnSpcReduction="20000"/>
          </a:bodyPr>
          <a:lstStyle/>
          <a:p>
            <a:pPr>
              <a:lnSpc>
                <a:spcPct val="150000"/>
              </a:lnSpc>
            </a:pPr>
            <a:r>
              <a:rPr lang="en-GB" sz="2600" dirty="0">
                <a:latin typeface="Arial"/>
                <a:cs typeface="Arial"/>
              </a:rPr>
              <a:t>How people from different cultures view power relationships</a:t>
            </a:r>
          </a:p>
          <a:p>
            <a:pPr>
              <a:lnSpc>
                <a:spcPct val="150000"/>
              </a:lnSpc>
            </a:pPr>
            <a:r>
              <a:rPr lang="en-GB" sz="2600" b="1" dirty="0">
                <a:latin typeface="Arial"/>
                <a:cs typeface="Arial"/>
              </a:rPr>
              <a:t>Low power distance</a:t>
            </a:r>
            <a:r>
              <a:rPr lang="en-GB" sz="2600" dirty="0">
                <a:latin typeface="Arial"/>
                <a:cs typeface="Arial"/>
              </a:rPr>
              <a:t> </a:t>
            </a:r>
          </a:p>
          <a:p>
            <a:pPr lvl="1" indent="-299720">
              <a:lnSpc>
                <a:spcPct val="150000"/>
              </a:lnSpc>
            </a:pPr>
            <a:r>
              <a:rPr lang="en-GB" sz="2600" dirty="0">
                <a:latin typeface="Arial"/>
                <a:cs typeface="Arial"/>
              </a:rPr>
              <a:t>Question authority and expect to participate in decisions that affect them</a:t>
            </a:r>
          </a:p>
          <a:p>
            <a:pPr lvl="1" indent="-299720">
              <a:lnSpc>
                <a:spcPct val="150000"/>
              </a:lnSpc>
            </a:pPr>
            <a:r>
              <a:rPr lang="en-GB" sz="2600" dirty="0">
                <a:latin typeface="Arial"/>
                <a:cs typeface="Arial"/>
              </a:rPr>
              <a:t>Expect power relationships to be participatory, democratic, and consultative</a:t>
            </a:r>
          </a:p>
          <a:p>
            <a:pPr lvl="1" indent="-299720">
              <a:lnSpc>
                <a:spcPct val="150000"/>
              </a:lnSpc>
            </a:pPr>
            <a:r>
              <a:rPr lang="en-GB" sz="2600" dirty="0">
                <a:latin typeface="Arial"/>
                <a:cs typeface="Arial"/>
              </a:rPr>
              <a:t>Feel entitled to participate in decision making</a:t>
            </a:r>
            <a:endParaRPr lang="en-GB" sz="2600" dirty="0"/>
          </a:p>
          <a:p>
            <a:pPr>
              <a:lnSpc>
                <a:spcPct val="150000"/>
              </a:lnSpc>
            </a:pPr>
            <a:r>
              <a:rPr lang="en-GB" sz="2600" b="1" dirty="0">
                <a:latin typeface="Arial"/>
                <a:cs typeface="Arial"/>
              </a:rPr>
              <a:t>High power</a:t>
            </a:r>
            <a:r>
              <a:rPr lang="en-GB" sz="2600" dirty="0">
                <a:latin typeface="Arial"/>
                <a:cs typeface="Arial"/>
              </a:rPr>
              <a:t> </a:t>
            </a:r>
            <a:r>
              <a:rPr lang="en-GB" sz="2600" b="1" dirty="0">
                <a:latin typeface="Arial"/>
                <a:cs typeface="Arial"/>
              </a:rPr>
              <a:t>distance</a:t>
            </a:r>
            <a:endParaRPr lang="en-GB" sz="2600" dirty="0"/>
          </a:p>
          <a:p>
            <a:pPr lvl="1" indent="-299720">
              <a:lnSpc>
                <a:spcPct val="150000"/>
              </a:lnSpc>
            </a:pPr>
            <a:r>
              <a:rPr lang="en-GB" sz="2600" dirty="0">
                <a:latin typeface="Arial"/>
                <a:cs typeface="Arial"/>
              </a:rPr>
              <a:t>Deferential to figures of authority and generally accept an unequal distribution of power</a:t>
            </a:r>
            <a:endParaRPr lang="en-GB" sz="2600" dirty="0"/>
          </a:p>
          <a:p>
            <a:pPr lvl="1" indent="-299720">
              <a:lnSpc>
                <a:spcPct val="150000"/>
              </a:lnSpc>
            </a:pPr>
            <a:r>
              <a:rPr lang="en-GB" sz="2600" dirty="0">
                <a:latin typeface="Arial"/>
                <a:cs typeface="Arial"/>
              </a:rPr>
              <a:t>Tend to view power as a reality of life and believe everyone has a specific place in the hierarchy of power</a:t>
            </a:r>
            <a:endParaRPr lang="en-GB" sz="2600" dirty="0"/>
          </a:p>
          <a:p>
            <a:pPr>
              <a:lnSpc>
                <a:spcPct val="150000"/>
              </a:lnSpc>
            </a:pPr>
            <a:endParaRPr lang="en-GB" sz="2600" dirty="0"/>
          </a:p>
          <a:p>
            <a:endParaRPr lang="en-GB" sz="1700" dirty="0"/>
          </a:p>
        </p:txBody>
      </p:sp>
    </p:spTree>
    <p:extLst>
      <p:ext uri="{BB962C8B-B14F-4D97-AF65-F5344CB8AC3E}">
        <p14:creationId xmlns:p14="http://schemas.microsoft.com/office/powerpoint/2010/main" val="204179544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br>
              <a:rPr lang="en-GB" sz="3200" dirty="0">
                <a:latin typeface="Arial"/>
                <a:cs typeface="Arial"/>
              </a:rPr>
            </a:br>
            <a:r>
              <a:rPr lang="en-GB" sz="3200" dirty="0">
                <a:solidFill>
                  <a:schemeClr val="bg1"/>
                </a:solidFill>
                <a:latin typeface="Arial"/>
                <a:cs typeface="Arial"/>
              </a:rPr>
              <a:t>Example: Perceived hierarchy within and between cultures</a:t>
            </a:r>
            <a:br>
              <a:rPr lang="en-GB" sz="3200" dirty="0"/>
            </a:br>
            <a:endParaRPr lang="en-GB" sz="3200" dirty="0"/>
          </a:p>
        </p:txBody>
      </p:sp>
      <p:sp>
        <p:nvSpPr>
          <p:cNvPr id="6" name="Speech Bubble: Oval 5">
            <a:extLst>
              <a:ext uri="{FF2B5EF4-FFF2-40B4-BE49-F238E27FC236}">
                <a16:creationId xmlns:a16="http://schemas.microsoft.com/office/drawing/2014/main" id="{462AEC73-9DE5-4548-8B17-01906B7C36BB}"/>
              </a:ext>
            </a:extLst>
          </p:cNvPr>
          <p:cNvSpPr/>
          <p:nvPr/>
        </p:nvSpPr>
        <p:spPr>
          <a:xfrm>
            <a:off x="56512" y="1690212"/>
            <a:ext cx="8257928" cy="4368041"/>
          </a:xfrm>
          <a:prstGeom prst="wedgeEllipseCallout">
            <a:avLst/>
          </a:prstGeom>
          <a:solidFill>
            <a:srgbClr val="9331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a:latin typeface="Times New Roman"/>
                <a:cs typeface="Times New Roman"/>
              </a:rPr>
              <a:t>‘I have British flatmates, and they always talk about the Queen or the royal family, and it’s quite comfortable to talk. But in Thailand, we cannot talk about this stuff. You have to keep silent, all the time, you have to keep quiet. I </a:t>
            </a:r>
            <a:r>
              <a:rPr lang="en-GB" i="1" dirty="0" err="1">
                <a:latin typeface="Times New Roman"/>
                <a:cs typeface="Times New Roman"/>
              </a:rPr>
              <a:t>dunno</a:t>
            </a:r>
            <a:r>
              <a:rPr lang="en-GB" i="1" dirty="0">
                <a:latin typeface="Times New Roman"/>
                <a:cs typeface="Times New Roman"/>
              </a:rPr>
              <a:t> why. We cannot criticise the royals… It affects me like less than other Thai people, but it also is something that affects me. And, I don’t feel confident enough to criticise a big name. If someone is the professor in a subject or something like that, and I have to criticise their work, I will feel a bit nervous about my thoughts and if they are good enough. And, I really struggle[d] with the first half of this year of my study</a:t>
            </a:r>
            <a:r>
              <a:rPr lang="en-GB" dirty="0"/>
              <a:t>.’</a:t>
            </a:r>
          </a:p>
        </p:txBody>
      </p:sp>
      <p:pic>
        <p:nvPicPr>
          <p:cNvPr id="4" name="Picture 3">
            <a:extLst>
              <a:ext uri="{FF2B5EF4-FFF2-40B4-BE49-F238E27FC236}">
                <a16:creationId xmlns:a16="http://schemas.microsoft.com/office/drawing/2014/main" id="{17ED6AE7-CC37-406D-B039-A3AC7B46077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14440" y="4039504"/>
            <a:ext cx="3877559" cy="2584310"/>
          </a:xfrm>
          <a:prstGeom prst="rect">
            <a:avLst/>
          </a:prstGeom>
        </p:spPr>
      </p:pic>
      <p:sp>
        <p:nvSpPr>
          <p:cNvPr id="5" name="Rectangle 4">
            <a:extLst>
              <a:ext uri="{FF2B5EF4-FFF2-40B4-BE49-F238E27FC236}">
                <a16:creationId xmlns:a16="http://schemas.microsoft.com/office/drawing/2014/main" id="{32A60636-E511-4C13-BAC2-A51ECD17F86B}"/>
              </a:ext>
            </a:extLst>
          </p:cNvPr>
          <p:cNvSpPr/>
          <p:nvPr/>
        </p:nvSpPr>
        <p:spPr>
          <a:xfrm>
            <a:off x="8583151" y="6608861"/>
            <a:ext cx="4305057" cy="307777"/>
          </a:xfrm>
          <a:prstGeom prst="rect">
            <a:avLst/>
          </a:prstGeom>
        </p:spPr>
        <p:txBody>
          <a:bodyPr wrap="square">
            <a:spAutoFit/>
          </a:bodyPr>
          <a:lstStyle/>
          <a:p>
            <a:r>
              <a:rPr lang="en-GB" sz="1400"/>
              <a:t>Photo by </a:t>
            </a:r>
            <a:r>
              <a:rPr lang="en-GB" sz="1400">
                <a:hlinkClick r:id="rId5"/>
              </a:rPr>
              <a:t>Anthony Tran</a:t>
            </a:r>
            <a:r>
              <a:rPr lang="en-GB" sz="1400"/>
              <a:t> on </a:t>
            </a:r>
            <a:r>
              <a:rPr lang="en-GB" sz="1400" err="1">
                <a:hlinkClick r:id="rId6"/>
              </a:rPr>
              <a:t>Unsplash</a:t>
            </a:r>
            <a:endParaRPr lang="en-GB" sz="1400"/>
          </a:p>
        </p:txBody>
      </p:sp>
      <p:pic>
        <p:nvPicPr>
          <p:cNvPr id="2" name="Online Media 1" title="Doreen Massey on London">
            <a:hlinkClick r:id="" action="ppaction://media"/>
            <a:extLst>
              <a:ext uri="{FF2B5EF4-FFF2-40B4-BE49-F238E27FC236}">
                <a16:creationId xmlns:a16="http://schemas.microsoft.com/office/drawing/2014/main" id="{2760B0A1-267C-47CF-B1E8-66E8EC1CC728}"/>
              </a:ext>
            </a:extLst>
          </p:cNvPr>
          <p:cNvPicPr>
            <a:picLocks noRot="1" noChangeAspect="1"/>
          </p:cNvPicPr>
          <p:nvPr>
            <a:videoFile r:link="rId1"/>
          </p:nvPr>
        </p:nvPicPr>
        <p:blipFill>
          <a:blip r:embed="rId7"/>
          <a:stretch>
            <a:fillRect/>
          </a:stretch>
        </p:blipFill>
        <p:spPr>
          <a:xfrm>
            <a:off x="8314440" y="1238179"/>
            <a:ext cx="3877560" cy="2190821"/>
          </a:xfrm>
          <a:prstGeom prst="rect">
            <a:avLst/>
          </a:prstGeom>
        </p:spPr>
      </p:pic>
      <p:sp>
        <p:nvSpPr>
          <p:cNvPr id="7" name="TextBox 6">
            <a:extLst>
              <a:ext uri="{FF2B5EF4-FFF2-40B4-BE49-F238E27FC236}">
                <a16:creationId xmlns:a16="http://schemas.microsoft.com/office/drawing/2014/main" id="{8DE4E41B-6C63-4672-9AE7-C8367A108AF5}"/>
              </a:ext>
            </a:extLst>
          </p:cNvPr>
          <p:cNvSpPr txBox="1"/>
          <p:nvPr/>
        </p:nvSpPr>
        <p:spPr>
          <a:xfrm>
            <a:off x="2938509" y="6439148"/>
            <a:ext cx="3349122" cy="276999"/>
          </a:xfrm>
          <a:prstGeom prst="rect">
            <a:avLst/>
          </a:prstGeom>
          <a:solidFill>
            <a:schemeClr val="tx1"/>
          </a:solidFill>
        </p:spPr>
        <p:txBody>
          <a:bodyPr wrap="none" rtlCol="0">
            <a:spAutoFit/>
          </a:bodyPr>
          <a:lstStyle/>
          <a:p>
            <a:r>
              <a:rPr lang="en-GB" sz="1200" dirty="0">
                <a:solidFill>
                  <a:schemeClr val="bg1"/>
                </a:solidFill>
                <a:latin typeface="Arial"/>
                <a:cs typeface="Arial"/>
              </a:rPr>
              <a:t>Thai student MA Philosophy, University of York</a:t>
            </a:r>
            <a:endParaRPr lang="en-GB" sz="1200" dirty="0">
              <a:solidFill>
                <a:schemeClr val="bg1"/>
              </a:solidFill>
            </a:endParaRPr>
          </a:p>
        </p:txBody>
      </p:sp>
      <p:sp>
        <p:nvSpPr>
          <p:cNvPr id="9" name="TextBox 8">
            <a:extLst>
              <a:ext uri="{FF2B5EF4-FFF2-40B4-BE49-F238E27FC236}">
                <a16:creationId xmlns:a16="http://schemas.microsoft.com/office/drawing/2014/main" id="{4331CCD7-FE5B-4948-A7B7-759E6DCBF555}"/>
              </a:ext>
            </a:extLst>
          </p:cNvPr>
          <p:cNvSpPr txBox="1"/>
          <p:nvPr/>
        </p:nvSpPr>
        <p:spPr>
          <a:xfrm>
            <a:off x="8398276" y="3551068"/>
            <a:ext cx="2042547" cy="461665"/>
          </a:xfrm>
          <a:prstGeom prst="rect">
            <a:avLst/>
          </a:prstGeom>
          <a:noFill/>
        </p:spPr>
        <p:txBody>
          <a:bodyPr wrap="none" rtlCol="0">
            <a:spAutoFit/>
          </a:bodyPr>
          <a:lstStyle/>
          <a:p>
            <a:r>
              <a:rPr lang="en-GB" sz="1200" dirty="0">
                <a:solidFill>
                  <a:schemeClr val="bg1"/>
                </a:solidFill>
                <a:latin typeface="Arial"/>
                <a:cs typeface="Arial"/>
              </a:rPr>
              <a:t>Sociologist Doreen Massey</a:t>
            </a:r>
            <a:br>
              <a:rPr lang="en-GB" sz="1200" dirty="0">
                <a:solidFill>
                  <a:schemeClr val="bg1"/>
                </a:solidFill>
              </a:rPr>
            </a:br>
            <a:endParaRPr lang="en-GB" sz="1200" dirty="0">
              <a:solidFill>
                <a:schemeClr val="bg1"/>
              </a:solidFill>
            </a:endParaRPr>
          </a:p>
        </p:txBody>
      </p:sp>
    </p:spTree>
    <p:extLst>
      <p:ext uri="{BB962C8B-B14F-4D97-AF65-F5344CB8AC3E}">
        <p14:creationId xmlns:p14="http://schemas.microsoft.com/office/powerpoint/2010/main" val="42012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4100" dirty="0">
                <a:latin typeface="Arial"/>
                <a:cs typeface="Arial"/>
              </a:rPr>
              <a:t>One of Hall’s cultural dimensions: High and low context cultures</a:t>
            </a:r>
            <a:endParaRPr lang="en-GB" sz="4100" dirty="0"/>
          </a:p>
        </p:txBody>
      </p:sp>
      <p:sp>
        <p:nvSpPr>
          <p:cNvPr id="2" name="Content Placeholder 1"/>
          <p:cNvSpPr>
            <a:spLocks noGrp="1"/>
          </p:cNvSpPr>
          <p:nvPr>
            <p:ph idx="1"/>
          </p:nvPr>
        </p:nvSpPr>
        <p:spPr>
          <a:xfrm>
            <a:off x="189186" y="1690688"/>
            <a:ext cx="12002814" cy="5465379"/>
          </a:xfrm>
        </p:spPr>
        <p:txBody>
          <a:bodyPr>
            <a:normAutofit fontScale="77500" lnSpcReduction="20000"/>
          </a:bodyPr>
          <a:lstStyle/>
          <a:p>
            <a:pPr>
              <a:lnSpc>
                <a:spcPct val="150000"/>
              </a:lnSpc>
            </a:pPr>
            <a:r>
              <a:rPr lang="en-GB" sz="2600" dirty="0">
                <a:latin typeface="Arial"/>
                <a:cs typeface="Arial"/>
              </a:rPr>
              <a:t>The extent to which people focus on contextual (indirect) or verbal (direct) information varies:</a:t>
            </a:r>
          </a:p>
          <a:p>
            <a:pPr>
              <a:lnSpc>
                <a:spcPct val="150000"/>
              </a:lnSpc>
            </a:pPr>
            <a:r>
              <a:rPr lang="en-GB" sz="2600" b="1" dirty="0">
                <a:latin typeface="Arial"/>
                <a:cs typeface="Arial"/>
              </a:rPr>
              <a:t>Low context cultures</a:t>
            </a:r>
            <a:r>
              <a:rPr lang="en-GB" sz="2600" dirty="0">
                <a:latin typeface="Arial"/>
                <a:cs typeface="Arial"/>
              </a:rPr>
              <a:t>: Rely on explicit communication</a:t>
            </a:r>
          </a:p>
          <a:p>
            <a:pPr lvl="1" indent="-299720">
              <a:lnSpc>
                <a:spcPct val="150000"/>
              </a:lnSpc>
            </a:pPr>
            <a:r>
              <a:rPr lang="en-GB" sz="2600" dirty="0">
                <a:latin typeface="Arial"/>
                <a:cs typeface="Arial"/>
              </a:rPr>
              <a:t>A message needs to be spelled out and verbalised</a:t>
            </a:r>
          </a:p>
          <a:p>
            <a:pPr lvl="1" indent="-299720">
              <a:lnSpc>
                <a:spcPct val="150000"/>
              </a:lnSpc>
            </a:pPr>
            <a:r>
              <a:rPr lang="en-GB" sz="2600" dirty="0">
                <a:latin typeface="Arial"/>
                <a:cs typeface="Arial"/>
              </a:rPr>
              <a:t>Rules and expectations are explicitly outlined</a:t>
            </a:r>
            <a:endParaRPr lang="en-GB" sz="2600" dirty="0"/>
          </a:p>
          <a:p>
            <a:pPr>
              <a:lnSpc>
                <a:spcPct val="150000"/>
              </a:lnSpc>
            </a:pPr>
            <a:r>
              <a:rPr lang="en-GB" sz="2600" b="1" dirty="0">
                <a:latin typeface="Arial"/>
                <a:cs typeface="Arial"/>
              </a:rPr>
              <a:t>High context cultures</a:t>
            </a:r>
            <a:r>
              <a:rPr lang="en-GB" sz="2600" dirty="0">
                <a:latin typeface="Arial"/>
                <a:cs typeface="Arial"/>
              </a:rPr>
              <a:t>: Rely on implicit communication and non-verbal queues</a:t>
            </a:r>
            <a:endParaRPr lang="en-GB" sz="2600" dirty="0"/>
          </a:p>
          <a:p>
            <a:pPr lvl="1" indent="-299720">
              <a:lnSpc>
                <a:spcPct val="150000"/>
              </a:lnSpc>
            </a:pPr>
            <a:r>
              <a:rPr lang="en-GB" sz="2600" dirty="0">
                <a:latin typeface="Arial"/>
                <a:cs typeface="Arial"/>
              </a:rPr>
              <a:t>A message cannot be understood without background knowledge</a:t>
            </a:r>
            <a:endParaRPr lang="en-GB" sz="2600" dirty="0"/>
          </a:p>
          <a:p>
            <a:pPr lvl="1" indent="-299720">
              <a:lnSpc>
                <a:spcPct val="150000"/>
              </a:lnSpc>
            </a:pPr>
            <a:r>
              <a:rPr lang="en-GB" sz="2600" dirty="0">
                <a:latin typeface="Arial"/>
                <a:cs typeface="Arial"/>
              </a:rPr>
              <a:t>Roles are implicit, clearly defined, and one acts according to one's role</a:t>
            </a:r>
          </a:p>
          <a:p>
            <a:pPr>
              <a:lnSpc>
                <a:spcPct val="150000"/>
              </a:lnSpc>
            </a:pPr>
            <a:r>
              <a:rPr lang="en-GB" sz="2600" dirty="0">
                <a:latin typeface="Arial"/>
                <a:cs typeface="Arial"/>
              </a:rPr>
              <a:t>Common problem area between high and low: silence</a:t>
            </a:r>
            <a:endParaRPr lang="en-GB" sz="2600" dirty="0"/>
          </a:p>
          <a:p>
            <a:pPr lvl="1" indent="-299720">
              <a:lnSpc>
                <a:spcPct val="150000"/>
              </a:lnSpc>
            </a:pPr>
            <a:r>
              <a:rPr lang="en-GB" sz="2600" dirty="0">
                <a:latin typeface="Arial"/>
                <a:cs typeface="Arial"/>
              </a:rPr>
              <a:t>Low context cultures find silence uncomfortable and view it negatively – silence  communicates a problem or that something is wrong </a:t>
            </a:r>
          </a:p>
          <a:p>
            <a:pPr lvl="1" indent="-299720">
              <a:lnSpc>
                <a:spcPct val="150000"/>
              </a:lnSpc>
            </a:pPr>
            <a:r>
              <a:rPr lang="en-GB" sz="2600" dirty="0">
                <a:latin typeface="Arial"/>
                <a:cs typeface="Arial"/>
              </a:rPr>
              <a:t>High context cultures are happy with silence – silence can communicate mutual understanding</a:t>
            </a:r>
            <a:endParaRPr lang="en-GB" sz="2600" dirty="0"/>
          </a:p>
          <a:p>
            <a:pPr lvl="1" indent="-299720"/>
            <a:endParaRPr lang="en-GB" sz="1600" dirty="0"/>
          </a:p>
          <a:p>
            <a:endParaRPr lang="en-GB" sz="1300" dirty="0"/>
          </a:p>
        </p:txBody>
      </p:sp>
    </p:spTree>
    <p:extLst>
      <p:ext uri="{BB962C8B-B14F-4D97-AF65-F5344CB8AC3E}">
        <p14:creationId xmlns:p14="http://schemas.microsoft.com/office/powerpoint/2010/main" val="315316843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75B19E4-0108-41C4-8DB1-11BAE0B49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Title 2">
            <a:extLst>
              <a:ext uri="{FF2B5EF4-FFF2-40B4-BE49-F238E27FC236}">
                <a16:creationId xmlns:a16="http://schemas.microsoft.com/office/drawing/2014/main" id="{4991BE8D-1F65-4349-ABC9-BAA0FD12395E}"/>
              </a:ext>
            </a:extLst>
          </p:cNvPr>
          <p:cNvSpPr>
            <a:spLocks noGrp="1"/>
          </p:cNvSpPr>
          <p:nvPr>
            <p:ph type="title"/>
          </p:nvPr>
        </p:nvSpPr>
        <p:spPr>
          <a:xfrm>
            <a:off x="847024" y="669925"/>
            <a:ext cx="10049578" cy="1325563"/>
          </a:xfrm>
        </p:spPr>
        <p:txBody>
          <a:bodyPr anchor="b">
            <a:normAutofit/>
          </a:bodyPr>
          <a:lstStyle/>
          <a:p>
            <a:r>
              <a:rPr lang="en-GB" sz="3600" dirty="0">
                <a:solidFill>
                  <a:schemeClr val="bg1"/>
                </a:solidFill>
              </a:rPr>
              <a:t>Cultural coach </a:t>
            </a:r>
            <a:r>
              <a:rPr lang="en-GB" sz="3600" dirty="0" err="1">
                <a:solidFill>
                  <a:schemeClr val="bg1"/>
                </a:solidFill>
              </a:rPr>
              <a:t>Dr.</a:t>
            </a:r>
            <a:r>
              <a:rPr lang="en-GB" sz="3600" dirty="0">
                <a:solidFill>
                  <a:schemeClr val="bg1"/>
                </a:solidFill>
              </a:rPr>
              <a:t> Tom </a:t>
            </a:r>
            <a:r>
              <a:rPr lang="en-GB" sz="3600" dirty="0" err="1">
                <a:solidFill>
                  <a:schemeClr val="bg1"/>
                </a:solidFill>
              </a:rPr>
              <a:t>Verghese</a:t>
            </a:r>
            <a:r>
              <a:rPr lang="en-GB" sz="3600" dirty="0">
                <a:solidFill>
                  <a:schemeClr val="bg1"/>
                </a:solidFill>
              </a:rPr>
              <a:t> on low vs high context cultures</a:t>
            </a:r>
          </a:p>
        </p:txBody>
      </p:sp>
      <p:pic>
        <p:nvPicPr>
          <p:cNvPr id="4" name="Online Media 3" title="Understanding Cultural Communication Differences">
            <a:hlinkClick r:id="" action="ppaction://media"/>
            <a:extLst>
              <a:ext uri="{FF2B5EF4-FFF2-40B4-BE49-F238E27FC236}">
                <a16:creationId xmlns:a16="http://schemas.microsoft.com/office/drawing/2014/main" id="{E60CBBCE-B18C-416D-A014-DFB4063495E6}"/>
              </a:ext>
            </a:extLst>
          </p:cNvPr>
          <p:cNvPicPr>
            <a:picLocks noRot="1" noChangeAspect="1"/>
          </p:cNvPicPr>
          <p:nvPr>
            <a:videoFile r:link="rId1"/>
          </p:nvPr>
        </p:nvPicPr>
        <p:blipFill>
          <a:blip r:embed="rId4"/>
          <a:stretch>
            <a:fillRect/>
          </a:stretch>
        </p:blipFill>
        <p:spPr>
          <a:xfrm>
            <a:off x="2454442" y="2403768"/>
            <a:ext cx="6853187" cy="3854917"/>
          </a:xfrm>
          <a:prstGeom prst="rect">
            <a:avLst/>
          </a:prstGeom>
        </p:spPr>
      </p:pic>
      <p:cxnSp>
        <p:nvCxnSpPr>
          <p:cNvPr id="22" name="Straight Connector 21">
            <a:extLst>
              <a:ext uri="{FF2B5EF4-FFF2-40B4-BE49-F238E27FC236}">
                <a16:creationId xmlns:a16="http://schemas.microsoft.com/office/drawing/2014/main" id="{C727A21A-62F5-405C-B7A5-439FD39932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0340"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2E62CE6-1D21-4565-8E90-0F1D900BEF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026340"/>
            <a:ext cx="1089660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60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C9997-EBB2-4DFE-AA10-C4BA9B575C6B}"/>
              </a:ext>
            </a:extLst>
          </p:cNvPr>
          <p:cNvSpPr>
            <a:spLocks noGrp="1"/>
          </p:cNvSpPr>
          <p:nvPr>
            <p:ph type="title"/>
          </p:nvPr>
        </p:nvSpPr>
        <p:spPr>
          <a:xfrm>
            <a:off x="838200" y="355600"/>
            <a:ext cx="10515600" cy="1325563"/>
          </a:xfrm>
        </p:spPr>
        <p:txBody>
          <a:bodyPr anchor="b">
            <a:normAutofit/>
          </a:bodyPr>
          <a:lstStyle/>
          <a:p>
            <a:pPr algn="r"/>
            <a:r>
              <a:rPr lang="en-GB" dirty="0">
                <a:solidFill>
                  <a:schemeClr val="bg1"/>
                </a:solidFill>
              </a:rPr>
              <a:t>Your break out room discussions</a:t>
            </a:r>
          </a:p>
        </p:txBody>
      </p:sp>
      <p:sp>
        <p:nvSpPr>
          <p:cNvPr id="4" name="Text Placeholder 3">
            <a:extLst>
              <a:ext uri="{FF2B5EF4-FFF2-40B4-BE49-F238E27FC236}">
                <a16:creationId xmlns:a16="http://schemas.microsoft.com/office/drawing/2014/main" id="{D53A56AE-1FEC-4472-AB9D-D2B4BFBC489F}"/>
              </a:ext>
            </a:extLst>
          </p:cNvPr>
          <p:cNvSpPr>
            <a:spLocks noGrp="1"/>
          </p:cNvSpPr>
          <p:nvPr>
            <p:ph type="body" idx="1"/>
          </p:nvPr>
        </p:nvSpPr>
        <p:spPr/>
        <p:txBody>
          <a:bodyPr/>
          <a:lstStyle/>
          <a:p>
            <a:r>
              <a:rPr lang="en-GB" dirty="0">
                <a:solidFill>
                  <a:schemeClr val="bg1"/>
                </a:solidFill>
              </a:rPr>
              <a:t>Power Distance Group</a:t>
            </a:r>
          </a:p>
        </p:txBody>
      </p:sp>
      <p:sp>
        <p:nvSpPr>
          <p:cNvPr id="3" name="Content Placeholder 2">
            <a:extLst>
              <a:ext uri="{FF2B5EF4-FFF2-40B4-BE49-F238E27FC236}">
                <a16:creationId xmlns:a16="http://schemas.microsoft.com/office/drawing/2014/main" id="{0A0E1E7F-A341-4E30-BE88-D3CB66B6A087}"/>
              </a:ext>
            </a:extLst>
          </p:cNvPr>
          <p:cNvSpPr>
            <a:spLocks noGrp="1"/>
          </p:cNvSpPr>
          <p:nvPr>
            <p:ph sz="half" idx="2"/>
          </p:nvPr>
        </p:nvSpPr>
        <p:spPr>
          <a:xfrm>
            <a:off x="358717" y="2850080"/>
            <a:ext cx="4730588" cy="3684588"/>
          </a:xfrm>
        </p:spPr>
        <p:txBody>
          <a:bodyPr>
            <a:normAutofit fontScale="92500" lnSpcReduction="20000"/>
          </a:bodyPr>
          <a:lstStyle/>
          <a:p>
            <a:pPr marL="457200" indent="-457200">
              <a:buFont typeface="+mj-lt"/>
              <a:buAutoNum type="arabicPeriod"/>
            </a:pPr>
            <a:r>
              <a:rPr lang="en-GB" sz="2000" dirty="0">
                <a:solidFill>
                  <a:schemeClr val="bg1"/>
                </a:solidFill>
                <a:sym typeface="Wingdings" panose="05000000000000000000" pitchFamily="2" charset="2"/>
              </a:rPr>
              <a:t>Have you experienced power distance in your classrooms?</a:t>
            </a:r>
          </a:p>
          <a:p>
            <a:pPr marL="457200" indent="-457200">
              <a:buFont typeface="+mj-lt"/>
              <a:buAutoNum type="arabicPeriod"/>
            </a:pPr>
            <a:r>
              <a:rPr lang="en-GB" sz="2000" dirty="0">
                <a:solidFill>
                  <a:schemeClr val="bg1"/>
                </a:solidFill>
                <a:sym typeface="Wingdings" panose="05000000000000000000" pitchFamily="2" charset="2"/>
              </a:rPr>
              <a:t>What happens when a teacher comes from a society with low power distance teaching students from a society with high power distance? Or vice versa</a:t>
            </a:r>
          </a:p>
          <a:p>
            <a:pPr marL="457200" indent="-457200">
              <a:buFont typeface="+mj-lt"/>
              <a:buAutoNum type="arabicPeriod"/>
            </a:pPr>
            <a:r>
              <a:rPr lang="en-GB" sz="2000" dirty="0">
                <a:solidFill>
                  <a:schemeClr val="bg1"/>
                </a:solidFill>
                <a:sym typeface="Wingdings" panose="05000000000000000000" pitchFamily="2" charset="2"/>
              </a:rPr>
              <a:t>What happens when there is power distance between different groups of students?</a:t>
            </a:r>
          </a:p>
          <a:p>
            <a:pPr>
              <a:buFont typeface="Wingdings" panose="05000000000000000000" pitchFamily="2" charset="2"/>
              <a:buChar char="à"/>
            </a:pPr>
            <a:endParaRPr lang="en-GB" sz="2000" dirty="0">
              <a:solidFill>
                <a:schemeClr val="bg1"/>
              </a:solidFill>
              <a:sym typeface="Wingdings" panose="05000000000000000000" pitchFamily="2" charset="2"/>
            </a:endParaRPr>
          </a:p>
          <a:p>
            <a:pPr>
              <a:buFont typeface="Wingdings" panose="05000000000000000000" pitchFamily="2" charset="2"/>
              <a:buChar char="à"/>
            </a:pPr>
            <a:r>
              <a:rPr lang="en-GB" sz="2000" dirty="0">
                <a:solidFill>
                  <a:schemeClr val="bg1"/>
                </a:solidFill>
                <a:sym typeface="Wingdings" panose="05000000000000000000" pitchFamily="2" charset="2"/>
              </a:rPr>
              <a:t> How could this distance be reduced?</a:t>
            </a:r>
          </a:p>
          <a:p>
            <a:pPr>
              <a:buFont typeface="Wingdings" panose="05000000000000000000" pitchFamily="2" charset="2"/>
              <a:buChar char="à"/>
            </a:pPr>
            <a:endParaRPr lang="en-GB" sz="2000" dirty="0">
              <a:solidFill>
                <a:schemeClr val="bg1"/>
              </a:solidFill>
            </a:endParaRPr>
          </a:p>
        </p:txBody>
      </p:sp>
      <p:sp>
        <p:nvSpPr>
          <p:cNvPr id="5" name="Text Placeholder 4">
            <a:extLst>
              <a:ext uri="{FF2B5EF4-FFF2-40B4-BE49-F238E27FC236}">
                <a16:creationId xmlns:a16="http://schemas.microsoft.com/office/drawing/2014/main" id="{E764F0CF-6EC6-41DE-A3DD-ACF831316403}"/>
              </a:ext>
            </a:extLst>
          </p:cNvPr>
          <p:cNvSpPr>
            <a:spLocks noGrp="1"/>
          </p:cNvSpPr>
          <p:nvPr>
            <p:ph type="body" sz="quarter" idx="3"/>
          </p:nvPr>
        </p:nvSpPr>
        <p:spPr/>
        <p:txBody>
          <a:bodyPr/>
          <a:lstStyle/>
          <a:p>
            <a:r>
              <a:rPr lang="en-GB" dirty="0">
                <a:solidFill>
                  <a:schemeClr val="bg1"/>
                </a:solidFill>
              </a:rPr>
              <a:t>Low vs High Context Group</a:t>
            </a:r>
          </a:p>
        </p:txBody>
      </p:sp>
      <p:sp>
        <p:nvSpPr>
          <p:cNvPr id="6" name="Content Placeholder 5">
            <a:extLst>
              <a:ext uri="{FF2B5EF4-FFF2-40B4-BE49-F238E27FC236}">
                <a16:creationId xmlns:a16="http://schemas.microsoft.com/office/drawing/2014/main" id="{FACEE643-E573-4AA4-BB04-D36F67183856}"/>
              </a:ext>
            </a:extLst>
          </p:cNvPr>
          <p:cNvSpPr>
            <a:spLocks noGrp="1"/>
          </p:cNvSpPr>
          <p:nvPr>
            <p:ph sz="quarter" idx="4"/>
          </p:nvPr>
        </p:nvSpPr>
        <p:spPr>
          <a:xfrm>
            <a:off x="5597238" y="2850080"/>
            <a:ext cx="5183188" cy="3684588"/>
          </a:xfrm>
        </p:spPr>
        <p:txBody>
          <a:bodyPr>
            <a:normAutofit fontScale="92500" lnSpcReduction="20000"/>
          </a:bodyPr>
          <a:lstStyle/>
          <a:p>
            <a:pPr marL="457200" indent="-457200">
              <a:buAutoNum type="arabicPeriod"/>
            </a:pPr>
            <a:r>
              <a:rPr lang="en-GB" sz="2000" dirty="0">
                <a:solidFill>
                  <a:schemeClr val="bg1"/>
                </a:solidFill>
              </a:rPr>
              <a:t>Have you found students not understanding or misinterpreting your classroom activities and/or your formative and summative assessments?  </a:t>
            </a:r>
          </a:p>
          <a:p>
            <a:pPr marL="457200" indent="-457200">
              <a:buFont typeface="Arial" panose="020B0604020202020204" pitchFamily="34" charset="0"/>
              <a:buAutoNum type="arabicPeriod"/>
            </a:pPr>
            <a:r>
              <a:rPr lang="en-GB" sz="2000" dirty="0">
                <a:solidFill>
                  <a:schemeClr val="bg1"/>
                </a:solidFill>
              </a:rPr>
              <a:t>What happens to students from high context cultures when they switch to another cultural context? </a:t>
            </a:r>
          </a:p>
          <a:p>
            <a:pPr marL="457200" indent="-457200">
              <a:buFont typeface="Arial" panose="020B0604020202020204" pitchFamily="34" charset="0"/>
              <a:buAutoNum type="arabicPeriod"/>
            </a:pPr>
            <a:r>
              <a:rPr lang="en-GB" sz="2000" dirty="0">
                <a:solidFill>
                  <a:schemeClr val="bg1"/>
                </a:solidFill>
              </a:rPr>
              <a:t>What do you think happens if a teacher from a low context culture teaches students from a high context culture?</a:t>
            </a:r>
          </a:p>
          <a:p>
            <a:pPr marL="457200" indent="-457200">
              <a:buFont typeface="Arial" panose="020B0604020202020204" pitchFamily="34" charset="0"/>
              <a:buAutoNum type="arabicPeriod"/>
            </a:pPr>
            <a:endParaRPr lang="en-GB" sz="2000" dirty="0">
              <a:solidFill>
                <a:schemeClr val="bg1"/>
              </a:solidFill>
            </a:endParaRPr>
          </a:p>
          <a:p>
            <a:pPr marL="0" indent="0">
              <a:buNone/>
            </a:pPr>
            <a:r>
              <a:rPr lang="en-GB" sz="2000" dirty="0">
                <a:solidFill>
                  <a:schemeClr val="bg1"/>
                </a:solidFill>
                <a:sym typeface="Wingdings" panose="05000000000000000000" pitchFamily="2" charset="2"/>
              </a:rPr>
              <a:t> </a:t>
            </a:r>
            <a:r>
              <a:rPr lang="en-GB" sz="2000" dirty="0">
                <a:solidFill>
                  <a:schemeClr val="bg1"/>
                </a:solidFill>
              </a:rPr>
              <a:t>What contextual information could you spell out more explicitly for your students so that they understand your ILOs, assignment expectations, the concept plagiarism, etc.?</a:t>
            </a:r>
          </a:p>
          <a:p>
            <a:pPr marL="0" indent="0">
              <a:buNone/>
            </a:pPr>
            <a:endParaRPr lang="en-GB" sz="2000" dirty="0">
              <a:solidFill>
                <a:schemeClr val="bg1"/>
              </a:solidFill>
            </a:endParaRPr>
          </a:p>
        </p:txBody>
      </p:sp>
      <p:sp>
        <p:nvSpPr>
          <p:cNvPr id="8" name="TextBox 7">
            <a:extLst>
              <a:ext uri="{FF2B5EF4-FFF2-40B4-BE49-F238E27FC236}">
                <a16:creationId xmlns:a16="http://schemas.microsoft.com/office/drawing/2014/main" id="{194D09BB-7C28-410D-90D1-B57DB038937C}"/>
              </a:ext>
            </a:extLst>
          </p:cNvPr>
          <p:cNvSpPr txBox="1"/>
          <p:nvPr/>
        </p:nvSpPr>
        <p:spPr>
          <a:xfrm>
            <a:off x="2649366" y="6488668"/>
            <a:ext cx="7679622" cy="369332"/>
          </a:xfrm>
          <a:prstGeom prst="rect">
            <a:avLst/>
          </a:prstGeom>
          <a:noFill/>
        </p:spPr>
        <p:txBody>
          <a:bodyPr wrap="square">
            <a:spAutoFit/>
          </a:bodyPr>
          <a:lstStyle/>
          <a:p>
            <a:r>
              <a:rPr lang="en-GB" sz="1800" b="1" dirty="0">
                <a:solidFill>
                  <a:schemeClr val="bg1"/>
                </a:solidFill>
              </a:rPr>
              <a:t>Please choose 1 person to feedback on your discussions to the main group</a:t>
            </a:r>
          </a:p>
        </p:txBody>
      </p:sp>
    </p:spTree>
    <p:extLst>
      <p:ext uri="{BB962C8B-B14F-4D97-AF65-F5344CB8AC3E}">
        <p14:creationId xmlns:p14="http://schemas.microsoft.com/office/powerpoint/2010/main" val="248260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 calcmode="lin" valueType="num">
                                      <p:cBhvr additive="base">
                                        <p:cTn id="3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 calcmode="lin" valueType="num">
                                      <p:cBhvr additive="base">
                                        <p:cTn id="3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anim calcmode="lin" valueType="num">
                                      <p:cBhvr additive="base">
                                        <p:cTn id="4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xEl>
                                              <p:pRg st="4" end="4"/>
                                            </p:txEl>
                                          </p:spTgt>
                                        </p:tgtEl>
                                        <p:attrNameLst>
                                          <p:attrName>style.visibility</p:attrName>
                                        </p:attrNameLst>
                                      </p:cBhvr>
                                      <p:to>
                                        <p:strVal val="visible"/>
                                      </p:to>
                                    </p:set>
                                    <p:anim calcmode="lin" valueType="num">
                                      <p:cBhvr additive="base">
                                        <p:cTn id="4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E0AC046D158EE4DB937DA9A56D27D1C" ma:contentTypeVersion="13" ma:contentTypeDescription="Create a new document." ma:contentTypeScope="" ma:versionID="822cb78caf550ae25f61f6861b6166e6">
  <xsd:schema xmlns:xsd="http://www.w3.org/2001/XMLSchema" xmlns:xs="http://www.w3.org/2001/XMLSchema" xmlns:p="http://schemas.microsoft.com/office/2006/metadata/properties" xmlns:ns3="e7d8f92c-3952-4b7d-acc4-88cf8f2f7888" xmlns:ns4="b24ac480-a0b1-4388-a6cd-cfb001cdf6c7" targetNamespace="http://schemas.microsoft.com/office/2006/metadata/properties" ma:root="true" ma:fieldsID="8abd0850073635e9f87f013f27262ae6" ns3:_="" ns4:_="">
    <xsd:import namespace="e7d8f92c-3952-4b7d-acc4-88cf8f2f7888"/>
    <xsd:import namespace="b24ac480-a0b1-4388-a6cd-cfb001cdf6c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d8f92c-3952-4b7d-acc4-88cf8f2f788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4ac480-a0b1-4388-a6cd-cfb001cdf6c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2286FD-27E9-43A5-B4DE-8AADD133AADA}">
  <ds:schemaRefs>
    <ds:schemaRef ds:uri="http://purl.org/dc/dcmitype/"/>
    <ds:schemaRef ds:uri="http://www.w3.org/XML/1998/namespace"/>
    <ds:schemaRef ds:uri="e7d8f92c-3952-4b7d-acc4-88cf8f2f7888"/>
    <ds:schemaRef ds:uri="http://schemas.microsoft.com/office/infopath/2007/PartnerControls"/>
    <ds:schemaRef ds:uri="http://purl.org/dc/elements/1.1/"/>
    <ds:schemaRef ds:uri="http://schemas.microsoft.com/office/2006/documentManagement/types"/>
    <ds:schemaRef ds:uri="http://purl.org/dc/terms/"/>
    <ds:schemaRef ds:uri="b24ac480-a0b1-4388-a6cd-cfb001cdf6c7"/>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34B94F25-9748-4B4B-9FE5-02EBE772BB07}">
  <ds:schemaRefs>
    <ds:schemaRef ds:uri="http://schemas.microsoft.com/sharepoint/v3/contenttype/forms"/>
  </ds:schemaRefs>
</ds:datastoreItem>
</file>

<file path=customXml/itemProps3.xml><?xml version="1.0" encoding="utf-8"?>
<ds:datastoreItem xmlns:ds="http://schemas.openxmlformats.org/officeDocument/2006/customXml" ds:itemID="{BEF22B50-1276-46F8-A2AF-6A12B7E49A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d8f92c-3952-4b7d-acc4-88cf8f2f7888"/>
    <ds:schemaRef ds:uri="b24ac480-a0b1-4388-a6cd-cfb001cdf6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491</TotalTime>
  <Words>1628</Words>
  <Application>Microsoft Office PowerPoint</Application>
  <PresentationFormat>Widescreen</PresentationFormat>
  <Paragraphs>121</Paragraphs>
  <Slides>17</Slides>
  <Notes>9</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Times New Roman</vt:lpstr>
      <vt:lpstr>Wingdings</vt:lpstr>
      <vt:lpstr>Office Theme</vt:lpstr>
      <vt:lpstr>Interculturality and the International Classroom   Dr Julia Bohlmann</vt:lpstr>
      <vt:lpstr>Interculturality and the International Classroom</vt:lpstr>
      <vt:lpstr>Part 1 –  Can cultural dimensions explain our teaching experience in international classrooms?  </vt:lpstr>
      <vt:lpstr>Interculturality and Othering</vt:lpstr>
      <vt:lpstr>One of Hofstede’s cultural dimensions: Power distance (intracultural and intercultural)</vt:lpstr>
      <vt:lpstr> Example: Perceived hierarchy within and between cultures </vt:lpstr>
      <vt:lpstr>One of Hall’s cultural dimensions: High and low context cultures</vt:lpstr>
      <vt:lpstr>Cultural coach Dr. Tom Verghese on low vs high context cultures</vt:lpstr>
      <vt:lpstr>Your break out room discussions</vt:lpstr>
      <vt:lpstr>From cultural dimensions to interculturality</vt:lpstr>
      <vt:lpstr>Part 2 –  What could interculturality in the classroom look like? </vt:lpstr>
      <vt:lpstr>Get to know yourself </vt:lpstr>
      <vt:lpstr>Analyse tricky classroom situations without judgement  Describe Analyse Evaluate </vt:lpstr>
      <vt:lpstr>Get to know your international students</vt:lpstr>
      <vt:lpstr>Break out room discussions</vt:lpstr>
      <vt:lpstr>Suggestion – Community of Practice</vt:lpstr>
      <vt:lpstr>References &amp;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Interculturality and the International Classroom</dc:title>
  <dc:creator>Julia Bohlmann</dc:creator>
  <cp:lastModifiedBy>Julia Bohlmann</cp:lastModifiedBy>
  <cp:revision>3</cp:revision>
  <dcterms:created xsi:type="dcterms:W3CDTF">2022-03-18T16:01:26Z</dcterms:created>
  <dcterms:modified xsi:type="dcterms:W3CDTF">2022-03-28T16:29:32Z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0x0101004E0AC046D158EE4DB937DA9A56D27D1C</vt:lpwstr>
  </property>
</Properties>
</file>