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92" r:id="rId2"/>
    <p:sldId id="524" r:id="rId3"/>
    <p:sldId id="523" r:id="rId4"/>
    <p:sldId id="515" r:id="rId5"/>
    <p:sldId id="502" r:id="rId6"/>
    <p:sldId id="506" r:id="rId7"/>
    <p:sldId id="522" r:id="rId8"/>
    <p:sldId id="505" r:id="rId9"/>
    <p:sldId id="516" r:id="rId10"/>
    <p:sldId id="517" r:id="rId11"/>
    <p:sldId id="519" r:id="rId12"/>
    <p:sldId id="525" r:id="rId13"/>
    <p:sldId id="514" r:id="rId14"/>
    <p:sldId id="512" r:id="rId15"/>
    <p:sldId id="526"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51" autoAdjust="0"/>
    <p:restoredTop sz="96327"/>
  </p:normalViewPr>
  <p:slideViewPr>
    <p:cSldViewPr snapToGrid="0">
      <p:cViewPr varScale="1">
        <p:scale>
          <a:sx n="35" d="100"/>
          <a:sy n="35" d="100"/>
        </p:scale>
        <p:origin x="192" y="19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295AE2-43AC-144B-AE88-DCB376799F11}" type="datetimeFigureOut">
              <a:rPr lang="en-US" smtClean="0"/>
              <a:t>4/29/24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4E5BB-E6B0-B84A-ABCD-9A3E9C2D78CB}" type="slidenum">
              <a:rPr lang="en-US" smtClean="0"/>
              <a:t>‹#›</a:t>
            </a:fld>
            <a:endParaRPr lang="en-US"/>
          </a:p>
        </p:txBody>
      </p:sp>
    </p:spTree>
    <p:extLst>
      <p:ext uri="{BB962C8B-B14F-4D97-AF65-F5344CB8AC3E}">
        <p14:creationId xmlns:p14="http://schemas.microsoft.com/office/powerpoint/2010/main" val="23727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a:t>
            </a:fld>
            <a:endParaRPr lang="en-US"/>
          </a:p>
        </p:txBody>
      </p:sp>
    </p:spTree>
    <p:extLst>
      <p:ext uri="{BB962C8B-B14F-4D97-AF65-F5344CB8AC3E}">
        <p14:creationId xmlns:p14="http://schemas.microsoft.com/office/powerpoint/2010/main" val="156087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12</a:t>
            </a:fld>
            <a:endParaRPr lang="en-US"/>
          </a:p>
        </p:txBody>
      </p:sp>
    </p:spTree>
    <p:extLst>
      <p:ext uri="{BB962C8B-B14F-4D97-AF65-F5344CB8AC3E}">
        <p14:creationId xmlns:p14="http://schemas.microsoft.com/office/powerpoint/2010/main" val="1941351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13</a:t>
            </a:fld>
            <a:endParaRPr lang="en-US"/>
          </a:p>
        </p:txBody>
      </p:sp>
    </p:spTree>
    <p:extLst>
      <p:ext uri="{BB962C8B-B14F-4D97-AF65-F5344CB8AC3E}">
        <p14:creationId xmlns:p14="http://schemas.microsoft.com/office/powerpoint/2010/main" val="237991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14</a:t>
            </a:fld>
            <a:endParaRPr lang="en-US"/>
          </a:p>
        </p:txBody>
      </p:sp>
    </p:spTree>
    <p:extLst>
      <p:ext uri="{BB962C8B-B14F-4D97-AF65-F5344CB8AC3E}">
        <p14:creationId xmlns:p14="http://schemas.microsoft.com/office/powerpoint/2010/main" val="2535187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15</a:t>
            </a:fld>
            <a:endParaRPr lang="en-US"/>
          </a:p>
        </p:txBody>
      </p:sp>
    </p:spTree>
    <p:extLst>
      <p:ext uri="{BB962C8B-B14F-4D97-AF65-F5344CB8AC3E}">
        <p14:creationId xmlns:p14="http://schemas.microsoft.com/office/powerpoint/2010/main" val="3339422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24E5BB-E6B0-B84A-ABCD-9A3E9C2D78CB}" type="slidenum">
              <a:rPr lang="en-US" smtClean="0"/>
              <a:t>16</a:t>
            </a:fld>
            <a:endParaRPr lang="en-US"/>
          </a:p>
        </p:txBody>
      </p:sp>
    </p:spTree>
    <p:extLst>
      <p:ext uri="{BB962C8B-B14F-4D97-AF65-F5344CB8AC3E}">
        <p14:creationId xmlns:p14="http://schemas.microsoft.com/office/powerpoint/2010/main" val="1350162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4</a:t>
            </a:fld>
            <a:endParaRPr lang="en-US"/>
          </a:p>
        </p:txBody>
      </p:sp>
    </p:spTree>
    <p:extLst>
      <p:ext uri="{BB962C8B-B14F-4D97-AF65-F5344CB8AC3E}">
        <p14:creationId xmlns:p14="http://schemas.microsoft.com/office/powerpoint/2010/main" val="348639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5</a:t>
            </a:fld>
            <a:endParaRPr lang="en-US"/>
          </a:p>
        </p:txBody>
      </p:sp>
    </p:spTree>
    <p:extLst>
      <p:ext uri="{BB962C8B-B14F-4D97-AF65-F5344CB8AC3E}">
        <p14:creationId xmlns:p14="http://schemas.microsoft.com/office/powerpoint/2010/main" val="362565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6</a:t>
            </a:fld>
            <a:endParaRPr lang="en-US"/>
          </a:p>
        </p:txBody>
      </p:sp>
    </p:spTree>
    <p:extLst>
      <p:ext uri="{BB962C8B-B14F-4D97-AF65-F5344CB8AC3E}">
        <p14:creationId xmlns:p14="http://schemas.microsoft.com/office/powerpoint/2010/main" val="284939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7</a:t>
            </a:fld>
            <a:endParaRPr lang="en-US"/>
          </a:p>
        </p:txBody>
      </p:sp>
    </p:spTree>
    <p:extLst>
      <p:ext uri="{BB962C8B-B14F-4D97-AF65-F5344CB8AC3E}">
        <p14:creationId xmlns:p14="http://schemas.microsoft.com/office/powerpoint/2010/main" val="62143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8</a:t>
            </a:fld>
            <a:endParaRPr lang="en-US"/>
          </a:p>
        </p:txBody>
      </p:sp>
    </p:spTree>
    <p:extLst>
      <p:ext uri="{BB962C8B-B14F-4D97-AF65-F5344CB8AC3E}">
        <p14:creationId xmlns:p14="http://schemas.microsoft.com/office/powerpoint/2010/main" val="341464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9</a:t>
            </a:fld>
            <a:endParaRPr lang="en-US"/>
          </a:p>
        </p:txBody>
      </p:sp>
    </p:spTree>
    <p:extLst>
      <p:ext uri="{BB962C8B-B14F-4D97-AF65-F5344CB8AC3E}">
        <p14:creationId xmlns:p14="http://schemas.microsoft.com/office/powerpoint/2010/main" val="2279676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10</a:t>
            </a:fld>
            <a:endParaRPr lang="en-US"/>
          </a:p>
        </p:txBody>
      </p:sp>
    </p:spTree>
    <p:extLst>
      <p:ext uri="{BB962C8B-B14F-4D97-AF65-F5344CB8AC3E}">
        <p14:creationId xmlns:p14="http://schemas.microsoft.com/office/powerpoint/2010/main" val="798138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A02F00-C535-204F-B4B5-528FB2DC4FE2}" type="slidenum">
              <a:rPr lang="en-US" smtClean="0"/>
              <a:t>11</a:t>
            </a:fld>
            <a:endParaRPr lang="en-US"/>
          </a:p>
        </p:txBody>
      </p:sp>
    </p:spTree>
    <p:extLst>
      <p:ext uri="{BB962C8B-B14F-4D97-AF65-F5344CB8AC3E}">
        <p14:creationId xmlns:p14="http://schemas.microsoft.com/office/powerpoint/2010/main" val="5853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3BB4406-02B4-284F-84C5-A21F22E6BA49}"/>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
        <p:nvSpPr>
          <p:cNvPr id="11" name="Content Placeholder 7">
            <a:extLst>
              <a:ext uri="{FF2B5EF4-FFF2-40B4-BE49-F238E27FC236}">
                <a16:creationId xmlns:a16="http://schemas.microsoft.com/office/drawing/2014/main" id="{5FEA054A-F191-E34B-8C26-BA11F3F0C090}"/>
              </a:ext>
            </a:extLst>
          </p:cNvPr>
          <p:cNvSpPr>
            <a:spLocks noGrp="1"/>
          </p:cNvSpPr>
          <p:nvPr>
            <p:ph sz="quarter" idx="13"/>
          </p:nvPr>
        </p:nvSpPr>
        <p:spPr>
          <a:xfrm>
            <a:off x="285750" y="1627188"/>
            <a:ext cx="11474450" cy="46069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689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a:xfrm>
            <a:off x="2640170" y="365126"/>
            <a:ext cx="8713630" cy="1040342"/>
          </a:xfrm>
        </p:spPr>
        <p:txBody>
          <a:bodyPr/>
          <a:lstStyle>
            <a:lvl1pPr algn="l">
              <a:defRPr/>
            </a:lvl1pPr>
          </a:lstStyle>
          <a:p>
            <a:r>
              <a:rPr lang="en-GB"/>
              <a:t>Click to edit Master title style</a:t>
            </a:r>
            <a:endParaRPr lang="en-GB" dirty="0"/>
          </a:p>
        </p:txBody>
      </p:sp>
      <p:sp>
        <p:nvSpPr>
          <p:cNvPr id="3" name="Content Placeholder 2"/>
          <p:cNvSpPr>
            <a:spLocks noGrp="1"/>
          </p:cNvSpPr>
          <p:nvPr>
            <p:ph sz="half" idx="1"/>
          </p:nvPr>
        </p:nvSpPr>
        <p:spPr>
          <a:xfrm>
            <a:off x="838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608667"/>
            <a:ext cx="5181600" cy="456829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1252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653048" y="365125"/>
            <a:ext cx="8702339" cy="1325563"/>
          </a:xfrm>
        </p:spPr>
        <p:txBody>
          <a:bodyPr/>
          <a:lstStyle>
            <a:lvl1pPr algn="l">
              <a:defRPr/>
            </a:lvl1p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49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97420DD-2415-454D-AA0F-DBDA719CBDF3}"/>
              </a:ext>
            </a:extLst>
          </p:cNvPr>
          <p:cNvSpPr>
            <a:spLocks noGrp="1"/>
          </p:cNvSpPr>
          <p:nvPr>
            <p:ph type="title"/>
          </p:nvPr>
        </p:nvSpPr>
        <p:spPr>
          <a:xfrm>
            <a:off x="2549236" y="533614"/>
            <a:ext cx="9210963" cy="888786"/>
          </a:xfrm>
        </p:spPr>
        <p:txBody>
          <a:bodyPr>
            <a:normAutofit/>
          </a:bodyPr>
          <a:lstStyle>
            <a:lvl1pPr algn="l">
              <a:defRPr sz="2800"/>
            </a:lvl1pPr>
          </a:lstStyle>
          <a:p>
            <a:r>
              <a:rPr lang="en-GB"/>
              <a:t>Click to edit Master title style</a:t>
            </a:r>
            <a:endParaRPr lang="en-GB" dirty="0"/>
          </a:p>
        </p:txBody>
      </p:sp>
    </p:spTree>
    <p:extLst>
      <p:ext uri="{BB962C8B-B14F-4D97-AF65-F5344CB8AC3E}">
        <p14:creationId xmlns:p14="http://schemas.microsoft.com/office/powerpoint/2010/main" val="110128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1680" y="2123676"/>
            <a:ext cx="4027169" cy="1600200"/>
          </a:xfrm>
        </p:spPr>
        <p:txBody>
          <a:bodyPr anchor="t">
            <a:normAutofit/>
          </a:bodyPr>
          <a:lstStyle>
            <a:lvl1pPr algn="l">
              <a:defRPr sz="2800"/>
            </a:lvl1pPr>
          </a:lstStyle>
          <a:p>
            <a:r>
              <a:rPr lang="en-GB" dirty="0"/>
              <a:t>Click to edit Master title style</a:t>
            </a:r>
          </a:p>
        </p:txBody>
      </p:sp>
      <p:sp>
        <p:nvSpPr>
          <p:cNvPr id="4" name="Text Placeholder 3"/>
          <p:cNvSpPr>
            <a:spLocks noGrp="1"/>
          </p:cNvSpPr>
          <p:nvPr>
            <p:ph type="body" sz="half" idx="2"/>
          </p:nvPr>
        </p:nvSpPr>
        <p:spPr>
          <a:xfrm>
            <a:off x="741680" y="3934224"/>
            <a:ext cx="4030345" cy="1934763"/>
          </a:xfr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280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B9978F3-40AA-B047-B077-E6C1CE004DED}"/>
              </a:ext>
            </a:extLst>
          </p:cNvPr>
          <p:cNvSpPr>
            <a:spLocks noGrp="1"/>
          </p:cNvSpPr>
          <p:nvPr>
            <p:ph type="ctrTitle"/>
          </p:nvPr>
        </p:nvSpPr>
        <p:spPr>
          <a:xfrm>
            <a:off x="690418" y="1657926"/>
            <a:ext cx="6629400" cy="789709"/>
          </a:xfrm>
        </p:spPr>
        <p:txBody>
          <a:bodyPr/>
          <a:lstStyle>
            <a:lvl1pPr algn="l">
              <a:defRPr/>
            </a:lvl1pPr>
          </a:lstStyle>
          <a:p>
            <a:endParaRPr lang="en-GB" dirty="0"/>
          </a:p>
        </p:txBody>
      </p:sp>
      <p:sp>
        <p:nvSpPr>
          <p:cNvPr id="9" name="Subtitle 2">
            <a:extLst>
              <a:ext uri="{FF2B5EF4-FFF2-40B4-BE49-F238E27FC236}">
                <a16:creationId xmlns:a16="http://schemas.microsoft.com/office/drawing/2014/main" id="{157762F7-94EF-0744-BA0E-BF26083BC292}"/>
              </a:ext>
            </a:extLst>
          </p:cNvPr>
          <p:cNvSpPr>
            <a:spLocks noGrp="1"/>
          </p:cNvSpPr>
          <p:nvPr>
            <p:ph type="subTitle" idx="4294967295"/>
          </p:nvPr>
        </p:nvSpPr>
        <p:spPr>
          <a:xfrm>
            <a:off x="690563" y="3016250"/>
            <a:ext cx="5680075" cy="622300"/>
          </a:xfrm>
        </p:spPr>
        <p:txBody>
          <a:bodyPr/>
          <a:lstStyle/>
          <a:p>
            <a:endParaRPr lang="en-GB" dirty="0"/>
          </a:p>
        </p:txBody>
      </p:sp>
    </p:spTree>
    <p:extLst>
      <p:ext uri="{BB962C8B-B14F-4D97-AF65-F5344CB8AC3E}">
        <p14:creationId xmlns:p14="http://schemas.microsoft.com/office/powerpoint/2010/main" val="118427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6" name="Text Placeholder 6">
            <a:extLst>
              <a:ext uri="{FF2B5EF4-FFF2-40B4-BE49-F238E27FC236}">
                <a16:creationId xmlns:a16="http://schemas.microsoft.com/office/drawing/2014/main" id="{C5A3FE5F-792E-894C-96F2-B918CA1BC699}"/>
              </a:ext>
            </a:extLst>
          </p:cNvPr>
          <p:cNvSpPr>
            <a:spLocks noGrp="1"/>
          </p:cNvSpPr>
          <p:nvPr>
            <p:ph type="body" sz="quarter" idx="14" hasCustomPrompt="1"/>
          </p:nvPr>
        </p:nvSpPr>
        <p:spPr>
          <a:xfrm>
            <a:off x="659567" y="1705342"/>
            <a:ext cx="11100631" cy="4740427"/>
          </a:xfrm>
          <a:prstGeom prst="rect">
            <a:avLst/>
          </a:prstGeom>
        </p:spPr>
        <p:txBody>
          <a:bodyPr/>
          <a:lstStyle>
            <a:lvl1pPr>
              <a:defRPr sz="2400">
                <a:solidFill>
                  <a:srgbClr val="003560"/>
                </a:solidFill>
                <a:latin typeface="Arial" panose="020B0604020202020204" pitchFamily="34" charset="0"/>
                <a:cs typeface="Arial" panose="020B0604020202020204" pitchFamily="34" charset="0"/>
              </a:defRPr>
            </a:lvl1pPr>
            <a:lvl2pPr>
              <a:defRPr sz="2400">
                <a:solidFill>
                  <a:srgbClr val="003560"/>
                </a:solidFill>
                <a:latin typeface="Arial" panose="020B0604020202020204" pitchFamily="34" charset="0"/>
                <a:cs typeface="Arial" panose="020B0604020202020204" pitchFamily="34" charset="0"/>
              </a:defRPr>
            </a:lvl2pPr>
            <a:lvl3pPr>
              <a:defRPr sz="2400" b="0">
                <a:solidFill>
                  <a:srgbClr val="003560"/>
                </a:solidFill>
                <a:latin typeface="Arial" panose="020B0604020202020204" pitchFamily="34" charset="0"/>
                <a:cs typeface="Arial" panose="020B0604020202020204" pitchFamily="34" charset="0"/>
              </a:defRPr>
            </a:lvl3pPr>
            <a:lvl4pPr>
              <a:defRPr sz="2400">
                <a:solidFill>
                  <a:srgbClr val="003560"/>
                </a:solidFill>
                <a:latin typeface="Arial" panose="020B0604020202020204" pitchFamily="34" charset="0"/>
                <a:cs typeface="Arial" panose="020B0604020202020204" pitchFamily="34" charset="0"/>
              </a:defRPr>
            </a:lvl4pPr>
            <a:lvl5pPr>
              <a:defRPr sz="2400">
                <a:solidFill>
                  <a:srgbClr val="003560"/>
                </a:solidFill>
                <a:latin typeface="Arial" panose="020B0604020202020204" pitchFamily="34" charset="0"/>
                <a:cs typeface="Arial" panose="020B0604020202020204" pitchFamily="34" charset="0"/>
              </a:defRPr>
            </a:lvl5pPr>
          </a:lstStyle>
          <a:p>
            <a:pPr lvl="0"/>
            <a:r>
              <a:rPr lang="en-GB" dirty="0"/>
              <a:t>Body text Arial 24pt</a:t>
            </a:r>
            <a:endParaRPr lang="en-US" dirty="0"/>
          </a:p>
        </p:txBody>
      </p:sp>
    </p:spTree>
    <p:extLst>
      <p:ext uri="{BB962C8B-B14F-4D97-AF65-F5344CB8AC3E}">
        <p14:creationId xmlns:p14="http://schemas.microsoft.com/office/powerpoint/2010/main" val="116381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rqu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79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A2E3E9-8DBB-5745-BD29-CD970B695CE6}"/>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bg1"/>
              </a:solidFill>
            </a:endParaRPr>
          </a:p>
        </p:txBody>
      </p:sp>
    </p:spTree>
    <p:extLst>
      <p:ext uri="{BB962C8B-B14F-4D97-AF65-F5344CB8AC3E}">
        <p14:creationId xmlns:p14="http://schemas.microsoft.com/office/powerpoint/2010/main" val="58212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1800" y="681037"/>
            <a:ext cx="5842000" cy="1009651"/>
          </a:xfrm>
          <a:prstGeom prst="rect">
            <a:avLst/>
          </a:prstGeom>
        </p:spPr>
        <p:txBody>
          <a:bodyPr vert="horz" lIns="91440" tIns="45720" rIns="91440" bIns="45720" rtlCol="0" anchor="t">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24FB1-CB24-4B4C-BFD4-AD276D9A4059}" type="datetimeFigureOut">
              <a:rPr lang="en-GB" smtClean="0"/>
              <a:t>29/04/2024</a:t>
            </a:fld>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9F3F6-C255-4AC5-91C2-3F61B6509B36}" type="slidenum">
              <a:rPr lang="en-GB" smtClean="0"/>
              <a:t>‹#›</a:t>
            </a:fld>
            <a:endParaRPr lang="en-GB"/>
          </a:p>
        </p:txBody>
      </p:sp>
      <p:pic>
        <p:nvPicPr>
          <p:cNvPr id="9" name="Picture 8">
            <a:extLst>
              <a:ext uri="{FF2B5EF4-FFF2-40B4-BE49-F238E27FC236}">
                <a16:creationId xmlns:a16="http://schemas.microsoft.com/office/drawing/2014/main" id="{46262A0F-9E49-6B4D-94F3-647B33A25AE7}"/>
              </a:ext>
              <a:ext uri="{C183D7F6-B498-43B3-948B-1728B52AA6E4}">
                <adec:decorative xmlns:adec="http://schemas.microsoft.com/office/drawing/2017/decorative" val="1"/>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5699181"/>
      </p:ext>
    </p:extLst>
  </p:cSld>
  <p:clrMap bg1="lt1" tx1="dk1" bg2="lt2" tx2="dk2" accent1="accent1" accent2="accent2" accent3="accent3" accent4="accent4" accent5="accent5" accent6="accent6" hlink="hlink" folHlink="folHlink"/>
  <p:sldLayoutIdLst>
    <p:sldLayoutId id="2147483683" r:id="rId1"/>
    <p:sldLayoutId id="2147483652" r:id="rId2"/>
    <p:sldLayoutId id="2147483653" r:id="rId3"/>
    <p:sldLayoutId id="2147483654" r:id="rId4"/>
    <p:sldLayoutId id="2147483656" r:id="rId5"/>
    <p:sldLayoutId id="2147483649" r:id="rId6"/>
    <p:sldLayoutId id="2147483684" r:id="rId7"/>
    <p:sldLayoutId id="2147483691" r:id="rId8"/>
    <p:sldLayoutId id="2147483690" r:id="rId9"/>
  </p:sldLayoutIdLst>
  <p:txStyles>
    <p:titleStyle>
      <a:lvl1pPr algn="r"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a.ac.uk/myglasgow/digitalaccessibility/documents/powerpoin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800"/>
            <a:ext cx="6686985" cy="4546617"/>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p:nvPr>
        </p:nvSpPr>
        <p:spPr>
          <a:xfrm>
            <a:off x="2752437" y="706583"/>
            <a:ext cx="9210963" cy="888786"/>
          </a:xfrm>
          <a:prstGeom prst="rect">
            <a:avLst/>
          </a:prstGeom>
        </p:spPr>
        <p:txBody>
          <a:bodyPr>
            <a:normAutofit/>
          </a:bodyPr>
          <a:lstStyle/>
          <a:p>
            <a:pPr algn="l"/>
            <a:r>
              <a:rPr lang="en-US" dirty="0"/>
              <a:t>Guidance </a:t>
            </a:r>
            <a:r>
              <a:rPr lang="en-US" dirty="0">
                <a:solidFill>
                  <a:schemeClr val="tx1"/>
                </a:solidFill>
              </a:rPr>
              <a:t>notes</a:t>
            </a:r>
            <a:r>
              <a:rPr lang="en-US" dirty="0"/>
              <a:t> – delete slide before presenting</a:t>
            </a:r>
          </a:p>
        </p:txBody>
      </p:sp>
      <p:sp>
        <p:nvSpPr>
          <p:cNvPr id="6" name="Content Placeholder 2"/>
          <p:cNvSpPr>
            <a:spLocks noGrp="1"/>
          </p:cNvSpPr>
          <p:nvPr>
            <p:ph idx="4294967295"/>
          </p:nvPr>
        </p:nvSpPr>
        <p:spPr>
          <a:xfrm>
            <a:off x="177800" y="1604800"/>
            <a:ext cx="11785600" cy="5126200"/>
          </a:xfrm>
          <a:prstGeom prst="rect">
            <a:avLst/>
          </a:prstGeom>
        </p:spPr>
        <p:txBody>
          <a:bodyPr>
            <a:noAutofit/>
          </a:bodyPr>
          <a:lstStyle/>
          <a:p>
            <a:pPr marL="380990" indent="-380990">
              <a:spcAft>
                <a:spcPts val="667"/>
              </a:spcAft>
              <a:buFont typeface="Arial" charset="0"/>
              <a:buChar char="•"/>
            </a:pPr>
            <a:r>
              <a:rPr lang="en-GB" dirty="0"/>
              <a:t>These </a:t>
            </a:r>
            <a:r>
              <a:rPr lang="en-GB" dirty="0" err="1"/>
              <a:t>UofG</a:t>
            </a:r>
            <a:r>
              <a:rPr lang="en-GB" dirty="0"/>
              <a:t> slides are intended to support staff engaged in student recruitment activity. The slide on student experience is pre-populated, and there are image-only slide layouts ready for your own text. You will be able to see the options by scrolling down the left hand side.</a:t>
            </a:r>
          </a:p>
          <a:p>
            <a:pPr marL="380990" indent="-380990">
              <a:spcAft>
                <a:spcPts val="667"/>
              </a:spcAft>
              <a:buFont typeface="Arial" charset="0"/>
              <a:buChar char="•"/>
            </a:pPr>
            <a:r>
              <a:rPr lang="en-GB" dirty="0">
                <a:solidFill>
                  <a:schemeClr val="tx1"/>
                </a:solidFill>
              </a:rPr>
              <a:t>A selection of the University’s brand colours has been pre-loaded for your text and tables. These are the eight top colours (‘Theme colours’) plus black &amp; white in the font colour drop-down menu.</a:t>
            </a:r>
          </a:p>
          <a:p>
            <a:pPr marL="380990" indent="-380990">
              <a:spcAft>
                <a:spcPts val="667"/>
              </a:spcAft>
              <a:buFont typeface="Arial" charset="0"/>
              <a:buChar char="•"/>
            </a:pPr>
            <a:r>
              <a:rPr lang="en-GB" dirty="0">
                <a:solidFill>
                  <a:schemeClr val="tx1"/>
                </a:solidFill>
              </a:rPr>
              <a:t>These slides have been designed to be accessible to all, meeting our legal requirements on digital accessibility. You will have to add your own text (title and body text) to make these pages com</a:t>
            </a:r>
            <a:r>
              <a:rPr lang="en-GB" dirty="0"/>
              <a:t>ply with accessibility guidance. For more information see </a:t>
            </a:r>
            <a:br>
              <a:rPr lang="en-GB" dirty="0"/>
            </a:br>
            <a:r>
              <a:rPr lang="en-GB" u="sng" dirty="0">
                <a:hlinkClick r:id="rId3" tooltip="https://www.gla.ac.uk/myglasgow/digitalaccessibility/documents/powerpoint/"/>
              </a:rPr>
              <a:t>glasgow.ac.uk/myglasgow/digitalaccessibility/documents/powerpoint</a:t>
            </a:r>
            <a:endParaRPr lang="en-US" kern="0" dirty="0">
              <a:solidFill>
                <a:srgbClr val="003560"/>
              </a:solidFill>
              <a:latin typeface="Arial" charset="0"/>
              <a:ea typeface="Arial" charset="0"/>
              <a:cs typeface="Arial" charset="0"/>
            </a:endParaRPr>
          </a:p>
        </p:txBody>
      </p:sp>
    </p:spTree>
    <p:extLst>
      <p:ext uri="{BB962C8B-B14F-4D97-AF65-F5344CB8AC3E}">
        <p14:creationId xmlns:p14="http://schemas.microsoft.com/office/powerpoint/2010/main" val="3326717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tudying in the James McCune Smith Learning Hub">
            <a:extLst>
              <a:ext uri="{FF2B5EF4-FFF2-40B4-BE49-F238E27FC236}">
                <a16:creationId xmlns:a16="http://schemas.microsoft.com/office/drawing/2014/main" id="{77BD9046-1D22-892F-A8F8-844816ACE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4125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ing in the James McCune Smith Learning Hub">
            <a:extLst>
              <a:ext uri="{FF2B5EF4-FFF2-40B4-BE49-F238E27FC236}">
                <a16:creationId xmlns:a16="http://schemas.microsoft.com/office/drawing/2014/main" id="{5F116351-8537-690B-DD80-F0E23ED45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0963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22337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28348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speaks to a member of staff in Student Services">
            <a:extLst>
              <a:ext uri="{FF2B5EF4-FFF2-40B4-BE49-F238E27FC236}">
                <a16:creationId xmlns:a16="http://schemas.microsoft.com/office/drawing/2014/main" id="{8FF59274-8E72-B495-9E44-1194D4EB3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0963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22337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64010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s study paintings in the Hunterian Art Gallery">
            <a:extLst>
              <a:ext uri="{FF2B5EF4-FFF2-40B4-BE49-F238E27FC236}">
                <a16:creationId xmlns:a16="http://schemas.microsoft.com/office/drawing/2014/main" id="{6587AD7C-8481-081C-5340-EAD289E5A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33006"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930029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duates in the Quadrangles">
            <a:extLst>
              <a:ext uri="{FF2B5EF4-FFF2-40B4-BE49-F238E27FC236}">
                <a16:creationId xmlns:a16="http://schemas.microsoft.com/office/drawing/2014/main" id="{7F93522A-55BE-A404-F7DE-6D3F6E311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3343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241395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310868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e University at sunset">
            <a:extLst>
              <a:ext uri="{FF2B5EF4-FFF2-40B4-BE49-F238E27FC236}">
                <a16:creationId xmlns:a16="http://schemas.microsoft.com/office/drawing/2014/main" id="{778F38A2-01CF-7145-BA22-B7FAA65198F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C03AA1-5E47-2841-A2C0-74489FA31DDB}"/>
              </a:ext>
            </a:extLst>
          </p:cNvPr>
          <p:cNvSpPr>
            <a:spLocks noGrp="1"/>
          </p:cNvSpPr>
          <p:nvPr>
            <p:ph type="title" idx="4294967295"/>
          </p:nvPr>
        </p:nvSpPr>
        <p:spPr>
          <a:xfrm>
            <a:off x="647700" y="1798637"/>
            <a:ext cx="7737528" cy="2100263"/>
          </a:xfrm>
        </p:spPr>
        <p:txBody>
          <a:bodyPr>
            <a:noAutofit/>
          </a:bodyPr>
          <a:lstStyle/>
          <a:p>
            <a:pPr algn="l"/>
            <a:r>
              <a:rPr lang="en-GB" dirty="0">
                <a:solidFill>
                  <a:schemeClr val="bg1"/>
                </a:solidFill>
              </a:rPr>
              <a:t>Closing slide – You can add contact details, a call to action or a simple thank you</a:t>
            </a:r>
          </a:p>
        </p:txBody>
      </p:sp>
      <p:grpSp>
        <p:nvGrpSpPr>
          <p:cNvPr id="3" name="Group 2">
            <a:extLst>
              <a:ext uri="{FF2B5EF4-FFF2-40B4-BE49-F238E27FC236}">
                <a16:creationId xmlns:a16="http://schemas.microsoft.com/office/drawing/2014/main" id="{56C5F99D-04B8-1C4C-E83F-E2CD51345F70}"/>
              </a:ext>
              <a:ext uri="{C183D7F6-B498-43B3-948B-1728B52AA6E4}">
                <adec:decorative xmlns:adec="http://schemas.microsoft.com/office/drawing/2017/decorative" val="1"/>
              </a:ext>
            </a:extLst>
          </p:cNvPr>
          <p:cNvGrpSpPr/>
          <p:nvPr/>
        </p:nvGrpSpPr>
        <p:grpSpPr>
          <a:xfrm>
            <a:off x="8385228" y="5699322"/>
            <a:ext cx="3413095" cy="854153"/>
            <a:chOff x="8385228" y="5699322"/>
            <a:chExt cx="3413095" cy="854153"/>
          </a:xfrm>
        </p:grpSpPr>
        <p:sp>
          <p:nvSpPr>
            <p:cNvPr id="4" name="TextBox 3">
              <a:extLst>
                <a:ext uri="{FF2B5EF4-FFF2-40B4-BE49-F238E27FC236}">
                  <a16:creationId xmlns:a16="http://schemas.microsoft.com/office/drawing/2014/main" id="{9B1087AD-F7B0-4483-727C-184BC960CA1B}"/>
                </a:ext>
              </a:extLst>
            </p:cNvPr>
            <p:cNvSpPr txBox="1"/>
            <p:nvPr/>
          </p:nvSpPr>
          <p:spPr>
            <a:xfrm>
              <a:off x="8385228" y="5699322"/>
              <a:ext cx="3413095" cy="461665"/>
            </a:xfrm>
            <a:prstGeom prst="rect">
              <a:avLst/>
            </a:prstGeom>
            <a:noFill/>
            <a:effectLst>
              <a:outerShdw blurRad="1270000" dist="50800" dir="5400000" sx="200000" sy="200000" algn="ctr" rotWithShape="0">
                <a:schemeClr val="tx1"/>
              </a:outerShdw>
            </a:effectLst>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a:t>
              </a:r>
              <a:r>
                <a:rPr lang="en-US" sz="2400" b="1" dirty="0" err="1">
                  <a:solidFill>
                    <a:schemeClr val="bg1"/>
                  </a:solidFill>
                  <a:latin typeface="Arial" panose="020B0604020202020204" pitchFamily="34" charset="0"/>
                  <a:cs typeface="Arial" panose="020B0604020202020204" pitchFamily="34" charset="0"/>
                </a:rPr>
                <a:t>UofGWorldChangers</a:t>
              </a:r>
              <a:endParaRPr lang="en-US" sz="24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A277B4F-4B95-C929-AAA6-06B3AEE694A1}"/>
                </a:ext>
              </a:extLst>
            </p:cNvPr>
            <p:cNvSpPr txBox="1"/>
            <p:nvPr/>
          </p:nvSpPr>
          <p:spPr>
            <a:xfrm>
              <a:off x="9098531" y="6091810"/>
              <a:ext cx="2699792" cy="461665"/>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ea typeface="Arial" charset="0"/>
                  <a:cs typeface="Arial" panose="020B0604020202020204" pitchFamily="34" charset="0"/>
                </a:rPr>
                <a:t>@</a:t>
              </a:r>
              <a:r>
                <a:rPr lang="en-US" sz="2400" b="1" dirty="0" err="1">
                  <a:solidFill>
                    <a:schemeClr val="bg1"/>
                  </a:solidFill>
                  <a:latin typeface="Arial" panose="020B0604020202020204" pitchFamily="34" charset="0"/>
                  <a:ea typeface="Arial" charset="0"/>
                  <a:cs typeface="Arial" panose="020B0604020202020204" pitchFamily="34" charset="0"/>
                </a:rPr>
                <a:t>UofGlasgow</a:t>
              </a:r>
              <a:endParaRPr lang="en-US" sz="2400" b="1" dirty="0">
                <a:solidFill>
                  <a:schemeClr val="bg1"/>
                </a:solidFill>
                <a:latin typeface="Arial" panose="020B0604020202020204" pitchFamily="34" charset="0"/>
                <a:ea typeface="Arial" charset="0"/>
                <a:cs typeface="Arial" panose="020B0604020202020204" pitchFamily="34" charset="0"/>
              </a:endParaRPr>
            </a:p>
          </p:txBody>
        </p:sp>
        <p:grpSp>
          <p:nvGrpSpPr>
            <p:cNvPr id="6" name="Group 5">
              <a:extLst>
                <a:ext uri="{FF2B5EF4-FFF2-40B4-BE49-F238E27FC236}">
                  <a16:creationId xmlns:a16="http://schemas.microsoft.com/office/drawing/2014/main" id="{EA04DD52-F4DF-E180-4459-9BA4EFAA8E64}"/>
                </a:ext>
              </a:extLst>
            </p:cNvPr>
            <p:cNvGrpSpPr/>
            <p:nvPr/>
          </p:nvGrpSpPr>
          <p:grpSpPr>
            <a:xfrm>
              <a:off x="8516481" y="6162367"/>
              <a:ext cx="841333" cy="347112"/>
              <a:chOff x="8601252" y="6162367"/>
              <a:chExt cx="841333" cy="347112"/>
            </a:xfrm>
          </p:grpSpPr>
          <p:pic>
            <p:nvPicPr>
              <p:cNvPr id="7" name="Picture 6">
                <a:extLst>
                  <a:ext uri="{FF2B5EF4-FFF2-40B4-BE49-F238E27FC236}">
                    <a16:creationId xmlns:a16="http://schemas.microsoft.com/office/drawing/2014/main" id="{6BED71AE-DE9E-2C61-7992-249FE0DA33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8761" y="6162367"/>
                <a:ext cx="475023" cy="347112"/>
              </a:xfrm>
              <a:prstGeom prst="rect">
                <a:avLst/>
              </a:prstGeom>
            </p:spPr>
          </p:pic>
          <p:pic>
            <p:nvPicPr>
              <p:cNvPr id="8" name="Picture 7">
                <a:extLst>
                  <a:ext uri="{FF2B5EF4-FFF2-40B4-BE49-F238E27FC236}">
                    <a16:creationId xmlns:a16="http://schemas.microsoft.com/office/drawing/2014/main" id="{6245DF1D-0B84-45C9-FFAF-A4FF8E0BA9F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94185" y="6223334"/>
                <a:ext cx="248400" cy="248399"/>
              </a:xfrm>
              <a:prstGeom prst="rect">
                <a:avLst/>
              </a:prstGeom>
            </p:spPr>
          </p:pic>
          <p:pic>
            <p:nvPicPr>
              <p:cNvPr id="9" name="Picture 8">
                <a:extLst>
                  <a:ext uri="{FF2B5EF4-FFF2-40B4-BE49-F238E27FC236}">
                    <a16:creationId xmlns:a16="http://schemas.microsoft.com/office/drawing/2014/main" id="{6EC32E75-7553-E436-9D24-4F811721B19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01252" y="6221141"/>
                <a:ext cx="239105" cy="239106"/>
              </a:xfrm>
              <a:prstGeom prst="rect">
                <a:avLst/>
              </a:prstGeom>
            </p:spPr>
          </p:pic>
        </p:grpSp>
      </p:grpSp>
    </p:spTree>
    <p:extLst>
      <p:ext uri="{BB962C8B-B14F-4D97-AF65-F5344CB8AC3E}">
        <p14:creationId xmlns:p14="http://schemas.microsoft.com/office/powerpoint/2010/main" val="300637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udents outside the Gilbert Scott Building">
            <a:extLst>
              <a:ext uri="{FF2B5EF4-FFF2-40B4-BE49-F238E27FC236}">
                <a16:creationId xmlns:a16="http://schemas.microsoft.com/office/drawing/2014/main" id="{8D5EB582-3E5A-871D-501B-F441C29A0E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90563" y="1975768"/>
            <a:ext cx="5680075" cy="789709"/>
          </a:xfrm>
        </p:spPr>
        <p:txBody>
          <a:bodyPr/>
          <a:lstStyle/>
          <a:p>
            <a:endParaRPr lang="en-GB" dirty="0">
              <a:solidFill>
                <a:schemeClr val="bg1"/>
              </a:solidFill>
            </a:endParaRPr>
          </a:p>
        </p:txBody>
      </p:sp>
      <p:sp>
        <p:nvSpPr>
          <p:cNvPr id="3" name="Subtitle 2"/>
          <p:cNvSpPr>
            <a:spLocks noGrp="1"/>
          </p:cNvSpPr>
          <p:nvPr>
            <p:ph type="subTitle" idx="4294967295"/>
          </p:nvPr>
        </p:nvSpPr>
        <p:spPr>
          <a:xfrm>
            <a:off x="690563" y="2806700"/>
            <a:ext cx="5680075" cy="622300"/>
          </a:xfrm>
        </p:spPr>
        <p:txBody>
          <a:bodyPr/>
          <a:lstStyle/>
          <a:p>
            <a:endParaRPr lang="en-GB" dirty="0">
              <a:solidFill>
                <a:schemeClr val="bg1"/>
              </a:solidFill>
            </a:endParaRPr>
          </a:p>
        </p:txBody>
      </p:sp>
    </p:spTree>
    <p:extLst>
      <p:ext uri="{BB962C8B-B14F-4D97-AF65-F5344CB8AC3E}">
        <p14:creationId xmlns:p14="http://schemas.microsoft.com/office/powerpoint/2010/main" val="1420617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s outside the Gilbert Scott Building">
            <a:extLst>
              <a:ext uri="{FF2B5EF4-FFF2-40B4-BE49-F238E27FC236}">
                <a16:creationId xmlns:a16="http://schemas.microsoft.com/office/drawing/2014/main" id="{0283EFB8-C654-4A92-0B4D-0456C5450D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06891" y="1975768"/>
            <a:ext cx="5680075" cy="789709"/>
          </a:xfrm>
        </p:spPr>
        <p:txBody>
          <a:bodyPr/>
          <a:lstStyle/>
          <a:p>
            <a:endParaRPr lang="en-GB" dirty="0">
              <a:solidFill>
                <a:schemeClr val="bg1"/>
              </a:solidFill>
            </a:endParaRPr>
          </a:p>
        </p:txBody>
      </p:sp>
      <p:sp>
        <p:nvSpPr>
          <p:cNvPr id="3" name="Subtitle 2"/>
          <p:cNvSpPr>
            <a:spLocks noGrp="1"/>
          </p:cNvSpPr>
          <p:nvPr>
            <p:ph type="subTitle" idx="4294967295"/>
          </p:nvPr>
        </p:nvSpPr>
        <p:spPr>
          <a:xfrm>
            <a:off x="706891" y="2806700"/>
            <a:ext cx="5680075" cy="622300"/>
          </a:xfrm>
        </p:spPr>
        <p:txBody>
          <a:bodyPr/>
          <a:lstStyle/>
          <a:p>
            <a:endParaRPr lang="en-GB" dirty="0">
              <a:solidFill>
                <a:schemeClr val="bg1"/>
              </a:solidFill>
            </a:endParaRPr>
          </a:p>
        </p:txBody>
      </p:sp>
    </p:spTree>
    <p:extLst>
      <p:ext uri="{BB962C8B-B14F-4D97-AF65-F5344CB8AC3E}">
        <p14:creationId xmlns:p14="http://schemas.microsoft.com/office/powerpoint/2010/main" val="1150895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students standing on University Gardens">
            <a:extLst>
              <a:ext uri="{FF2B5EF4-FFF2-40B4-BE49-F238E27FC236}">
                <a16:creationId xmlns:a16="http://schemas.microsoft.com/office/drawing/2014/main" id="{E4A84646-1F97-A89E-9D5A-A7661868B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6" y="1604798"/>
            <a:ext cx="5711956" cy="3958680"/>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r>
              <a:rPr lang="en-GB" dirty="0">
                <a:solidFill>
                  <a:schemeClr val="tx1"/>
                </a:solidFill>
              </a:rPr>
              <a:t>Student experience</a:t>
            </a:r>
            <a:endParaRPr lang="en-US" dirty="0">
              <a:solidFill>
                <a:schemeClr val="tx1"/>
              </a:solidFill>
            </a:endParaRPr>
          </a:p>
        </p:txBody>
      </p:sp>
      <p:sp>
        <p:nvSpPr>
          <p:cNvPr id="7" name="Content Placeholder 2"/>
          <p:cNvSpPr>
            <a:spLocks noGrp="1"/>
          </p:cNvSpPr>
          <p:nvPr>
            <p:ph idx="4294967295"/>
          </p:nvPr>
        </p:nvSpPr>
        <p:spPr>
          <a:xfrm>
            <a:off x="753163" y="2180862"/>
            <a:ext cx="5588260" cy="3958681"/>
          </a:xfrm>
          <a:prstGeom prst="rect">
            <a:avLst/>
          </a:prstGeom>
        </p:spPr>
        <p:txBody>
          <a:bodyPr>
            <a:noAutofit/>
          </a:bodyPr>
          <a:lstStyle/>
          <a:p>
            <a:r>
              <a:rPr lang="en-GB" dirty="0">
                <a:solidFill>
                  <a:schemeClr val="tx1"/>
                </a:solidFill>
                <a:latin typeface="Arial" charset="0"/>
                <a:ea typeface="Arial" charset="0"/>
                <a:cs typeface="Arial" charset="0"/>
              </a:rPr>
              <a:t>We have 43,000 students from more than 140 countries.</a:t>
            </a:r>
          </a:p>
          <a:p>
            <a:r>
              <a:rPr lang="en-GB" dirty="0">
                <a:solidFill>
                  <a:schemeClr val="tx1"/>
                </a:solidFill>
                <a:latin typeface="Arial" charset="0"/>
                <a:ea typeface="Arial" charset="0"/>
                <a:cs typeface="Arial" charset="0"/>
              </a:rPr>
              <a:t>We are ranked in the UK’s top 20 for graduate employability (QS Graduate Employability Rankings 2022).</a:t>
            </a:r>
          </a:p>
          <a:p>
            <a:r>
              <a:rPr lang="en-GB" dirty="0">
                <a:solidFill>
                  <a:schemeClr val="tx1"/>
                </a:solidFill>
                <a:latin typeface="Arial" charset="0"/>
                <a:ea typeface="Arial" charset="0"/>
                <a:cs typeface="Arial" charset="0"/>
              </a:rPr>
              <a:t>300+ student clubs and societies.</a:t>
            </a:r>
          </a:p>
          <a:p>
            <a:r>
              <a:rPr lang="en-GB" dirty="0">
                <a:solidFill>
                  <a:schemeClr val="tx1"/>
                </a:solidFill>
                <a:latin typeface="Arial" charset="0"/>
                <a:ea typeface="Arial" charset="0"/>
                <a:cs typeface="Arial" charset="0"/>
              </a:rPr>
              <a:t>We offer study abroad opportunities in 200 destinations worldwide.</a:t>
            </a:r>
          </a:p>
        </p:txBody>
      </p:sp>
    </p:spTree>
    <p:extLst>
      <p:ext uri="{BB962C8B-B14F-4D97-AF65-F5344CB8AC3E}">
        <p14:creationId xmlns:p14="http://schemas.microsoft.com/office/powerpoint/2010/main" val="393121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udent reading a book in the Library">
            <a:extLst>
              <a:ext uri="{FF2B5EF4-FFF2-40B4-BE49-F238E27FC236}">
                <a16:creationId xmlns:a16="http://schemas.microsoft.com/office/drawing/2014/main" id="{FE58D21F-F67C-6118-B077-9073F81A3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882670"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848909"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71143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udent writing a mathematics formula on a whiteboard">
            <a:extLst>
              <a:ext uri="{FF2B5EF4-FFF2-40B4-BE49-F238E27FC236}">
                <a16:creationId xmlns:a16="http://schemas.microsoft.com/office/drawing/2014/main" id="{31288A0A-9753-6951-CF16-6FFBD3706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5647635"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5647636"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5647637"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19794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udent reading in the Library">
            <a:extLst>
              <a:ext uri="{FF2B5EF4-FFF2-40B4-BE49-F238E27FC236}">
                <a16:creationId xmlns:a16="http://schemas.microsoft.com/office/drawing/2014/main" id="{18F41D43-6911-13CC-58DA-235FB9834B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591532"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84891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404853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students studying in the School of Law">
            <a:extLst>
              <a:ext uri="{FF2B5EF4-FFF2-40B4-BE49-F238E27FC236}">
                <a16:creationId xmlns:a16="http://schemas.microsoft.com/office/drawing/2014/main" id="{92F94299-F117-A008-B79C-8F9295014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372030" cy="3648402"/>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6015771"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277029"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6911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wo students studying in the Library">
            <a:extLst>
              <a:ext uri="{FF2B5EF4-FFF2-40B4-BE49-F238E27FC236}">
                <a16:creationId xmlns:a16="http://schemas.microsoft.com/office/drawing/2014/main" id="{F8A8446B-91CD-3142-87AD-3027BDDD3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C183D7F6-B498-43B3-948B-1728B52AA6E4}">
                <adec:decorative xmlns:adec="http://schemas.microsoft.com/office/drawing/2017/decorative" val="1"/>
              </a:ext>
            </a:extLst>
          </p:cNvPr>
          <p:cNvSpPr/>
          <p:nvPr/>
        </p:nvSpPr>
        <p:spPr bwMode="auto">
          <a:xfrm>
            <a:off x="753165" y="1604798"/>
            <a:ext cx="6443502" cy="3848946"/>
          </a:xfrm>
          <a:prstGeom prst="rect">
            <a:avLst/>
          </a:prstGeom>
          <a:solidFill>
            <a:schemeClr val="bg1">
              <a:alpha val="80000"/>
            </a:schemeClr>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eaLnBrk="0" fontAlgn="base" hangingPunct="0">
              <a:spcBef>
                <a:spcPct val="0"/>
              </a:spcBef>
              <a:spcAft>
                <a:spcPct val="0"/>
              </a:spcAft>
            </a:pPr>
            <a:endParaRPr lang="en-US" sz="3200">
              <a:latin typeface="Arial" charset="0"/>
              <a:ea typeface="ＭＳ Ｐゴシック" charset="-128"/>
              <a:cs typeface="ＭＳ Ｐゴシック" charset="-128"/>
            </a:endParaRPr>
          </a:p>
        </p:txBody>
      </p:sp>
      <p:sp>
        <p:nvSpPr>
          <p:cNvPr id="5" name="Title 1"/>
          <p:cNvSpPr>
            <a:spLocks noGrp="1"/>
          </p:cNvSpPr>
          <p:nvPr>
            <p:ph type="title" idx="4294967295"/>
          </p:nvPr>
        </p:nvSpPr>
        <p:spPr>
          <a:xfrm>
            <a:off x="753164" y="1604800"/>
            <a:ext cx="4958793" cy="672073"/>
          </a:xfrm>
          <a:prstGeom prst="rect">
            <a:avLst/>
          </a:prstGeom>
        </p:spPr>
        <p:txBody>
          <a:bodyPr/>
          <a:lstStyle/>
          <a:p>
            <a:pPr algn="l"/>
            <a:endParaRPr lang="en-US" dirty="0">
              <a:solidFill>
                <a:schemeClr val="tx1"/>
              </a:solidFill>
            </a:endParaRPr>
          </a:p>
        </p:txBody>
      </p:sp>
      <p:sp>
        <p:nvSpPr>
          <p:cNvPr id="7" name="Content Placeholder 2"/>
          <p:cNvSpPr>
            <a:spLocks noGrp="1"/>
          </p:cNvSpPr>
          <p:nvPr>
            <p:ph idx="4294967295"/>
          </p:nvPr>
        </p:nvSpPr>
        <p:spPr>
          <a:xfrm>
            <a:off x="753163" y="2180862"/>
            <a:ext cx="6324970" cy="3958681"/>
          </a:xfrm>
          <a:prstGeom prst="rect">
            <a:avLst/>
          </a:prstGeom>
        </p:spPr>
        <p:txBody>
          <a:bodyPr>
            <a:noAutofit/>
          </a:bodyPr>
          <a:lstStyle/>
          <a:p>
            <a:pPr marL="380990" indent="-380990"/>
            <a:r>
              <a:rPr lang="en-US" kern="0" dirty="0">
                <a:solidFill>
                  <a:schemeClr val="tx1"/>
                </a:solidFill>
                <a:latin typeface="Arial" charset="0"/>
                <a:ea typeface="Arial" charset="0"/>
                <a:cs typeface="Arial" charset="0"/>
              </a:rPr>
              <a:t>We recommend that you use headings or bullet points</a:t>
            </a:r>
          </a:p>
          <a:p>
            <a:pPr marL="380990" indent="-380990"/>
            <a:r>
              <a:rPr lang="en-US" kern="0" dirty="0">
                <a:solidFill>
                  <a:schemeClr val="tx1"/>
                </a:solidFill>
                <a:latin typeface="Arial" charset="0"/>
                <a:ea typeface="Arial" charset="0"/>
                <a:cs typeface="Arial" charset="0"/>
              </a:rPr>
              <a:t>Your audience want to hear and see you present not read from a slide.</a:t>
            </a:r>
          </a:p>
          <a:p>
            <a:pPr marL="389457" indent="-380990">
              <a:buFont typeface="Arial" charset="0"/>
              <a:buChar char="•"/>
            </a:pPr>
            <a:r>
              <a:rPr lang="en-US" kern="0" dirty="0">
                <a:solidFill>
                  <a:schemeClr val="tx1"/>
                </a:solidFill>
                <a:latin typeface="Arial" charset="0"/>
                <a:ea typeface="Arial" charset="0"/>
                <a:cs typeface="Arial" charset="0"/>
              </a:rPr>
              <a:t>To insert an image, right-click (ctrl + click Mac) and select ‘send to back’, to place it behind the University marque at the top. </a:t>
            </a:r>
          </a:p>
        </p:txBody>
      </p:sp>
    </p:spTree>
    <p:extLst>
      <p:ext uri="{BB962C8B-B14F-4D97-AF65-F5344CB8AC3E}">
        <p14:creationId xmlns:p14="http://schemas.microsoft.com/office/powerpoint/2010/main" val="1980415147"/>
      </p:ext>
    </p:extLst>
  </p:cSld>
  <p:clrMapOvr>
    <a:masterClrMapping/>
  </p:clrMapOvr>
</p:sld>
</file>

<file path=ppt/theme/theme1.xml><?xml version="1.0" encoding="utf-8"?>
<a:theme xmlns:a="http://schemas.openxmlformats.org/drawingml/2006/main" name="Office Theme">
  <a:themeElements>
    <a:clrScheme name="UofG colours">
      <a:dk1>
        <a:srgbClr val="003865"/>
      </a:dk1>
      <a:lt1>
        <a:srgbClr val="FFFFFE"/>
      </a:lt1>
      <a:dk2>
        <a:srgbClr val="000000"/>
      </a:dk2>
      <a:lt2>
        <a:srgbClr val="7D2238"/>
      </a:lt2>
      <a:accent1>
        <a:srgbClr val="0075B0"/>
      </a:accent1>
      <a:accent2>
        <a:srgbClr val="5B4D93"/>
      </a:accent2>
      <a:accent3>
        <a:srgbClr val="CF1C20"/>
      </a:accent3>
      <a:accent4>
        <a:srgbClr val="00833C"/>
      </a:accent4>
      <a:accent5>
        <a:srgbClr val="BE4D00"/>
      </a:accent5>
      <a:accent6>
        <a:srgbClr val="951271"/>
      </a:accent6>
      <a:hlink>
        <a:srgbClr val="584B3D"/>
      </a:hlink>
      <a:folHlink>
        <a:srgbClr val="0068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AF5F2-503D-2641-86A1-09AD8919EA9C}" vid="{A816E7D6-9491-074F-A4D5-6596497DAC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5138</TotalTime>
  <Words>831</Words>
  <Application>Microsoft Macintosh PowerPoint</Application>
  <PresentationFormat>Widescreen</PresentationFormat>
  <Paragraphs>59</Paragraphs>
  <Slides>16</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Guidance notes – delete slide before presenting</vt:lpstr>
      <vt:lpstr>PowerPoint Presentation</vt:lpstr>
      <vt:lpstr>PowerPoint Presentation</vt:lpstr>
      <vt:lpstr>Student experience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slide – You can add contact details, a call to action or a simple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Howard</dc:creator>
  <cp:lastModifiedBy>Pete Howard</cp:lastModifiedBy>
  <cp:revision>85</cp:revision>
  <dcterms:created xsi:type="dcterms:W3CDTF">2021-01-06T14:22:07Z</dcterms:created>
  <dcterms:modified xsi:type="dcterms:W3CDTF">2024-04-29T09:18:12Z</dcterms:modified>
</cp:coreProperties>
</file>