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4" r:id="rId5"/>
  </p:sldMasterIdLst>
  <p:notesMasterIdLst>
    <p:notesMasterId r:id="rId38"/>
  </p:notesMasterIdLst>
  <p:handoutMasterIdLst>
    <p:handoutMasterId r:id="rId39"/>
  </p:handoutMasterIdLst>
  <p:sldIdLst>
    <p:sldId id="289" r:id="rId6"/>
    <p:sldId id="320" r:id="rId7"/>
    <p:sldId id="298" r:id="rId8"/>
    <p:sldId id="324" r:id="rId9"/>
    <p:sldId id="307" r:id="rId10"/>
    <p:sldId id="306" r:id="rId11"/>
    <p:sldId id="312" r:id="rId12"/>
    <p:sldId id="308" r:id="rId13"/>
    <p:sldId id="313" r:id="rId14"/>
    <p:sldId id="310" r:id="rId15"/>
    <p:sldId id="318" r:id="rId16"/>
    <p:sldId id="258" r:id="rId17"/>
    <p:sldId id="278" r:id="rId18"/>
    <p:sldId id="316" r:id="rId19"/>
    <p:sldId id="325" r:id="rId20"/>
    <p:sldId id="317" r:id="rId21"/>
    <p:sldId id="319" r:id="rId22"/>
    <p:sldId id="326" r:id="rId23"/>
    <p:sldId id="327" r:id="rId24"/>
    <p:sldId id="303" r:id="rId25"/>
    <p:sldId id="321" r:id="rId26"/>
    <p:sldId id="323" r:id="rId27"/>
    <p:sldId id="282" r:id="rId28"/>
    <p:sldId id="270" r:id="rId29"/>
    <p:sldId id="264" r:id="rId30"/>
    <p:sldId id="305" r:id="rId31"/>
    <p:sldId id="297" r:id="rId32"/>
    <p:sldId id="285" r:id="rId33"/>
    <p:sldId id="315" r:id="rId34"/>
    <p:sldId id="301" r:id="rId35"/>
    <p:sldId id="322" r:id="rId36"/>
    <p:sldId id="284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0800"/>
    <a:srgbClr val="EA60D0"/>
    <a:srgbClr val="8CEB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60" autoAdjust="0"/>
    <p:restoredTop sz="96884" autoAdjust="0"/>
  </p:normalViewPr>
  <p:slideViewPr>
    <p:cSldViewPr>
      <p:cViewPr varScale="1">
        <p:scale>
          <a:sx n="67" d="100"/>
          <a:sy n="67" d="100"/>
        </p:scale>
        <p:origin x="1088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5" d="100"/>
        <a:sy n="55" d="100"/>
      </p:scale>
      <p:origin x="0" y="-8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90BADD-1D76-4FB5-A7C3-2F744A0EE232}" type="doc">
      <dgm:prSet loTypeId="urn:microsoft.com/office/officeart/2005/8/layout/venn1" loCatId="relationship" qsTypeId="urn:microsoft.com/office/officeart/2005/8/quickstyle/simple1" qsCatId="simple" csTypeId="urn:microsoft.com/office/officeart/2005/8/colors/colorful2" csCatId="colorful" phldr="1"/>
      <dgm:spPr/>
    </dgm:pt>
    <dgm:pt modelId="{5154219F-D30B-4D58-883B-AF8E2916E0FD}">
      <dgm:prSet phldrT="[Text]"/>
      <dgm:spPr/>
      <dgm:t>
        <a:bodyPr/>
        <a:lstStyle/>
        <a:p>
          <a:r>
            <a:rPr lang="en-GB" dirty="0"/>
            <a:t>Celtic</a:t>
          </a:r>
        </a:p>
      </dgm:t>
    </dgm:pt>
    <dgm:pt modelId="{FCB7D9FC-F0F6-4B86-B6F6-53D1D9A3DB47}" type="parTrans" cxnId="{FD7DD64E-2C31-4CC0-9E80-1712F90785A8}">
      <dgm:prSet/>
      <dgm:spPr/>
      <dgm:t>
        <a:bodyPr/>
        <a:lstStyle/>
        <a:p>
          <a:endParaRPr lang="en-GB"/>
        </a:p>
      </dgm:t>
    </dgm:pt>
    <dgm:pt modelId="{3430606F-9646-4DA7-8915-FA9CDB697AFF}" type="sibTrans" cxnId="{FD7DD64E-2C31-4CC0-9E80-1712F90785A8}">
      <dgm:prSet/>
      <dgm:spPr/>
      <dgm:t>
        <a:bodyPr/>
        <a:lstStyle/>
        <a:p>
          <a:endParaRPr lang="en-GB"/>
        </a:p>
      </dgm:t>
    </dgm:pt>
    <dgm:pt modelId="{B8581832-636F-4E0F-8355-7093345959BF}">
      <dgm:prSet phldrT="[Text]"/>
      <dgm:spPr/>
      <dgm:t>
        <a:bodyPr/>
        <a:lstStyle/>
        <a:p>
          <a:r>
            <a:rPr lang="en-GB" dirty="0"/>
            <a:t>Gaelic</a:t>
          </a:r>
        </a:p>
      </dgm:t>
    </dgm:pt>
    <dgm:pt modelId="{2528DED8-8AB6-4C62-A054-90B11768EB33}" type="parTrans" cxnId="{664C57E0-A8B9-4D79-9A2F-8C8742971E15}">
      <dgm:prSet/>
      <dgm:spPr/>
      <dgm:t>
        <a:bodyPr/>
        <a:lstStyle/>
        <a:p>
          <a:endParaRPr lang="en-GB"/>
        </a:p>
      </dgm:t>
    </dgm:pt>
    <dgm:pt modelId="{CB523F29-7B1C-4CDD-8729-B40D60E8D5F7}" type="sibTrans" cxnId="{664C57E0-A8B9-4D79-9A2F-8C8742971E15}">
      <dgm:prSet/>
      <dgm:spPr/>
      <dgm:t>
        <a:bodyPr/>
        <a:lstStyle/>
        <a:p>
          <a:endParaRPr lang="en-GB"/>
        </a:p>
      </dgm:t>
    </dgm:pt>
    <dgm:pt modelId="{4014DAE5-69D1-46CA-A6CA-2CA4374D524A}" type="pres">
      <dgm:prSet presAssocID="{3790BADD-1D76-4FB5-A7C3-2F744A0EE232}" presName="compositeShape" presStyleCnt="0">
        <dgm:presLayoutVars>
          <dgm:chMax val="7"/>
          <dgm:dir/>
          <dgm:resizeHandles val="exact"/>
        </dgm:presLayoutVars>
      </dgm:prSet>
      <dgm:spPr/>
    </dgm:pt>
    <dgm:pt modelId="{EB7715F3-0EC0-4B58-9EBF-3F1595BB50A2}" type="pres">
      <dgm:prSet presAssocID="{5154219F-D30B-4D58-883B-AF8E2916E0FD}" presName="circ1" presStyleLbl="vennNode1" presStyleIdx="0" presStyleCnt="2"/>
      <dgm:spPr/>
    </dgm:pt>
    <dgm:pt modelId="{503E1DF1-25EF-4B0C-B800-4EBD3BFBF68C}" type="pres">
      <dgm:prSet presAssocID="{5154219F-D30B-4D58-883B-AF8E2916E0FD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6A97FFF4-197F-4696-B9BF-6BC8B08B8752}" type="pres">
      <dgm:prSet presAssocID="{B8581832-636F-4E0F-8355-7093345959BF}" presName="circ2" presStyleLbl="vennNode1" presStyleIdx="1" presStyleCnt="2"/>
      <dgm:spPr/>
    </dgm:pt>
    <dgm:pt modelId="{0DACC494-4BE7-4297-B8D2-BC6E3777DBC3}" type="pres">
      <dgm:prSet presAssocID="{B8581832-636F-4E0F-8355-7093345959BF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F21AAB34-B2FB-4408-BDE0-2732B9FAFEA4}" type="presOf" srcId="{5154219F-D30B-4D58-883B-AF8E2916E0FD}" destId="{503E1DF1-25EF-4B0C-B800-4EBD3BFBF68C}" srcOrd="1" destOrd="0" presId="urn:microsoft.com/office/officeart/2005/8/layout/venn1"/>
    <dgm:cxn modelId="{2F383A39-A98A-4441-A2A9-B936AC971254}" type="presOf" srcId="{3790BADD-1D76-4FB5-A7C3-2F744A0EE232}" destId="{4014DAE5-69D1-46CA-A6CA-2CA4374D524A}" srcOrd="0" destOrd="0" presId="urn:microsoft.com/office/officeart/2005/8/layout/venn1"/>
    <dgm:cxn modelId="{FD7DD64E-2C31-4CC0-9E80-1712F90785A8}" srcId="{3790BADD-1D76-4FB5-A7C3-2F744A0EE232}" destId="{5154219F-D30B-4D58-883B-AF8E2916E0FD}" srcOrd="0" destOrd="0" parTransId="{FCB7D9FC-F0F6-4B86-B6F6-53D1D9A3DB47}" sibTransId="{3430606F-9646-4DA7-8915-FA9CDB697AFF}"/>
    <dgm:cxn modelId="{471E7590-9659-4A46-BA80-F921BA40BF47}" type="presOf" srcId="{B8581832-636F-4E0F-8355-7093345959BF}" destId="{0DACC494-4BE7-4297-B8D2-BC6E3777DBC3}" srcOrd="1" destOrd="0" presId="urn:microsoft.com/office/officeart/2005/8/layout/venn1"/>
    <dgm:cxn modelId="{C73B7F93-E4FB-481F-B121-4BFD05148C2D}" type="presOf" srcId="{B8581832-636F-4E0F-8355-7093345959BF}" destId="{6A97FFF4-197F-4696-B9BF-6BC8B08B8752}" srcOrd="0" destOrd="0" presId="urn:microsoft.com/office/officeart/2005/8/layout/venn1"/>
    <dgm:cxn modelId="{52D1B8D8-435D-43CA-9CB5-D8FAE60453BC}" type="presOf" srcId="{5154219F-D30B-4D58-883B-AF8E2916E0FD}" destId="{EB7715F3-0EC0-4B58-9EBF-3F1595BB50A2}" srcOrd="0" destOrd="0" presId="urn:microsoft.com/office/officeart/2005/8/layout/venn1"/>
    <dgm:cxn modelId="{664C57E0-A8B9-4D79-9A2F-8C8742971E15}" srcId="{3790BADD-1D76-4FB5-A7C3-2F744A0EE232}" destId="{B8581832-636F-4E0F-8355-7093345959BF}" srcOrd="1" destOrd="0" parTransId="{2528DED8-8AB6-4C62-A054-90B11768EB33}" sibTransId="{CB523F29-7B1C-4CDD-8729-B40D60E8D5F7}"/>
    <dgm:cxn modelId="{7608DCDD-386C-46B2-8562-DAE1E2629106}" type="presParOf" srcId="{4014DAE5-69D1-46CA-A6CA-2CA4374D524A}" destId="{EB7715F3-0EC0-4B58-9EBF-3F1595BB50A2}" srcOrd="0" destOrd="0" presId="urn:microsoft.com/office/officeart/2005/8/layout/venn1"/>
    <dgm:cxn modelId="{850EFCBF-CD2B-4D1F-87C9-FA6EF9B3C003}" type="presParOf" srcId="{4014DAE5-69D1-46CA-A6CA-2CA4374D524A}" destId="{503E1DF1-25EF-4B0C-B800-4EBD3BFBF68C}" srcOrd="1" destOrd="0" presId="urn:microsoft.com/office/officeart/2005/8/layout/venn1"/>
    <dgm:cxn modelId="{EEF036B5-29B6-418F-B081-7D213F1BDF2B}" type="presParOf" srcId="{4014DAE5-69D1-46CA-A6CA-2CA4374D524A}" destId="{6A97FFF4-197F-4696-B9BF-6BC8B08B8752}" srcOrd="2" destOrd="0" presId="urn:microsoft.com/office/officeart/2005/8/layout/venn1"/>
    <dgm:cxn modelId="{C54AC736-F22E-49FE-B4BD-FDBE75170DC2}" type="presParOf" srcId="{4014DAE5-69D1-46CA-A6CA-2CA4374D524A}" destId="{0DACC494-4BE7-4297-B8D2-BC6E3777DBC3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7715F3-0EC0-4B58-9EBF-3F1595BB50A2}">
      <dsp:nvSpPr>
        <dsp:cNvPr id="0" name=""/>
        <dsp:cNvSpPr/>
      </dsp:nvSpPr>
      <dsp:spPr>
        <a:xfrm>
          <a:off x="137159" y="340360"/>
          <a:ext cx="3383280" cy="3383279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400" kern="1200" dirty="0"/>
            <a:t>Celtic</a:t>
          </a:r>
        </a:p>
      </dsp:txBody>
      <dsp:txXfrm>
        <a:off x="609599" y="739321"/>
        <a:ext cx="1950720" cy="2585357"/>
      </dsp:txXfrm>
    </dsp:sp>
    <dsp:sp modelId="{6A97FFF4-197F-4696-B9BF-6BC8B08B8752}">
      <dsp:nvSpPr>
        <dsp:cNvPr id="0" name=""/>
        <dsp:cNvSpPr/>
      </dsp:nvSpPr>
      <dsp:spPr>
        <a:xfrm>
          <a:off x="2575559" y="340360"/>
          <a:ext cx="3383280" cy="3383279"/>
        </a:xfrm>
        <a:prstGeom prst="ellipse">
          <a:avLst/>
        </a:prstGeom>
        <a:solidFill>
          <a:schemeClr val="accent2">
            <a:alpha val="50000"/>
            <a:hueOff val="6955030"/>
            <a:satOff val="-21560"/>
            <a:lumOff val="-17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400" kern="1200" dirty="0"/>
            <a:t>Gaelic</a:t>
          </a:r>
        </a:p>
      </dsp:txBody>
      <dsp:txXfrm>
        <a:off x="3535680" y="739321"/>
        <a:ext cx="1950720" cy="25853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9EAE88-8D3C-4575-9D80-856A8EEE2021}" type="datetimeFigureOut">
              <a:rPr lang="en-GB" smtClean="0"/>
              <a:pPr/>
              <a:t>17/06/2020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BE27A6-3CDD-4F34-A0CF-14EBAEEE604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82491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A56CD-3C3A-4E4D-854F-55D5C345D6DD}" type="datetimeFigureOut">
              <a:rPr lang="en-GB" smtClean="0"/>
              <a:pPr/>
              <a:t>17/06/2020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9F3570-19FF-4728-86CE-E428EE4471E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1971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Intro slide - If your presentation does not relate solely to student recruitment,</a:t>
            </a:r>
            <a:r>
              <a:rPr lang="en-GB" baseline="0" dirty="0"/>
              <a:t> please use this version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6D613-2830-42AB-AAA1-68044F4EEE2F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874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Tx/>
              <a:buNone/>
            </a:pPr>
            <a:r>
              <a:rPr lang="en-GB" altLang="en-US" dirty="0"/>
              <a:t>Overview of courses</a:t>
            </a:r>
          </a:p>
          <a:p>
            <a:pPr marL="0" indent="0">
              <a:buFontTx/>
              <a:buNone/>
            </a:pPr>
            <a:r>
              <a:rPr lang="en-GB" altLang="en-US" dirty="0"/>
              <a:t>	Celtic Civilisation 1 – earliest evidence 1066</a:t>
            </a:r>
          </a:p>
          <a:p>
            <a:pPr marL="0" indent="0">
              <a:buFontTx/>
              <a:buNone/>
            </a:pPr>
            <a:r>
              <a:rPr lang="en-GB" altLang="en-US" dirty="0"/>
              <a:t>	Celtic Civilisation 2 – 1066 to present day</a:t>
            </a:r>
          </a:p>
          <a:p>
            <a:pPr marL="0" indent="0">
              <a:buFontTx/>
              <a:buNone/>
            </a:pPr>
            <a:endParaRPr lang="en-GB" altLang="en-US" dirty="0"/>
          </a:p>
          <a:p>
            <a:pPr marL="0" indent="0">
              <a:buFontTx/>
              <a:buNone/>
            </a:pPr>
            <a:r>
              <a:rPr lang="en-GB" altLang="en-US" dirty="0"/>
              <a:t>	Gaelic 1 – language and literature</a:t>
            </a:r>
          </a:p>
          <a:p>
            <a:pPr marL="0" indent="0">
              <a:buFontTx/>
              <a:buNone/>
            </a:pPr>
            <a:r>
              <a:rPr lang="en-GB" altLang="en-US" dirty="0"/>
              <a:t>		Gaelic 1A – fluent speakers</a:t>
            </a:r>
          </a:p>
          <a:p>
            <a:pPr marL="0" indent="0">
              <a:buFontTx/>
              <a:buNone/>
            </a:pPr>
            <a:r>
              <a:rPr lang="en-GB" altLang="en-US" dirty="0"/>
              <a:t>		Gaelic 1B – beginners</a:t>
            </a:r>
          </a:p>
          <a:p>
            <a:pPr marL="0" indent="0">
              <a:buFontTx/>
              <a:buNone/>
            </a:pPr>
            <a:r>
              <a:rPr lang="en-GB" altLang="en-US" dirty="0"/>
              <a:t>		Gaelic 1C – Learners’ Higher</a:t>
            </a:r>
          </a:p>
          <a:p>
            <a:pPr marL="0" indent="0">
              <a:buFontTx/>
              <a:buNone/>
            </a:pPr>
            <a:r>
              <a:rPr lang="en-GB" altLang="en-US" dirty="0"/>
              <a:t>	</a:t>
            </a:r>
          </a:p>
          <a:p>
            <a:pPr marL="0" indent="0">
              <a:buFontTx/>
              <a:buNone/>
            </a:pPr>
            <a:r>
              <a:rPr lang="en-GB" altLang="en-US" dirty="0"/>
              <a:t>	Gaelic 2 – language, literature and linguistics</a:t>
            </a:r>
          </a:p>
          <a:p>
            <a:pPr marL="0" indent="0">
              <a:buFontTx/>
              <a:buNone/>
            </a:pPr>
            <a:r>
              <a:rPr lang="en-GB" altLang="en-US" dirty="0"/>
              <a:t>		Gaelic 2A – fluent speakers</a:t>
            </a:r>
          </a:p>
          <a:p>
            <a:pPr marL="0" indent="0">
              <a:buFontTx/>
              <a:buNone/>
            </a:pPr>
            <a:r>
              <a:rPr lang="en-GB" altLang="en-US" dirty="0"/>
              <a:t>		Gaelic 2B – students from Gaelic 1B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F3570-19FF-4728-86CE-E428EE4471EB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8684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F3570-19FF-4728-86CE-E428EE4471EB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9376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Tx/>
              <a:buNone/>
            </a:pPr>
            <a:r>
              <a:rPr lang="en-GB" altLang="en-US" dirty="0"/>
              <a:t>Overview of courses</a:t>
            </a:r>
          </a:p>
          <a:p>
            <a:pPr marL="0" indent="0">
              <a:buFontTx/>
              <a:buNone/>
            </a:pPr>
            <a:r>
              <a:rPr lang="en-GB" altLang="en-US" dirty="0"/>
              <a:t>	Celtic Civilisation 1 – earliest evidence 1066</a:t>
            </a:r>
          </a:p>
          <a:p>
            <a:pPr marL="0" indent="0">
              <a:buFontTx/>
              <a:buNone/>
            </a:pPr>
            <a:r>
              <a:rPr lang="en-GB" altLang="en-US" dirty="0"/>
              <a:t>	Celtic Civilisation 2 – 1066 to present day</a:t>
            </a:r>
          </a:p>
          <a:p>
            <a:pPr marL="0" indent="0">
              <a:buFontTx/>
              <a:buNone/>
            </a:pPr>
            <a:endParaRPr lang="en-GB" altLang="en-US" dirty="0"/>
          </a:p>
          <a:p>
            <a:pPr marL="0" indent="0">
              <a:buFontTx/>
              <a:buNone/>
            </a:pPr>
            <a:r>
              <a:rPr lang="en-GB" altLang="en-US" dirty="0"/>
              <a:t>	Gaelic 1 – language and literature</a:t>
            </a:r>
          </a:p>
          <a:p>
            <a:pPr marL="0" indent="0">
              <a:buFontTx/>
              <a:buNone/>
            </a:pPr>
            <a:r>
              <a:rPr lang="en-GB" altLang="en-US" dirty="0"/>
              <a:t>		Gaelic 1A – fluent speakers</a:t>
            </a:r>
          </a:p>
          <a:p>
            <a:pPr marL="0" indent="0">
              <a:buFontTx/>
              <a:buNone/>
            </a:pPr>
            <a:r>
              <a:rPr lang="en-GB" altLang="en-US" dirty="0"/>
              <a:t>		Gaelic 1B – beginners</a:t>
            </a:r>
          </a:p>
          <a:p>
            <a:pPr marL="0" indent="0">
              <a:buFontTx/>
              <a:buNone/>
            </a:pPr>
            <a:r>
              <a:rPr lang="en-GB" altLang="en-US" dirty="0"/>
              <a:t>		Gaelic 1C – Learners’ Higher</a:t>
            </a:r>
          </a:p>
          <a:p>
            <a:pPr marL="0" indent="0">
              <a:buFontTx/>
              <a:buNone/>
            </a:pPr>
            <a:r>
              <a:rPr lang="en-GB" altLang="en-US" dirty="0"/>
              <a:t>	</a:t>
            </a:r>
          </a:p>
          <a:p>
            <a:pPr marL="0" indent="0">
              <a:buFontTx/>
              <a:buNone/>
            </a:pPr>
            <a:r>
              <a:rPr lang="en-GB" altLang="en-US" dirty="0"/>
              <a:t>	Gaelic 2 – language, literature and linguistics</a:t>
            </a:r>
          </a:p>
          <a:p>
            <a:pPr marL="0" indent="0">
              <a:buFontTx/>
              <a:buNone/>
            </a:pPr>
            <a:r>
              <a:rPr lang="en-GB" altLang="en-US" dirty="0"/>
              <a:t>		Gaelic 2A – fluent speakers</a:t>
            </a:r>
          </a:p>
          <a:p>
            <a:pPr marL="0" indent="0">
              <a:buFontTx/>
              <a:buNone/>
            </a:pPr>
            <a:r>
              <a:rPr lang="en-GB" altLang="en-US" dirty="0"/>
              <a:t>		Gaelic 2B – students from Gaelic 1B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F3570-19FF-4728-86CE-E428EE4471EB}" type="slidenum">
              <a:rPr lang="en-GB" smtClean="0"/>
              <a:pPr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98459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9F3570-19FF-4728-86CE-E428EE4471EB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853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F3570-19FF-4728-86CE-E428EE4471EB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89021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F3570-19FF-4728-86CE-E428EE4471EB}" type="slidenum">
              <a:rPr lang="en-GB" smtClean="0"/>
              <a:pPr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20787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F3570-19FF-4728-86CE-E428EE4471EB}" type="slidenum">
              <a:rPr lang="en-GB" smtClean="0"/>
              <a:pPr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2898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F3570-19FF-4728-86CE-E428EE4471EB}" type="slidenum">
              <a:rPr lang="en-GB" smtClean="0"/>
              <a:pPr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3869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356659"/>
            <a:ext cx="8642350" cy="1056117"/>
          </a:xfrm>
          <a:prstGeom prst="rect">
            <a:avLst/>
          </a:prstGeom>
        </p:spPr>
        <p:txBody>
          <a:bodyPr/>
          <a:lstStyle>
            <a:lvl1pPr>
              <a:defRPr sz="44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1485899"/>
            <a:ext cx="8642350" cy="501544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defRPr sz="1400">
                <a:solidFill>
                  <a:schemeClr val="tx1"/>
                </a:solidFill>
                <a:latin typeface="Arial"/>
                <a:cs typeface="Arial"/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488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f image Pillar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500564" y="0"/>
            <a:ext cx="4643437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FFFFFE"/>
                </a:solidFill>
                <a:ea typeface="ＭＳ Ｐゴシック" charset="0"/>
                <a:cs typeface="ＭＳ Ｐゴシック" charset="0"/>
              </a:rPr>
              <a:t> </a:t>
            </a:r>
          </a:p>
        </p:txBody>
      </p:sp>
      <p:pic>
        <p:nvPicPr>
          <p:cNvPr id="5" name="Picture 2" descr="half_size_towe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570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932040" y="2276872"/>
            <a:ext cx="3888432" cy="41284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spc="-3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932040" y="644691"/>
            <a:ext cx="3888432" cy="1536171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4400">
                <a:solidFill>
                  <a:srgbClr val="FFFFFE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232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f image Lave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500564" y="0"/>
            <a:ext cx="4643437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FFFFFE"/>
                </a:solidFill>
                <a:ea typeface="ＭＳ Ｐゴシック" charset="0"/>
                <a:cs typeface="ＭＳ Ｐゴシック" charset="0"/>
              </a:rPr>
              <a:t> </a:t>
            </a:r>
          </a:p>
        </p:txBody>
      </p:sp>
      <p:pic>
        <p:nvPicPr>
          <p:cNvPr id="5" name="Picture 2" descr="half_size_towe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570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932040" y="2276872"/>
            <a:ext cx="3888432" cy="41284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spc="-3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932040" y="644691"/>
            <a:ext cx="3888432" cy="1536171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4400">
                <a:solidFill>
                  <a:srgbClr val="FFFFFE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4928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f image Fo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500564" y="0"/>
            <a:ext cx="4643437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FFFFFE"/>
                </a:solidFill>
                <a:ea typeface="ＭＳ Ｐゴシック" charset="0"/>
                <a:cs typeface="ＭＳ Ｐゴシック" charset="0"/>
              </a:rPr>
              <a:t> </a:t>
            </a:r>
          </a:p>
        </p:txBody>
      </p:sp>
      <p:pic>
        <p:nvPicPr>
          <p:cNvPr id="5" name="Picture 2" descr="half_size_towe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570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932040" y="2276872"/>
            <a:ext cx="3888432" cy="41284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spc="-3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932040" y="644691"/>
            <a:ext cx="3888432" cy="1536171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4400">
                <a:solidFill>
                  <a:srgbClr val="FFFFFE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7515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f image This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500564" y="0"/>
            <a:ext cx="4643437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FE"/>
                </a:solidFill>
              </a:rPr>
              <a:t> </a:t>
            </a:r>
          </a:p>
        </p:txBody>
      </p:sp>
      <p:pic>
        <p:nvPicPr>
          <p:cNvPr id="5" name="Picture 2" descr="half_size_towe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570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932040" y="2276872"/>
            <a:ext cx="3888432" cy="41284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spc="-3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932040" y="644691"/>
            <a:ext cx="3888432" cy="1536171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4400">
                <a:solidFill>
                  <a:srgbClr val="FFFFFE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73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Universit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FE"/>
                </a:solidFill>
              </a:rPr>
              <a:t> 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50825" y="356659"/>
            <a:ext cx="8642350" cy="1056117"/>
          </a:xfrm>
          <a:prstGeom prst="rect">
            <a:avLst/>
          </a:prstGeom>
        </p:spPr>
        <p:txBody>
          <a:bodyPr/>
          <a:lstStyle>
            <a:lvl1pPr>
              <a:defRPr sz="4400">
                <a:solidFill>
                  <a:srgbClr val="FFFFFE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250825" y="1485900"/>
            <a:ext cx="8642350" cy="4535389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FFFE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FFFFFE"/>
                </a:solidFill>
                <a:latin typeface="Arial"/>
                <a:cs typeface="Arial"/>
              </a:defRPr>
            </a:lvl2pPr>
            <a:lvl3pPr>
              <a:defRPr sz="1400">
                <a:solidFill>
                  <a:srgbClr val="FFFFFE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FFFFFE"/>
                </a:solidFill>
              </a:defRPr>
            </a:lvl4pPr>
            <a:lvl5pPr>
              <a:defRPr sz="1000">
                <a:solidFill>
                  <a:srgbClr val="FFFFFE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3487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S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FE"/>
                </a:solidFill>
              </a:rPr>
              <a:t> 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50825" y="356659"/>
            <a:ext cx="8642350" cy="1056117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 sz="4400">
                <a:solidFill>
                  <a:srgbClr val="FFFFFE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50825" y="1485900"/>
            <a:ext cx="8642350" cy="4535389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 sz="2000">
                <a:solidFill>
                  <a:srgbClr val="FFFFFE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FFFFFE"/>
                </a:solidFill>
                <a:latin typeface="Arial"/>
                <a:cs typeface="Arial"/>
              </a:defRPr>
            </a:lvl2pPr>
            <a:lvl3pPr>
              <a:defRPr sz="1400">
                <a:solidFill>
                  <a:srgbClr val="FFFFFE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FFFFFE"/>
                </a:solidFill>
              </a:defRPr>
            </a:lvl4pPr>
            <a:lvl5pPr>
              <a:defRPr sz="1000">
                <a:solidFill>
                  <a:srgbClr val="FFFFFE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1394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Lave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FFFFFE"/>
                </a:solidFill>
                <a:ea typeface="ヒラギノ角ゴ Pro W3" charset="0"/>
                <a:cs typeface="ヒラギノ角ゴ Pro W3" charset="0"/>
              </a:rPr>
              <a:t> 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50825" y="356659"/>
            <a:ext cx="8642350" cy="1056117"/>
          </a:xfrm>
          <a:prstGeom prst="rect">
            <a:avLst/>
          </a:prstGeom>
        </p:spPr>
        <p:txBody>
          <a:bodyPr/>
          <a:lstStyle>
            <a:lvl1pPr>
              <a:defRPr sz="4400">
                <a:solidFill>
                  <a:srgbClr val="FFFFFE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50825" y="1485900"/>
            <a:ext cx="8642350" cy="4535389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FFFE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FFFFFE"/>
                </a:solidFill>
                <a:latin typeface="Arial"/>
                <a:cs typeface="Arial"/>
              </a:defRPr>
            </a:lvl2pPr>
            <a:lvl3pPr>
              <a:defRPr sz="1400">
                <a:solidFill>
                  <a:srgbClr val="FFFFFE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FFFFFE"/>
                </a:solidFill>
              </a:defRPr>
            </a:lvl4pPr>
            <a:lvl5pPr>
              <a:defRPr sz="1000">
                <a:solidFill>
                  <a:srgbClr val="FFFFFE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391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Fo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5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FFFFFE"/>
                </a:solidFill>
                <a:ea typeface="ＭＳ Ｐゴシック"/>
                <a:cs typeface="ＭＳ Ｐゴシック"/>
              </a:rPr>
              <a:t> 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50825" y="356659"/>
            <a:ext cx="8642350" cy="1056117"/>
          </a:xfrm>
          <a:prstGeom prst="rect">
            <a:avLst/>
          </a:prstGeom>
        </p:spPr>
        <p:txBody>
          <a:bodyPr/>
          <a:lstStyle>
            <a:lvl1pPr>
              <a:defRPr sz="4400">
                <a:solidFill>
                  <a:srgbClr val="FFFFFE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50825" y="1485900"/>
            <a:ext cx="8642350" cy="4535389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FFFE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FFFFFE"/>
                </a:solidFill>
                <a:latin typeface="Arial"/>
                <a:cs typeface="Arial"/>
              </a:defRPr>
            </a:lvl2pPr>
            <a:lvl3pPr>
              <a:defRPr sz="1400">
                <a:solidFill>
                  <a:srgbClr val="FFFFFE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FFFFFE"/>
                </a:solidFill>
              </a:defRPr>
            </a:lvl4pPr>
            <a:lvl5pPr>
              <a:defRPr sz="1000">
                <a:solidFill>
                  <a:srgbClr val="FFFFFE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0530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Burgun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6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FFFFFE"/>
                </a:solidFill>
                <a:ea typeface="ＭＳ Ｐゴシック"/>
                <a:cs typeface="ＭＳ Ｐゴシック"/>
              </a:rPr>
              <a:t> 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50825" y="356659"/>
            <a:ext cx="8642350" cy="1056117"/>
          </a:xfrm>
          <a:prstGeom prst="rect">
            <a:avLst/>
          </a:prstGeom>
        </p:spPr>
        <p:txBody>
          <a:bodyPr/>
          <a:lstStyle>
            <a:lvl1pPr>
              <a:defRPr sz="4400">
                <a:solidFill>
                  <a:srgbClr val="FFFFFE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50825" y="1485900"/>
            <a:ext cx="8642350" cy="4535389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FFFE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FFFFFE"/>
                </a:solidFill>
                <a:latin typeface="Arial"/>
                <a:cs typeface="Arial"/>
              </a:defRPr>
            </a:lvl2pPr>
            <a:lvl3pPr>
              <a:defRPr sz="1400">
                <a:solidFill>
                  <a:srgbClr val="FFFFFE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FFFFFE"/>
                </a:solidFill>
              </a:defRPr>
            </a:lvl4pPr>
            <a:lvl5pPr>
              <a:defRPr sz="1000">
                <a:solidFill>
                  <a:srgbClr val="FFFFFE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1570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Ru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FE"/>
                </a:solidFill>
              </a:rPr>
              <a:t> 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50825" y="356659"/>
            <a:ext cx="8642350" cy="1056117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4400">
                <a:solidFill>
                  <a:srgbClr val="FFFFFE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50825" y="1485900"/>
            <a:ext cx="8642350" cy="453538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2000">
                <a:solidFill>
                  <a:srgbClr val="FFFFFE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FFFFFE"/>
                </a:solidFill>
                <a:latin typeface="Arial"/>
                <a:cs typeface="Arial"/>
              </a:defRPr>
            </a:lvl2pPr>
            <a:lvl3pPr>
              <a:defRPr sz="1400">
                <a:solidFill>
                  <a:srgbClr val="FFFFFE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FFFFFE"/>
                </a:solidFill>
              </a:defRPr>
            </a:lvl4pPr>
            <a:lvl5pPr>
              <a:defRPr sz="1000">
                <a:solidFill>
                  <a:srgbClr val="FFFFFE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716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356659"/>
            <a:ext cx="8642350" cy="1056117"/>
          </a:xfrm>
          <a:prstGeom prst="rect">
            <a:avLst/>
          </a:prstGeom>
        </p:spPr>
        <p:txBody>
          <a:bodyPr/>
          <a:lstStyle>
            <a:lvl1pPr>
              <a:defRPr sz="44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1485899"/>
            <a:ext cx="8642350" cy="501544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defRPr sz="1400">
                <a:solidFill>
                  <a:schemeClr val="tx1"/>
                </a:solidFill>
                <a:latin typeface="Arial"/>
                <a:cs typeface="Arial"/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601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Heath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FE"/>
                </a:solidFill>
              </a:rPr>
              <a:t> 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50825" y="356659"/>
            <a:ext cx="8642350" cy="1056117"/>
          </a:xfrm>
          <a:prstGeom prst="rect">
            <a:avLst/>
          </a:prstGeom>
        </p:spPr>
        <p:txBody>
          <a:bodyPr/>
          <a:lstStyle>
            <a:lvl1pPr>
              <a:defRPr sz="4400">
                <a:solidFill>
                  <a:srgbClr val="FFFFFE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50825" y="1485900"/>
            <a:ext cx="8642350" cy="4535389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FFFE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FFFFFE"/>
                </a:solidFill>
                <a:latin typeface="Arial"/>
                <a:cs typeface="Arial"/>
              </a:defRPr>
            </a:lvl2pPr>
            <a:lvl3pPr>
              <a:defRPr sz="1400">
                <a:solidFill>
                  <a:srgbClr val="FFFFFE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FFFFFE"/>
                </a:solidFill>
              </a:defRPr>
            </a:lvl4pPr>
            <a:lvl5pPr>
              <a:defRPr sz="1000">
                <a:solidFill>
                  <a:srgbClr val="FFFFFE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9840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This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FE"/>
                </a:solidFill>
              </a:rPr>
              <a:t> 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50825" y="356659"/>
            <a:ext cx="8642350" cy="1056117"/>
          </a:xfrm>
          <a:prstGeom prst="rect">
            <a:avLst/>
          </a:prstGeom>
        </p:spPr>
        <p:txBody>
          <a:bodyPr/>
          <a:lstStyle>
            <a:lvl1pPr>
              <a:defRPr sz="4400">
                <a:solidFill>
                  <a:srgbClr val="FFFFFE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50825" y="1485900"/>
            <a:ext cx="8642350" cy="4535389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FFFE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FFFFFE"/>
                </a:solidFill>
                <a:latin typeface="Arial"/>
                <a:cs typeface="Arial"/>
              </a:defRPr>
            </a:lvl2pPr>
            <a:lvl3pPr>
              <a:defRPr sz="1400">
                <a:solidFill>
                  <a:srgbClr val="FFFFFE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FFFFFE"/>
                </a:solidFill>
              </a:defRPr>
            </a:lvl4pPr>
            <a:lvl5pPr>
              <a:defRPr sz="1000">
                <a:solidFill>
                  <a:srgbClr val="FFFFFE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5395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Cob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FE"/>
                </a:solidFill>
              </a:rPr>
              <a:t> 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50825" y="356659"/>
            <a:ext cx="8642350" cy="1056117"/>
          </a:xfrm>
          <a:prstGeom prst="rect">
            <a:avLst/>
          </a:prstGeom>
        </p:spPr>
        <p:txBody>
          <a:bodyPr/>
          <a:lstStyle>
            <a:lvl1pPr>
              <a:defRPr sz="4400">
                <a:solidFill>
                  <a:srgbClr val="FFFFFE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50825" y="1485900"/>
            <a:ext cx="8642350" cy="4535389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FFFE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FFFFFE"/>
                </a:solidFill>
                <a:latin typeface="Arial"/>
                <a:cs typeface="Arial"/>
              </a:defRPr>
            </a:lvl2pPr>
            <a:lvl3pPr>
              <a:defRPr sz="1400">
                <a:solidFill>
                  <a:srgbClr val="FFFFFE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FFFFFE"/>
                </a:solidFill>
              </a:defRPr>
            </a:lvl4pPr>
            <a:lvl5pPr>
              <a:defRPr sz="1000">
                <a:solidFill>
                  <a:srgbClr val="FFFFFE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1277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Pillar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3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FFFFFE"/>
                </a:solidFill>
                <a:ea typeface="ＭＳ Ｐゴシック"/>
                <a:cs typeface="ＭＳ Ｐゴシック"/>
              </a:rPr>
              <a:t> 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50825" y="356659"/>
            <a:ext cx="8642350" cy="1056117"/>
          </a:xfrm>
          <a:prstGeom prst="rect">
            <a:avLst/>
          </a:prstGeom>
        </p:spPr>
        <p:txBody>
          <a:bodyPr/>
          <a:lstStyle>
            <a:lvl1pPr>
              <a:defRPr sz="4400">
                <a:solidFill>
                  <a:srgbClr val="FFFFFE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50825" y="1485900"/>
            <a:ext cx="8642350" cy="4535389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FFFE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FFFFFE"/>
                </a:solidFill>
                <a:latin typeface="Arial"/>
                <a:cs typeface="Arial"/>
              </a:defRPr>
            </a:lvl2pPr>
            <a:lvl3pPr>
              <a:defRPr sz="1400">
                <a:solidFill>
                  <a:srgbClr val="FFFFFE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FFFFFE"/>
                </a:solidFill>
              </a:defRPr>
            </a:lvl4pPr>
            <a:lvl5pPr>
              <a:defRPr sz="1000">
                <a:solidFill>
                  <a:srgbClr val="FFFFFE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310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9AE37-D7C3-4A80-9BA6-2BBD6029B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42D228-CBAF-49FB-80F3-04C4600B4C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AFEC3-25EB-42A9-8631-3C417593D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E580C-3924-4A5F-A37F-B7749443EA95}" type="datetimeFigureOut">
              <a:rPr lang="en-GB" smtClean="0"/>
              <a:pPr/>
              <a:t>17/06/2020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2188BB-72B6-403D-8A95-1D937261F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3A2D20-36A2-4869-8D16-F97E46150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C3B98-6DD0-468F-8966-E1DA1DB49EB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36816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5682C-AD10-4C8C-8E3E-BE1935291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F644B-1852-49CC-A6C2-9C203382E4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B026CC-5F6A-412B-AB5B-EA3A49325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E580C-3924-4A5F-A37F-B7749443EA95}" type="datetimeFigureOut">
              <a:rPr lang="en-GB" smtClean="0"/>
              <a:pPr/>
              <a:t>17/06/2020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B52AA4-8060-4C50-96D7-87D9D383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A87EC5-14CD-487C-AD1C-525F0D45E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C3B98-6DD0-468F-8966-E1DA1DB49EB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83523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1A529-A7D1-42B4-92E9-17442583B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CF6880-3089-4295-B13B-AC874FC1C1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A0ACA3-5636-473B-8870-ABB59F36C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E580C-3924-4A5F-A37F-B7749443EA95}" type="datetimeFigureOut">
              <a:rPr lang="en-GB" smtClean="0"/>
              <a:pPr/>
              <a:t>17/06/2020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35B80C-5643-4B8A-AE3A-6AF6A6C58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A121C6-A446-4A1F-85A1-CD7A27083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C3B98-6DD0-468F-8966-E1DA1DB49EB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82914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6E9F2-1931-44C6-A850-EFFED216E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6F2025-0A76-4C8B-888A-EBFC322A05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965B84-51B0-4F5C-8A57-A6DC3B46A8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656B2C-EB39-4236-928D-7E2627690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E580C-3924-4A5F-A37F-B7749443EA95}" type="datetimeFigureOut">
              <a:rPr lang="en-GB" smtClean="0"/>
              <a:pPr/>
              <a:t>17/06/2020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8474A8-A8E7-4444-840E-ABA1583AA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5CD2C8-E183-43DA-B063-31F473399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C3B98-6DD0-468F-8966-E1DA1DB49EB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28955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AD0E2-3E4D-43ED-BB43-90511EAAF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63D0F2-3778-451A-AFC9-31D29FDBC9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7369C9-1E55-4551-A0F2-11536D581F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A0D080-5C67-46D3-BF0A-EA36F8BCF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F04D9A-1ED7-45DB-9B47-6F202D6274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DF382C-A688-40CC-B059-94E65E701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E580C-3924-4A5F-A37F-B7749443EA95}" type="datetimeFigureOut">
              <a:rPr lang="en-GB" smtClean="0"/>
              <a:pPr/>
              <a:t>17/06/2020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6C516A-D7D5-4F26-ACCB-C9B88DEEA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BA7702-2CAA-4477-9B9B-0D8B7A95F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C3B98-6DD0-468F-8966-E1DA1DB49EB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60933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DE359-B1A4-4F34-88CE-B2EE67CD9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BE87EC-886D-4BE3-9E37-2A9B69E3F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E580C-3924-4A5F-A37F-B7749443EA95}" type="datetimeFigureOut">
              <a:rPr lang="en-GB" smtClean="0"/>
              <a:pPr/>
              <a:t>17/06/2020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6F80F0-DF21-4071-B3C5-2A0032B09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95E3D6-6FEE-4C66-8ED3-F33EF1BD6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C3B98-6DD0-468F-8966-E1DA1DB49EB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3557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Half im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half_size_students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570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32040" y="644691"/>
            <a:ext cx="3888432" cy="1536171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44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2040" y="2276872"/>
            <a:ext cx="3888432" cy="41284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spc="-3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8294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AEB417-29BA-4E51-9015-77020741A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E580C-3924-4A5F-A37F-B7749443EA95}" type="datetimeFigureOut">
              <a:rPr lang="en-GB" smtClean="0"/>
              <a:pPr/>
              <a:t>17/06/2020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6F5015-780D-4328-813F-9E28F5550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ECA7DA-A595-4637-9323-DB20F2CA3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C3B98-6DD0-468F-8966-E1DA1DB49EB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59771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04556-9A1F-4294-9803-E96844CB7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DF65CE-65FC-4946-AA6C-54EF6D88C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F590DC-8552-4BA0-8255-250F69F748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851F53-232F-4D11-993C-2774B3971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E580C-3924-4A5F-A37F-B7749443EA95}" type="datetimeFigureOut">
              <a:rPr lang="en-GB" smtClean="0"/>
              <a:pPr/>
              <a:t>17/06/2020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A924A3-F240-47C2-BAD0-91F5F1C85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8DC7EE-4A04-4380-A98B-C9E3EAF9B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C3B98-6DD0-468F-8966-E1DA1DB49EB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34116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CB1AB-3071-4785-83A1-7E81D2997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0D0C0C-038E-4F97-9841-DF5344DFDB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6AB886-96FA-4FE2-B547-741A2764B6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7E1C03-1655-46DE-81E4-525DB3E8A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E580C-3924-4A5F-A37F-B7749443EA95}" type="datetimeFigureOut">
              <a:rPr lang="en-GB" smtClean="0"/>
              <a:pPr/>
              <a:t>17/06/2020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F9904F-7623-44C5-8048-EF799466E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7D9833-38CB-460A-BE9E-7B68B545A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C3B98-6DD0-468F-8966-E1DA1DB49EB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9248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4B907-0B3A-40D3-91E2-3FEC6F62B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A3283E-09DE-46AE-AD73-C4C7D44911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045F25-34E5-45CC-B4D0-8566114A8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E580C-3924-4A5F-A37F-B7749443EA95}" type="datetimeFigureOut">
              <a:rPr lang="en-GB" smtClean="0"/>
              <a:pPr/>
              <a:t>17/06/2020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652319-0156-4BBD-9964-285BA9781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F91E23-1A33-4198-867F-F8D8CBD05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C3B98-6DD0-468F-8966-E1DA1DB49EB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21559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282BFC-BDBB-4AE7-8C46-EB5180FE1B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DF2832-AF84-4C65-90CC-472F96E64B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75D40C-F79B-4782-A7CE-EB419E3BB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E580C-3924-4A5F-A37F-B7749443EA95}" type="datetimeFigureOut">
              <a:rPr lang="en-GB" smtClean="0"/>
              <a:pPr/>
              <a:t>17/06/2020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B0073-6772-43CF-8E75-8335DC751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89CA4A-BA99-4B5C-8DBB-71EA2B8C5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C3B98-6DD0-468F-8966-E1DA1DB49EB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8571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f image Universit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500564" y="0"/>
            <a:ext cx="4643437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FE"/>
                </a:solidFill>
              </a:rPr>
              <a:t> </a:t>
            </a:r>
          </a:p>
        </p:txBody>
      </p:sp>
      <p:pic>
        <p:nvPicPr>
          <p:cNvPr id="5" name="Picture 2" descr="half_size_towe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570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932040" y="2276872"/>
            <a:ext cx="3888432" cy="41284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spc="-3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932040" y="644691"/>
            <a:ext cx="3888432" cy="1536171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4400">
                <a:solidFill>
                  <a:srgbClr val="FFFFFE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504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f image Ru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500564" y="0"/>
            <a:ext cx="4643437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FE"/>
                </a:solidFill>
              </a:rPr>
              <a:t> </a:t>
            </a:r>
          </a:p>
        </p:txBody>
      </p:sp>
      <p:pic>
        <p:nvPicPr>
          <p:cNvPr id="5" name="Picture 2" descr="half_size_towe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570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932040" y="2276872"/>
            <a:ext cx="3888432" cy="41284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spc="-3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932040" y="644691"/>
            <a:ext cx="3888432" cy="1536171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4400">
                <a:solidFill>
                  <a:srgbClr val="FFFFFE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562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f image S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500564" y="0"/>
            <a:ext cx="4643437" cy="68580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FE"/>
                </a:solidFill>
              </a:rPr>
              <a:t> </a:t>
            </a:r>
          </a:p>
        </p:txBody>
      </p:sp>
      <p:pic>
        <p:nvPicPr>
          <p:cNvPr id="5" name="Picture 2" descr="half_size_towe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570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932040" y="2276872"/>
            <a:ext cx="3888432" cy="41284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spc="-3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932040" y="644691"/>
            <a:ext cx="3888432" cy="1536171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4400">
                <a:solidFill>
                  <a:srgbClr val="FFFFFE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2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f image Heath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500564" y="0"/>
            <a:ext cx="4643437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FE"/>
                </a:solidFill>
              </a:rPr>
              <a:t> </a:t>
            </a:r>
          </a:p>
        </p:txBody>
      </p:sp>
      <p:pic>
        <p:nvPicPr>
          <p:cNvPr id="5" name="Picture 2" descr="half_size_towe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570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932040" y="2276872"/>
            <a:ext cx="3888432" cy="41284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spc="-3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932040" y="644691"/>
            <a:ext cx="3888432" cy="1536171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4400">
                <a:solidFill>
                  <a:srgbClr val="FFFFFE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257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f image Burgun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500564" y="0"/>
            <a:ext cx="4643437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FFFFFE"/>
                </a:solidFill>
                <a:ea typeface="ＭＳ Ｐゴシック" charset="0"/>
                <a:cs typeface="ＭＳ Ｐゴシック" charset="0"/>
              </a:rPr>
              <a:t> </a:t>
            </a:r>
          </a:p>
        </p:txBody>
      </p:sp>
      <p:pic>
        <p:nvPicPr>
          <p:cNvPr id="5" name="Picture 2" descr="half_size_towe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570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932040" y="2276872"/>
            <a:ext cx="3888432" cy="41284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spc="-3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932040" y="644691"/>
            <a:ext cx="3888432" cy="1536171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4400">
                <a:solidFill>
                  <a:srgbClr val="FFFFFE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134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f image Cob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500564" y="0"/>
            <a:ext cx="4643437" cy="6858000"/>
          </a:xfrm>
          <a:prstGeom prst="rect">
            <a:avLst/>
          </a:prstGeom>
          <a:solidFill>
            <a:srgbClr val="0069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FE"/>
                </a:solidFill>
              </a:rPr>
              <a:t> </a:t>
            </a:r>
          </a:p>
        </p:txBody>
      </p:sp>
      <p:pic>
        <p:nvPicPr>
          <p:cNvPr id="5" name="Picture 2" descr="half_size_towe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570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932040" y="2276872"/>
            <a:ext cx="3888432" cy="41284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spc="-3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932040" y="644691"/>
            <a:ext cx="3888432" cy="1536171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4400">
                <a:solidFill>
                  <a:srgbClr val="FFFFFE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368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1172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 spc="-10">
          <a:solidFill>
            <a:srgbClr val="483F6A"/>
          </a:solidFill>
          <a:latin typeface="Times New Roman"/>
          <a:ea typeface="ヒラギノ角ゴ Pro W3" charset="0"/>
          <a:cs typeface="Times New Roman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483F6A"/>
          </a:solidFill>
          <a:latin typeface="Times New Roman" charset="0"/>
          <a:ea typeface="ヒラギノ角ゴ Pro W3" charset="0"/>
          <a:cs typeface="Times New Roman" pitchFamily="18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483F6A"/>
          </a:solidFill>
          <a:latin typeface="Times New Roman" charset="0"/>
          <a:ea typeface="ヒラギノ角ゴ Pro W3" charset="0"/>
          <a:cs typeface="Times New Roman" pitchFamily="18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483F6A"/>
          </a:solidFill>
          <a:latin typeface="Times New Roman" charset="0"/>
          <a:ea typeface="ヒラギノ角ゴ Pro W3" charset="0"/>
          <a:cs typeface="Times New Roman" pitchFamily="18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483F6A"/>
          </a:solidFill>
          <a:latin typeface="Times New Roman" charset="0"/>
          <a:ea typeface="ヒラギノ角ゴ Pro W3" charset="0"/>
          <a:cs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213B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213B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213B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213B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4F5961"/>
          </a:solidFill>
          <a:latin typeface="+mn-lt"/>
          <a:ea typeface="ヒラギノ角ゴ Pro W3" charset="0"/>
          <a:cs typeface="ヒラギノ角ゴ Pro W3" charset="0"/>
        </a:defRPr>
      </a:lvl1pPr>
      <a:lvl2pPr marL="457200" algn="l" rtl="0" eaLnBrk="1" fontAlgn="base" hangingPunct="1">
        <a:spcBef>
          <a:spcPct val="20000"/>
        </a:spcBef>
        <a:spcAft>
          <a:spcPct val="0"/>
        </a:spcAft>
        <a:defRPr sz="1200">
          <a:solidFill>
            <a:srgbClr val="00213B"/>
          </a:solidFill>
          <a:latin typeface="+mn-lt"/>
          <a:ea typeface="ヒラギノ角ゴ Pro W3" charset="0"/>
          <a:cs typeface="ＭＳ Ｐゴシック" charset="0"/>
        </a:defRPr>
      </a:lvl2pPr>
      <a:lvl3pPr marL="914400" algn="l" rtl="0" eaLnBrk="1" fontAlgn="base" hangingPunct="1">
        <a:spcBef>
          <a:spcPct val="20000"/>
        </a:spcBef>
        <a:spcAft>
          <a:spcPct val="0"/>
        </a:spcAft>
        <a:defRPr sz="1200" b="1">
          <a:solidFill>
            <a:srgbClr val="00213B"/>
          </a:solidFill>
          <a:latin typeface="+mn-lt"/>
          <a:ea typeface="ＭＳ Ｐゴシック" charset="0"/>
          <a:cs typeface="ＭＳ Ｐゴシック" charset="0"/>
        </a:defRPr>
      </a:lvl3pPr>
      <a:lvl4pPr marL="1371600" algn="l" rtl="0" eaLnBrk="1" fontAlgn="base" hangingPunct="1">
        <a:spcBef>
          <a:spcPct val="20000"/>
        </a:spcBef>
        <a:spcAft>
          <a:spcPct val="0"/>
        </a:spcAft>
        <a:defRPr sz="1200">
          <a:solidFill>
            <a:srgbClr val="00213B"/>
          </a:solidFill>
          <a:latin typeface="+mn-lt"/>
          <a:ea typeface="ＭＳ Ｐゴシック" charset="0"/>
          <a:cs typeface="ＭＳ Ｐゴシック" charset="0"/>
        </a:defRPr>
      </a:lvl4pPr>
      <a:lvl5pPr marL="1828800" algn="l" rtl="0" eaLnBrk="1" fontAlgn="base" hangingPunct="1">
        <a:spcBef>
          <a:spcPct val="20000"/>
        </a:spcBef>
        <a:spcAft>
          <a:spcPct val="0"/>
        </a:spcAft>
        <a:defRPr sz="1200">
          <a:solidFill>
            <a:srgbClr val="00213B"/>
          </a:solidFill>
          <a:latin typeface="+mn-lt"/>
          <a:ea typeface="ＭＳ Ｐゴシック" charset="0"/>
          <a:cs typeface="ＭＳ Ｐゴシック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00213B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00213B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00213B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00213B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3C207F-F198-4E63-BD52-92B42F477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2D1843-4613-4CA2-BA0D-09807C7B1D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FC52D-E6AB-4E44-AF98-DD58E32123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0E580C-3924-4A5F-A37F-B7749443EA95}" type="datetimeFigureOut">
              <a:rPr lang="en-GB" smtClean="0"/>
              <a:pPr/>
              <a:t>17/06/2020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FD50A6-3554-40A1-AAC2-5E25F5E3EC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F636F-A783-41C0-BB86-AAB0558645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CC3B98-6DD0-468F-8966-E1DA1DB49EB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0486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emf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23.jpeg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22.jpg"/><Relationship Id="rId4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7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6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5.jpe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8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png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14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5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7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7.png"/><Relationship Id="rId4" Type="http://schemas.openxmlformats.org/officeDocument/2006/relationships/image" Target="../media/image3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jpeg"/><Relationship Id="rId18" Type="http://schemas.openxmlformats.org/officeDocument/2006/relationships/image" Target="../media/image50.jpg"/><Relationship Id="rId3" Type="http://schemas.openxmlformats.org/officeDocument/2006/relationships/audio" Target="../media/media13.m4a"/><Relationship Id="rId7" Type="http://schemas.openxmlformats.org/officeDocument/2006/relationships/image" Target="../media/image40.jpeg"/><Relationship Id="rId12" Type="http://schemas.openxmlformats.org/officeDocument/2006/relationships/image" Target="../media/image45.jpg"/><Relationship Id="rId17" Type="http://schemas.openxmlformats.org/officeDocument/2006/relationships/image" Target="../media/image49.jpg"/><Relationship Id="rId2" Type="http://schemas.microsoft.com/office/2007/relationships/media" Target="../media/media13.m4a"/><Relationship Id="rId16" Type="http://schemas.openxmlformats.org/officeDocument/2006/relationships/image" Target="../media/image48.jpg"/><Relationship Id="rId1" Type="http://schemas.openxmlformats.org/officeDocument/2006/relationships/tags" Target="../tags/tag2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notesSlide" Target="../notesSlides/notesSlide7.xml"/><Relationship Id="rId15" Type="http://schemas.openxmlformats.org/officeDocument/2006/relationships/image" Target="../media/image7.png"/><Relationship Id="rId10" Type="http://schemas.openxmlformats.org/officeDocument/2006/relationships/image" Target="../media/image43.jpeg"/><Relationship Id="rId19" Type="http://schemas.openxmlformats.org/officeDocument/2006/relationships/image" Target="../media/image51.jp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42.jpeg"/><Relationship Id="rId14" Type="http://schemas.openxmlformats.org/officeDocument/2006/relationships/image" Target="../media/image4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7.png"/><Relationship Id="rId2" Type="http://schemas.microsoft.com/office/2007/relationships/media" Target="../media/media14.m4a"/><Relationship Id="rId1" Type="http://schemas.openxmlformats.org/officeDocument/2006/relationships/tags" Target="../tags/tag3.xml"/><Relationship Id="rId6" Type="http://schemas.openxmlformats.org/officeDocument/2006/relationships/image" Target="../media/image53.jpg"/><Relationship Id="rId5" Type="http://schemas.openxmlformats.org/officeDocument/2006/relationships/image" Target="../media/image52.jpeg"/><Relationship Id="rId4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7.jp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7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4.jpe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54.png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2.jpe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9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5.jpe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793"/>
            <a:ext cx="9144000" cy="6858000"/>
          </a:xfrm>
          <a:prstGeom prst="rect">
            <a:avLst/>
          </a:prstGeom>
        </p:spPr>
      </p:pic>
      <p:pic>
        <p:nvPicPr>
          <p:cNvPr id="23554" name="Picture 10" descr="UoG_keyline_regular_lockup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49" y="502450"/>
            <a:ext cx="1764296" cy="1037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001397" y="826061"/>
            <a:ext cx="5162891" cy="210096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altLang="en-US" sz="4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Celtic &amp; Gaelic </a:t>
            </a:r>
            <a:br>
              <a:rPr lang="en-US" altLang="en-US" sz="4000" dirty="0">
                <a:latin typeface="Arial" pitchFamily="34" charset="0"/>
                <a:cs typeface="Arial" pitchFamily="34" charset="0"/>
              </a:rPr>
            </a:br>
            <a:br>
              <a:rPr lang="en-US" altLang="en-US" sz="1000" dirty="0">
                <a:latin typeface="Arial" pitchFamily="34" charset="0"/>
                <a:cs typeface="Arial" pitchFamily="34" charset="0"/>
              </a:rPr>
            </a:br>
            <a:r>
              <a:rPr lang="en-US" altLang="en-US" sz="1000" dirty="0">
                <a:latin typeface="Arial" pitchFamily="34" charset="0"/>
                <a:cs typeface="Arial" pitchFamily="34" charset="0"/>
              </a:rPr>
              <a:t>             </a:t>
            </a:r>
            <a:r>
              <a:rPr lang="en-US" altLang="en-US" sz="4000" dirty="0" err="1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Ceiltis</a:t>
            </a:r>
            <a:r>
              <a:rPr lang="en-US" altLang="en-US" sz="4000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&amp; G</a:t>
            </a:r>
            <a:r>
              <a:rPr lang="en-GB" sz="4000" dirty="0" err="1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àidhlig</a:t>
            </a:r>
            <a:endParaRPr lang="en-US" altLang="en-US" sz="4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7605" y="2927029"/>
            <a:ext cx="8232867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        </a:t>
            </a:r>
            <a:r>
              <a:rPr lang="en-GB" sz="5400" b="1" dirty="0">
                <a:solidFill>
                  <a:schemeClr val="bg1"/>
                </a:solidFill>
              </a:rPr>
              <a:t>Welcome!</a:t>
            </a:r>
          </a:p>
          <a:p>
            <a:r>
              <a:rPr lang="en-GB" sz="5400" b="1" dirty="0">
                <a:solidFill>
                  <a:schemeClr val="bg1"/>
                </a:solidFill>
              </a:rPr>
              <a:t>                            </a:t>
            </a:r>
            <a:r>
              <a:rPr lang="en-GB" sz="5400" b="1" dirty="0" err="1">
                <a:solidFill>
                  <a:schemeClr val="bg2">
                    <a:lumMod val="50000"/>
                  </a:schemeClr>
                </a:solidFill>
              </a:rPr>
              <a:t>Fàilte</a:t>
            </a:r>
            <a:r>
              <a:rPr lang="en-GB" sz="5400" b="1" dirty="0">
                <a:solidFill>
                  <a:schemeClr val="bg2">
                    <a:lumMod val="50000"/>
                  </a:schemeClr>
                </a:solidFill>
              </a:rPr>
              <a:t>!</a:t>
            </a:r>
          </a:p>
          <a:p>
            <a:pPr algn="r"/>
            <a:endParaRPr lang="en-GB" sz="5400" b="1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altLang="en-US" sz="28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Virtual Open </a:t>
            </a:r>
            <a:r>
              <a:rPr lang="en-US" altLang="en-US" sz="2800" b="1" ker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Day     </a:t>
            </a:r>
          </a:p>
          <a:p>
            <a:r>
              <a:rPr lang="en-US" altLang="en-US" sz="2800" b="1" ker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altLang="en-US" sz="2800" b="1" kern="0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kern="0" dirty="0" err="1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Fosgailte</a:t>
            </a:r>
            <a:r>
              <a:rPr lang="en-US" altLang="en-US" sz="2800" b="1" kern="0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kern="0" dirty="0" err="1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Biortail</a:t>
            </a:r>
            <a:r>
              <a:rPr lang="en-US" altLang="en-US" sz="2800" b="1" kern="0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 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9581"/>
            <a:ext cx="1740799" cy="8092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33A199-728B-4464-BA2A-3D08B55095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49" y="2371464"/>
            <a:ext cx="1732251" cy="1043855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2F608E22-E7D8-4C4B-8641-9318C31D4C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56376" y="8803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7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90"/>
    </mc:Choice>
    <mc:Fallback xmlns="">
      <p:transition spd="slow" advTm="6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338537"/>
            <a:ext cx="8642350" cy="1056117"/>
          </a:xfrm>
        </p:spPr>
        <p:txBody>
          <a:bodyPr>
            <a:normAutofit fontScale="90000"/>
          </a:bodyPr>
          <a:lstStyle/>
          <a:p>
            <a:r>
              <a:rPr lang="en-GB" altLang="en-US" sz="2700" b="1" dirty="0">
                <a:solidFill>
                  <a:srgbClr val="00B0F0"/>
                </a:solidFill>
              </a:rPr>
              <a:t>Celtic Civilisation 1B</a:t>
            </a:r>
            <a:br>
              <a:rPr lang="en-GB" altLang="en-US" sz="2700" b="1" dirty="0">
                <a:solidFill>
                  <a:srgbClr val="00B0F0"/>
                </a:solidFill>
              </a:rPr>
            </a:br>
            <a:r>
              <a:rPr lang="en-GB" altLang="en-US" sz="2700" b="1" dirty="0">
                <a:solidFill>
                  <a:srgbClr val="00B0F0"/>
                </a:solidFill>
              </a:rPr>
              <a:t>Celtic Peoples in the medieval period</a:t>
            </a:r>
            <a:br>
              <a:rPr lang="en-GB" altLang="en-US" sz="2700" dirty="0">
                <a:solidFill>
                  <a:srgbClr val="00B0F0"/>
                </a:solidFill>
              </a:rPr>
            </a:br>
            <a:r>
              <a:rPr lang="en-GB" sz="4000" b="1" baseline="30000" dirty="0" err="1"/>
              <a:t>st</a:t>
            </a:r>
            <a:r>
              <a:rPr lang="en-GB" sz="4000" b="1" dirty="0"/>
              <a:t> and 2</a:t>
            </a:r>
            <a:r>
              <a:rPr lang="en-GB" sz="4000" b="1" baseline="30000" dirty="0"/>
              <a:t>nd</a:t>
            </a:r>
            <a:r>
              <a:rPr lang="en-GB" sz="4000" b="1" dirty="0"/>
              <a:t> years)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5977" y="1394655"/>
            <a:ext cx="8136904" cy="304245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altLang="en-US" sz="2400" b="1" dirty="0">
                <a:solidFill>
                  <a:schemeClr val="accent1">
                    <a:lumMod val="75000"/>
                  </a:schemeClr>
                </a:solidFill>
              </a:rPr>
              <a:t>Assignment 2  (essay) example:</a:t>
            </a:r>
          </a:p>
          <a:p>
            <a:pPr marL="0" indent="0">
              <a:buNone/>
            </a:pPr>
            <a:endParaRPr lang="en-GB" altLang="en-US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400" b="1" i="1" dirty="0">
                <a:solidFill>
                  <a:srgbClr val="080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Select ONE art object</a:t>
            </a:r>
            <a:r>
              <a:rPr lang="en-US" sz="2400" i="1" dirty="0">
                <a:solidFill>
                  <a:srgbClr val="080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discuss the way in which we may deepen our understanding of the society that produced it through </a:t>
            </a:r>
            <a:r>
              <a:rPr lang="en-US" sz="2400" i="1" dirty="0" err="1">
                <a:solidFill>
                  <a:srgbClr val="080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analysing</a:t>
            </a:r>
            <a:r>
              <a:rPr lang="en-US" sz="2400" i="1" dirty="0">
                <a:solidFill>
                  <a:srgbClr val="080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its </a:t>
            </a:r>
            <a:r>
              <a:rPr lang="en-US" sz="2400" b="1" i="1" dirty="0">
                <a:solidFill>
                  <a:srgbClr val="080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manufacture</a:t>
            </a:r>
            <a:r>
              <a:rPr lang="en-US" sz="2400" i="1" dirty="0">
                <a:solidFill>
                  <a:srgbClr val="080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as well as its </a:t>
            </a:r>
            <a:r>
              <a:rPr lang="en-US" sz="2400" b="1" i="1" dirty="0">
                <a:solidFill>
                  <a:srgbClr val="080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imagery and ornamentation</a:t>
            </a:r>
            <a:r>
              <a:rPr lang="en-US" sz="2400" i="1" dirty="0">
                <a:solidFill>
                  <a:srgbClr val="080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b="1" dirty="0">
                <a:solidFill>
                  <a:srgbClr val="080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2A00B5-EE3A-40E2-9483-7699B97850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058" y="4343400"/>
            <a:ext cx="1819275" cy="2514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8431C5-FAC8-46F7-93A0-E91FA2B15258}"/>
              </a:ext>
            </a:extLst>
          </p:cNvPr>
          <p:cNvSpPr txBox="1"/>
          <p:nvPr/>
        </p:nvSpPr>
        <p:spPr>
          <a:xfrm>
            <a:off x="539552" y="4452935"/>
            <a:ext cx="6480186" cy="2498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i="1" dirty="0">
                <a:solidFill>
                  <a:srgbClr val="080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 the nature of the ‘hero’ in</a:t>
            </a:r>
          </a:p>
          <a:p>
            <a:pPr>
              <a:lnSpc>
                <a:spcPct val="120000"/>
              </a:lnSpc>
            </a:pPr>
            <a:r>
              <a:rPr lang="en-US" sz="2400" b="1" i="1" dirty="0">
                <a:solidFill>
                  <a:srgbClr val="080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 Gaelic tales. 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solidFill>
                  <a:srgbClr val="080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may concentrate on either </a:t>
            </a:r>
            <a:r>
              <a:rPr lang="en-US" sz="2200" i="1" dirty="0" err="1">
                <a:solidFill>
                  <a:srgbClr val="080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Táin</a:t>
            </a:r>
            <a:r>
              <a:rPr lang="en-US" sz="2200" i="1" dirty="0">
                <a:solidFill>
                  <a:srgbClr val="080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80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</a:t>
            </a:r>
            <a:r>
              <a:rPr lang="en-US" sz="2200" i="1" dirty="0">
                <a:solidFill>
                  <a:srgbClr val="080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80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Cuailnge</a:t>
            </a:r>
            <a:r>
              <a:rPr lang="en-US" sz="2200" i="1" dirty="0">
                <a:solidFill>
                  <a:srgbClr val="080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solidFill>
                  <a:srgbClr val="080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tales relating to the Otherworld (e.g. </a:t>
            </a:r>
            <a:r>
              <a:rPr lang="en-US" sz="2200" i="1" dirty="0">
                <a:solidFill>
                  <a:srgbClr val="080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Voyage of Bran</a:t>
            </a:r>
            <a:r>
              <a:rPr lang="en-US" sz="2200" dirty="0">
                <a:solidFill>
                  <a:srgbClr val="080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GB" altLang="en-US" sz="2200" dirty="0">
              <a:solidFill>
                <a:srgbClr val="0808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5B2671-EBB5-4932-8CB3-1C19C13199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1908">
            <a:off x="6051025" y="4177264"/>
            <a:ext cx="1169609" cy="1163761"/>
          </a:xfrm>
          <a:prstGeom prst="rect">
            <a:avLst/>
          </a:prstGeom>
        </p:spPr>
      </p:pic>
      <p:pic>
        <p:nvPicPr>
          <p:cNvPr id="11" name="Image 12" descr="DSC_0495 - copie.jpg">
            <a:extLst>
              <a:ext uri="{FF2B5EF4-FFF2-40B4-BE49-F238E27FC236}">
                <a16:creationId xmlns:a16="http://schemas.microsoft.com/office/drawing/2014/main" id="{78EA33A3-5091-4E21-B238-107CACD642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7" t="11126" r="13352" b="7677"/>
          <a:stretch/>
        </p:blipFill>
        <p:spPr>
          <a:xfrm>
            <a:off x="7568726" y="234932"/>
            <a:ext cx="1558608" cy="18979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453" y="5731926"/>
            <a:ext cx="792891" cy="112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43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683348"/>
            <a:ext cx="8642350" cy="5914003"/>
          </a:xfrm>
        </p:spPr>
        <p:txBody>
          <a:bodyPr>
            <a:noAutofit/>
          </a:bodyPr>
          <a:lstStyle/>
          <a:p>
            <a:pPr marL="0" indent="0">
              <a:buFontTx/>
              <a:buNone/>
            </a:pPr>
            <a:r>
              <a:rPr lang="en-GB" altLang="en-US" sz="2400" b="1" dirty="0">
                <a:solidFill>
                  <a:srgbClr val="FFC000"/>
                </a:solidFill>
              </a:rPr>
              <a:t>                </a:t>
            </a:r>
            <a:endParaRPr lang="en-GB" altLang="en-US" sz="2400" i="1" dirty="0"/>
          </a:p>
          <a:p>
            <a:pPr marL="0" indent="0">
              <a:buFontTx/>
              <a:buNone/>
            </a:pPr>
            <a:r>
              <a:rPr lang="en-GB" altLang="en-US" sz="3600" b="1" dirty="0">
                <a:solidFill>
                  <a:srgbClr val="FFC000"/>
                </a:solidFill>
              </a:rPr>
              <a:t>                   </a:t>
            </a:r>
            <a:r>
              <a:rPr lang="en-GB" altLang="en-US" sz="36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CELTIC Level 2</a:t>
            </a:r>
          </a:p>
          <a:p>
            <a:pPr marL="0" indent="0">
              <a:buFontTx/>
              <a:buNone/>
            </a:pPr>
            <a:r>
              <a:rPr lang="en-GB" altLang="en-US" sz="36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                      2 modules</a:t>
            </a:r>
          </a:p>
          <a:p>
            <a:pPr marL="0" indent="0">
              <a:buNone/>
            </a:pPr>
            <a:endParaRPr lang="en-GB" altLang="en-US" sz="3600" b="1" dirty="0">
              <a:solidFill>
                <a:srgbClr val="0070C0"/>
              </a:solidFill>
            </a:endParaRPr>
          </a:p>
          <a:p>
            <a:pPr marL="0" indent="0">
              <a:buFontTx/>
              <a:buNone/>
            </a:pPr>
            <a:r>
              <a:rPr lang="en-GB" altLang="en-US" sz="3600" b="1" dirty="0">
                <a:solidFill>
                  <a:srgbClr val="0070C0"/>
                </a:solidFill>
              </a:rPr>
              <a:t>Celtic Civilisation 2A  &amp;  2B –</a:t>
            </a:r>
            <a:r>
              <a:rPr lang="en-GB" altLang="en-US" sz="3600" dirty="0">
                <a:solidFill>
                  <a:srgbClr val="0070C0"/>
                </a:solidFill>
              </a:rPr>
              <a:t> </a:t>
            </a:r>
          </a:p>
          <a:p>
            <a:pPr marL="0" indent="0">
              <a:buFontTx/>
              <a:buNone/>
            </a:pPr>
            <a:r>
              <a:rPr lang="en-GB" altLang="en-US" sz="3600" dirty="0">
                <a:solidFill>
                  <a:srgbClr val="0070C0"/>
                </a:solidFill>
              </a:rPr>
              <a:t>    </a:t>
            </a:r>
          </a:p>
          <a:p>
            <a:pPr marL="0" indent="0">
              <a:buFontTx/>
              <a:buNone/>
            </a:pPr>
            <a:r>
              <a:rPr lang="en-GB" altLang="en-US" sz="3600" dirty="0">
                <a:solidFill>
                  <a:srgbClr val="0070C0"/>
                </a:solidFill>
              </a:rPr>
              <a:t>Society &amp; culture of Gaelic Scotland, Ireland  &amp;  Wales</a:t>
            </a:r>
          </a:p>
          <a:p>
            <a:pPr marL="0" indent="0">
              <a:buFontTx/>
              <a:buNone/>
            </a:pPr>
            <a:r>
              <a:rPr lang="en-GB" altLang="en-US" sz="3600" dirty="0">
                <a:solidFill>
                  <a:srgbClr val="0070C0"/>
                </a:solidFill>
              </a:rPr>
              <a:t>from 1100 up to the present day </a:t>
            </a:r>
          </a:p>
          <a:p>
            <a:pPr marL="0" indent="0">
              <a:buFontTx/>
              <a:buNone/>
            </a:pPr>
            <a:endParaRPr lang="en-GB" altLang="en-US" sz="3600" dirty="0">
              <a:solidFill>
                <a:srgbClr val="0070C0"/>
              </a:solidFill>
            </a:endParaRPr>
          </a:p>
          <a:p>
            <a:pPr marL="0" indent="0">
              <a:buFontTx/>
              <a:buNone/>
            </a:pPr>
            <a:r>
              <a:rPr lang="en-GB" altLang="en-US" sz="3600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D6C282-88B3-4214-9591-152CAFA09E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98"/>
            <a:ext cx="2663380" cy="233808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1772F99-40A6-4962-A6E4-6A7C53501D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4B039E4-6F59-44FA-A4CB-E405FA6FA3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614" y="-8658"/>
            <a:ext cx="2826765" cy="17094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263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13"/>
    </mc:Choice>
    <mc:Fallback xmlns="">
      <p:transition spd="slow" advTm="10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0E37E5-C6BA-4DDA-B138-88B9A5C0A5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625"/>
            <a:ext cx="9144000" cy="5718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BC68DE-8999-4FD9-9103-06B52AEC28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0"/>
            <a:ext cx="1410190" cy="2657394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ADC59C4-2EF3-4005-88F6-E6BE8F8774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38"/>
    </mc:Choice>
    <mc:Fallback xmlns="">
      <p:transition spd="slow" advTm="9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900" y="483692"/>
            <a:ext cx="8642350" cy="6165304"/>
          </a:xfrm>
        </p:spPr>
        <p:txBody>
          <a:bodyPr>
            <a:noAutofit/>
          </a:bodyPr>
          <a:lstStyle/>
          <a:p>
            <a:pPr marL="0" indent="0" algn="ctr">
              <a:buFontTx/>
              <a:buNone/>
            </a:pPr>
            <a:r>
              <a:rPr lang="en-GB" altLang="en-US" sz="44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      GAELIC</a:t>
            </a:r>
            <a:r>
              <a:rPr lang="en-GB" altLang="en-US" sz="4400" b="1" dirty="0">
                <a:solidFill>
                  <a:schemeClr val="bg2">
                    <a:lumMod val="50000"/>
                  </a:schemeClr>
                </a:solidFill>
              </a:rPr>
              <a:t>   </a:t>
            </a:r>
            <a:r>
              <a:rPr lang="en-GB" altLang="en-US" sz="4400" b="1" dirty="0">
                <a:solidFill>
                  <a:srgbClr val="0070C0"/>
                </a:solidFill>
              </a:rPr>
              <a:t>Level 1</a:t>
            </a:r>
          </a:p>
          <a:p>
            <a:pPr marL="0" indent="0">
              <a:buFontTx/>
              <a:buNone/>
            </a:pPr>
            <a:endParaRPr lang="en-GB" altLang="en-US" sz="3200" b="1" dirty="0">
              <a:solidFill>
                <a:srgbClr val="0070C0"/>
              </a:solidFill>
            </a:endParaRPr>
          </a:p>
          <a:p>
            <a:pPr marL="0" indent="0">
              <a:buFontTx/>
              <a:buNone/>
            </a:pPr>
            <a:r>
              <a:rPr lang="en-GB" altLang="en-US" sz="3200" dirty="0">
                <a:solidFill>
                  <a:srgbClr val="0070C0"/>
                </a:solidFill>
              </a:rPr>
              <a:t>   </a:t>
            </a:r>
            <a:r>
              <a:rPr lang="en-GB" altLang="en-US" sz="3200" b="1" dirty="0">
                <a:solidFill>
                  <a:srgbClr val="0070C0"/>
                </a:solidFill>
              </a:rPr>
              <a:t>Gaelic 1 Beginners </a:t>
            </a:r>
            <a:r>
              <a:rPr lang="en-GB" altLang="en-US" sz="3200" dirty="0">
                <a:solidFill>
                  <a:srgbClr val="0070C0"/>
                </a:solidFill>
              </a:rPr>
              <a:t>– </a:t>
            </a:r>
          </a:p>
          <a:p>
            <a:pPr marL="0" indent="0">
              <a:buFontTx/>
              <a:buNone/>
            </a:pPr>
            <a:r>
              <a:rPr lang="en-GB" altLang="en-US" sz="3200" i="1" dirty="0">
                <a:solidFill>
                  <a:srgbClr val="0070C0"/>
                </a:solidFill>
              </a:rPr>
              <a:t>     Intensive language course from scratch: </a:t>
            </a:r>
          </a:p>
          <a:p>
            <a:pPr marL="0" indent="0">
              <a:buFontTx/>
              <a:buNone/>
            </a:pPr>
            <a:r>
              <a:rPr lang="en-GB" altLang="en-US" sz="3200" i="1" dirty="0">
                <a:solidFill>
                  <a:srgbClr val="0070C0"/>
                </a:solidFill>
              </a:rPr>
              <a:t>     Language skills through conversation,</a:t>
            </a:r>
          </a:p>
          <a:p>
            <a:pPr marL="0" indent="0">
              <a:buFontTx/>
              <a:buNone/>
            </a:pPr>
            <a:r>
              <a:rPr lang="en-GB" altLang="en-US" sz="3200" i="1" dirty="0">
                <a:solidFill>
                  <a:srgbClr val="0070C0"/>
                </a:solidFill>
              </a:rPr>
              <a:t>      games, grammar, songs, reading texts</a:t>
            </a:r>
          </a:p>
          <a:p>
            <a:pPr marL="0" indent="0">
              <a:buFontTx/>
              <a:buNone/>
            </a:pPr>
            <a:endParaRPr lang="en-GB" altLang="en-US" sz="3200" i="1" dirty="0">
              <a:solidFill>
                <a:srgbClr val="0070C0"/>
              </a:solidFill>
            </a:endParaRPr>
          </a:p>
          <a:p>
            <a:pPr marL="0" indent="0">
              <a:buFontTx/>
              <a:buNone/>
            </a:pPr>
            <a:r>
              <a:rPr lang="en-GB" altLang="en-US" sz="3200" dirty="0">
                <a:solidFill>
                  <a:srgbClr val="0070C0"/>
                </a:solidFill>
              </a:rPr>
              <a:t>  </a:t>
            </a:r>
            <a:r>
              <a:rPr lang="en-GB" altLang="en-US" sz="3200" b="1" dirty="0">
                <a:solidFill>
                  <a:srgbClr val="0070C0"/>
                </a:solidFill>
              </a:rPr>
              <a:t>Gaelic 1 Intermediate  </a:t>
            </a:r>
            <a:r>
              <a:rPr lang="en-GB" altLang="en-US" sz="3200" dirty="0">
                <a:solidFill>
                  <a:srgbClr val="0070C0"/>
                </a:solidFill>
              </a:rPr>
              <a:t> (Learners Higher)</a:t>
            </a:r>
          </a:p>
          <a:p>
            <a:pPr marL="0" indent="0"/>
            <a:r>
              <a:rPr lang="en-GB" altLang="en-US" sz="3200" dirty="0">
                <a:solidFill>
                  <a:srgbClr val="0070C0"/>
                </a:solidFill>
              </a:rPr>
              <a:t>  </a:t>
            </a:r>
            <a:r>
              <a:rPr lang="en-GB" altLang="en-US" sz="3200" b="1" dirty="0">
                <a:solidFill>
                  <a:srgbClr val="0070C0"/>
                </a:solidFill>
              </a:rPr>
              <a:t>Gaelic 1 </a:t>
            </a:r>
            <a:r>
              <a:rPr lang="en-GB" altLang="en-US" sz="3200" b="1" dirty="0" err="1">
                <a:solidFill>
                  <a:srgbClr val="0070C0"/>
                </a:solidFill>
              </a:rPr>
              <a:t>Adhartach</a:t>
            </a:r>
            <a:r>
              <a:rPr lang="en-GB" altLang="en-US" sz="3200" b="1" dirty="0">
                <a:solidFill>
                  <a:srgbClr val="0070C0"/>
                </a:solidFill>
              </a:rPr>
              <a:t> </a:t>
            </a:r>
            <a:r>
              <a:rPr lang="en-GB" altLang="en-US" sz="3200" dirty="0">
                <a:solidFill>
                  <a:srgbClr val="0070C0"/>
                </a:solidFill>
              </a:rPr>
              <a:t>(Advanced)– </a:t>
            </a:r>
            <a:r>
              <a:rPr lang="en-GB" altLang="en-US" sz="3200" dirty="0" err="1">
                <a:solidFill>
                  <a:srgbClr val="0070C0"/>
                </a:solidFill>
              </a:rPr>
              <a:t>fileantaich</a:t>
            </a:r>
            <a:endParaRPr lang="en-GB" altLang="en-US" sz="3200" dirty="0">
              <a:solidFill>
                <a:srgbClr val="0070C0"/>
              </a:solidFill>
            </a:endParaRPr>
          </a:p>
          <a:p>
            <a:pPr marL="0" indent="0"/>
            <a:endParaRPr lang="en-GB" altLang="en-US" sz="800" dirty="0">
              <a:solidFill>
                <a:srgbClr val="0070C0"/>
              </a:solidFill>
            </a:endParaRPr>
          </a:p>
          <a:p>
            <a:pPr marL="0" indent="0"/>
            <a:r>
              <a:rPr lang="en-GB" altLang="en-US" sz="3200" b="1" i="1" dirty="0">
                <a:solidFill>
                  <a:srgbClr val="0070C0"/>
                </a:solidFill>
              </a:rPr>
              <a:t>     </a:t>
            </a:r>
            <a:r>
              <a:rPr lang="en-GB" altLang="en-US" sz="3200" i="1" dirty="0">
                <a:solidFill>
                  <a:srgbClr val="0070C0"/>
                </a:solidFill>
              </a:rPr>
              <a:t>Language skills, fiction, drama, poetry </a:t>
            </a:r>
          </a:p>
          <a:p>
            <a:pPr marL="0" indent="0">
              <a:buFontTx/>
              <a:buNone/>
            </a:pPr>
            <a:r>
              <a:rPr lang="en-GB" altLang="en-US" sz="3200" dirty="0">
                <a:solidFill>
                  <a:srgbClr val="0070C0"/>
                </a:solidFill>
              </a:rPr>
              <a:t>	</a:t>
            </a:r>
          </a:p>
          <a:p>
            <a:pPr marL="0" indent="0">
              <a:buFontTx/>
              <a:buNone/>
            </a:pPr>
            <a:endParaRPr lang="en-GB" altLang="en-US" sz="24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A7C4883B-6327-40A4-87CF-D0ACA6B388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89B561C0-8A3A-430D-B865-76CA142DDC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6092">
            <a:off x="41755" y="49918"/>
            <a:ext cx="2273634" cy="19168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80"/>
    </mc:Choice>
    <mc:Fallback xmlns="">
      <p:transition spd="slow" advTm="29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296783"/>
            <a:ext cx="8353623" cy="4968552"/>
          </a:xfrm>
        </p:spPr>
        <p:txBody>
          <a:bodyPr>
            <a:noAutofit/>
          </a:bodyPr>
          <a:lstStyle/>
          <a:p>
            <a:pPr marL="0" indent="0" algn="ctr">
              <a:buFontTx/>
              <a:buNone/>
            </a:pPr>
            <a:r>
              <a:rPr lang="en-GB" altLang="en-US" sz="32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GAELIC</a:t>
            </a:r>
            <a:r>
              <a:rPr lang="en-GB" altLang="en-US" sz="3200" b="1" dirty="0">
                <a:solidFill>
                  <a:schemeClr val="bg2">
                    <a:lumMod val="50000"/>
                  </a:schemeClr>
                </a:solidFill>
              </a:rPr>
              <a:t>   </a:t>
            </a:r>
            <a:r>
              <a:rPr lang="en-GB" altLang="en-US" sz="3200" b="1" dirty="0">
                <a:solidFill>
                  <a:srgbClr val="0070C0"/>
                </a:solidFill>
              </a:rPr>
              <a:t>Level 1  (all classes)</a:t>
            </a:r>
          </a:p>
          <a:p>
            <a:pPr marL="0" indent="0" algn="ctr">
              <a:buFontTx/>
              <a:buNone/>
            </a:pPr>
            <a:endParaRPr lang="en-GB" altLang="en-US" sz="2800" b="1" dirty="0">
              <a:solidFill>
                <a:srgbClr val="0070C0"/>
              </a:solidFill>
            </a:endParaRPr>
          </a:p>
          <a:p>
            <a:pPr marL="0" indent="0" algn="ctr">
              <a:buFontTx/>
              <a:buNone/>
            </a:pPr>
            <a:r>
              <a:rPr lang="en-GB" altLang="en-US" sz="3200" b="1" dirty="0">
                <a:solidFill>
                  <a:srgbClr val="0070C0"/>
                </a:solidFill>
              </a:rPr>
              <a:t>Core lectures on  </a:t>
            </a:r>
          </a:p>
          <a:p>
            <a:pPr marL="0" indent="0" algn="ctr">
              <a:buFontTx/>
              <a:buNone/>
            </a:pPr>
            <a:r>
              <a:rPr lang="en-GB" altLang="en-US" sz="3200" b="1" dirty="0">
                <a:solidFill>
                  <a:srgbClr val="0070C0"/>
                </a:solidFill>
              </a:rPr>
              <a:t>Scottish Gaelic society &amp; culture </a:t>
            </a:r>
          </a:p>
          <a:p>
            <a:pPr marL="0" indent="0" algn="ctr">
              <a:buFontTx/>
              <a:buNone/>
            </a:pPr>
            <a:endParaRPr lang="en-GB" altLang="en-US" sz="3200" b="1" dirty="0">
              <a:solidFill>
                <a:srgbClr val="0070C0"/>
              </a:solidFill>
            </a:endParaRPr>
          </a:p>
          <a:p>
            <a:pPr marL="0" indent="0" algn="ctr">
              <a:buFontTx/>
              <a:buNone/>
            </a:pPr>
            <a:endParaRPr lang="en-GB" altLang="en-US" sz="800" dirty="0">
              <a:solidFill>
                <a:schemeClr val="bg1"/>
              </a:solidFill>
            </a:endParaRPr>
          </a:p>
          <a:p>
            <a:pPr marL="0" indent="0">
              <a:buFontTx/>
              <a:buNone/>
            </a:pPr>
            <a:r>
              <a:rPr lang="en-GB" altLang="en-US" sz="2800" dirty="0">
                <a:solidFill>
                  <a:srgbClr val="0070C0"/>
                </a:solidFill>
              </a:rPr>
              <a:t>     </a:t>
            </a:r>
            <a:r>
              <a:rPr lang="en-GB" altLang="en-US" sz="2800" dirty="0">
                <a:solidFill>
                  <a:srgbClr val="0070C0"/>
                </a:solidFill>
                <a:highlight>
                  <a:srgbClr val="8CEB35"/>
                </a:highlight>
              </a:rPr>
              <a:t>From earliest times . . . </a:t>
            </a:r>
          </a:p>
          <a:p>
            <a:pPr marL="0" indent="0" algn="r">
              <a:buFontTx/>
              <a:buNone/>
            </a:pPr>
            <a:r>
              <a:rPr lang="en-GB" altLang="en-US" sz="2800" dirty="0">
                <a:solidFill>
                  <a:srgbClr val="0070C0"/>
                </a:solidFill>
                <a:highlight>
                  <a:srgbClr val="FFFF00"/>
                </a:highlight>
              </a:rPr>
              <a:t>. . . to the present day  </a:t>
            </a:r>
          </a:p>
          <a:p>
            <a:pPr marL="0" indent="0">
              <a:buFontTx/>
              <a:buNone/>
            </a:pPr>
            <a:r>
              <a:rPr lang="en-GB" altLang="en-US" sz="2400" dirty="0">
                <a:solidFill>
                  <a:schemeClr val="bg1"/>
                </a:solidFill>
              </a:rPr>
              <a:t>	</a:t>
            </a:r>
            <a:endParaRPr lang="en-GB" altLang="en-US" sz="1100" dirty="0">
              <a:solidFill>
                <a:schemeClr val="bg1"/>
              </a:solidFill>
            </a:endParaRPr>
          </a:p>
          <a:p>
            <a:pPr marL="0" indent="0"/>
            <a:r>
              <a:rPr lang="en-GB" altLang="en-US" sz="2400" b="1" dirty="0">
                <a:solidFill>
                  <a:schemeClr val="bg1"/>
                </a:solidFill>
              </a:rPr>
              <a:t>            </a:t>
            </a:r>
            <a:endParaRPr lang="en-GB" altLang="en-US" sz="2400" dirty="0">
              <a:solidFill>
                <a:schemeClr val="bg1"/>
              </a:solidFill>
            </a:endParaRPr>
          </a:p>
          <a:p>
            <a:pPr marL="0" indent="0">
              <a:buFontTx/>
              <a:buNone/>
            </a:pPr>
            <a:r>
              <a:rPr lang="en-GB" altLang="en-US" sz="2400" dirty="0">
                <a:solidFill>
                  <a:schemeClr val="bg1"/>
                </a:solidFill>
              </a:rPr>
              <a:t>	</a:t>
            </a:r>
          </a:p>
          <a:p>
            <a:pPr marL="0" indent="0">
              <a:buFontTx/>
              <a:buNone/>
            </a:pPr>
            <a:endParaRPr lang="en-GB" alt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196A6F-71BB-4C76-9B67-534003C91E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6865">
            <a:off x="5475926" y="4716164"/>
            <a:ext cx="1712353" cy="17261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1C8756-663A-4C04-88F2-7D6F1403A9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902653"/>
            <a:ext cx="2246410" cy="1955347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80B9798B-3384-4A23-B27A-8866029A53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90914" y="1555178"/>
            <a:ext cx="609600" cy="609600"/>
          </a:xfrm>
          <a:prstGeom prst="rect">
            <a:avLst/>
          </a:prstGeom>
        </p:spPr>
      </p:pic>
      <p:pic>
        <p:nvPicPr>
          <p:cNvPr id="10" name="Picture 4" descr="A large green field with trees in the background&#10;&#10;Description automatically generated">
            <a:extLst>
              <a:ext uri="{FF2B5EF4-FFF2-40B4-BE49-F238E27FC236}">
                <a16:creationId xmlns:a16="http://schemas.microsoft.com/office/drawing/2014/main" id="{B75ACC5E-FE14-4744-8B62-3EF74E46D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57755"/>
            <a:ext cx="2915816" cy="1749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E6DE1D-6AC7-433D-9C7F-D9ED7877A8A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1047">
            <a:off x="2336954" y="4108452"/>
            <a:ext cx="1371465" cy="193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04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53"/>
    </mc:Choice>
    <mc:Fallback xmlns="">
      <p:transition spd="slow" advTm="11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b="1" dirty="0"/>
              <a:t>Levels 1 &amp; 2  (1</a:t>
            </a:r>
            <a:r>
              <a:rPr lang="en-GB" sz="4000" b="1" baseline="30000" dirty="0"/>
              <a:t>st</a:t>
            </a:r>
            <a:r>
              <a:rPr lang="en-GB" sz="4000" b="1" dirty="0"/>
              <a:t> and 2</a:t>
            </a:r>
            <a:r>
              <a:rPr lang="en-GB" sz="4000" b="1" baseline="30000" dirty="0"/>
              <a:t>nd</a:t>
            </a:r>
            <a:r>
              <a:rPr lang="en-GB" sz="4000" b="1" dirty="0"/>
              <a:t> years)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212" y="300289"/>
            <a:ext cx="7921575" cy="6257422"/>
          </a:xfrm>
        </p:spPr>
        <p:txBody>
          <a:bodyPr>
            <a:noAutofit/>
          </a:bodyPr>
          <a:lstStyle/>
          <a:p>
            <a:pPr marL="0" indent="0">
              <a:buFontTx/>
              <a:buNone/>
            </a:pPr>
            <a:endParaRPr lang="en-GB" altLang="en-US" sz="2800" b="1" dirty="0">
              <a:solidFill>
                <a:srgbClr val="0070C0"/>
              </a:solidFill>
            </a:endParaRPr>
          </a:p>
          <a:p>
            <a:pPr marL="0" indent="0">
              <a:buFontTx/>
              <a:buNone/>
            </a:pPr>
            <a:r>
              <a:rPr lang="en-GB" altLang="en-US" sz="2800" b="1" dirty="0">
                <a:solidFill>
                  <a:srgbClr val="0070C0"/>
                </a:solidFill>
              </a:rPr>
              <a:t>GAELIC 1  </a:t>
            </a:r>
            <a:r>
              <a:rPr lang="en-GB" altLang="en-US" sz="2800" dirty="0">
                <a:solidFill>
                  <a:srgbClr val="0070C0"/>
                </a:solidFill>
              </a:rPr>
              <a:t> </a:t>
            </a:r>
            <a:r>
              <a:rPr lang="en-GB" altLang="en-US" sz="2800" b="1" dirty="0">
                <a:solidFill>
                  <a:srgbClr val="0070C0"/>
                </a:solidFill>
              </a:rPr>
              <a:t>Beginners  </a:t>
            </a:r>
          </a:p>
          <a:p>
            <a:pPr marL="0" indent="0">
              <a:buFontTx/>
              <a:buNone/>
            </a:pPr>
            <a:endParaRPr lang="en-GB" altLang="en-US" sz="800" dirty="0">
              <a:solidFill>
                <a:schemeClr val="bg1"/>
              </a:solidFill>
            </a:endParaRPr>
          </a:p>
          <a:p>
            <a:pPr marL="0" indent="0">
              <a:buFontTx/>
              <a:buNone/>
            </a:pPr>
            <a:r>
              <a:rPr lang="en-GB" altLang="en-US" sz="2400" b="1" dirty="0">
                <a:solidFill>
                  <a:srgbClr val="080800"/>
                </a:solidFill>
              </a:rPr>
              <a:t>Classes per week:</a:t>
            </a:r>
          </a:p>
          <a:p>
            <a:pPr marL="0" indent="0">
              <a:buFontTx/>
              <a:buNone/>
            </a:pPr>
            <a:r>
              <a:rPr lang="en-GB" altLang="en-US" sz="2400" dirty="0">
                <a:solidFill>
                  <a:srgbClr val="080800"/>
                </a:solidFill>
              </a:rPr>
              <a:t>         Five language classes </a:t>
            </a:r>
          </a:p>
          <a:p>
            <a:pPr marL="0" indent="0">
              <a:buFontTx/>
              <a:buNone/>
            </a:pPr>
            <a:r>
              <a:rPr lang="en-GB" altLang="en-US" sz="2400" dirty="0">
                <a:solidFill>
                  <a:srgbClr val="080800"/>
                </a:solidFill>
              </a:rPr>
              <a:t>         (Sem. 2: includes a Reading class)</a:t>
            </a:r>
          </a:p>
          <a:p>
            <a:pPr marL="0" indent="0">
              <a:buFontTx/>
              <a:buNone/>
            </a:pPr>
            <a:endParaRPr lang="en-GB" altLang="en-US" sz="1100" dirty="0">
              <a:solidFill>
                <a:srgbClr val="080800"/>
              </a:solidFill>
            </a:endParaRPr>
          </a:p>
          <a:p>
            <a:pPr marL="0" indent="0"/>
            <a:r>
              <a:rPr lang="en-GB" altLang="en-US" sz="2400" dirty="0">
                <a:solidFill>
                  <a:srgbClr val="080800"/>
                </a:solidFill>
              </a:rPr>
              <a:t>      Online quizzes, oral practice </a:t>
            </a:r>
          </a:p>
          <a:p>
            <a:pPr marL="0" indent="0"/>
            <a:endParaRPr lang="en-GB" altLang="en-US" sz="800" b="1" dirty="0">
              <a:solidFill>
                <a:srgbClr val="080800"/>
              </a:solidFill>
            </a:endParaRPr>
          </a:p>
          <a:p>
            <a:pPr marL="0" indent="0"/>
            <a:r>
              <a:rPr lang="en-GB" altLang="en-US" sz="2400" b="1" dirty="0">
                <a:solidFill>
                  <a:srgbClr val="080800"/>
                </a:solidFill>
              </a:rPr>
              <a:t>Assessment:</a:t>
            </a:r>
            <a:r>
              <a:rPr lang="en-GB" altLang="en-US" sz="2400" dirty="0">
                <a:solidFill>
                  <a:srgbClr val="080800"/>
                </a:solidFill>
              </a:rPr>
              <a:t>  </a:t>
            </a:r>
          </a:p>
          <a:p>
            <a:pPr marL="0" indent="0"/>
            <a:r>
              <a:rPr lang="en-GB" altLang="en-US" sz="2400" dirty="0">
                <a:solidFill>
                  <a:srgbClr val="080800"/>
                </a:solidFill>
              </a:rPr>
              <a:t>     Weekly language exercises</a:t>
            </a:r>
          </a:p>
          <a:p>
            <a:pPr marL="0" indent="0"/>
            <a:r>
              <a:rPr lang="en-GB" altLang="en-US" sz="2400" dirty="0">
                <a:solidFill>
                  <a:srgbClr val="080800"/>
                </a:solidFill>
              </a:rPr>
              <a:t>     3 class tests </a:t>
            </a:r>
          </a:p>
          <a:p>
            <a:pPr marL="0" indent="0"/>
            <a:r>
              <a:rPr lang="en-GB" altLang="en-US" sz="2400" dirty="0">
                <a:solidFill>
                  <a:srgbClr val="080800"/>
                </a:solidFill>
              </a:rPr>
              <a:t>     End-of-year exam </a:t>
            </a:r>
          </a:p>
          <a:p>
            <a:pPr marL="0" indent="0"/>
            <a:r>
              <a:rPr lang="en-GB" altLang="en-US" sz="2400" dirty="0">
                <a:solidFill>
                  <a:srgbClr val="080800"/>
                </a:solidFill>
              </a:rPr>
              <a:t>     2 oral tests </a:t>
            </a:r>
          </a:p>
          <a:p>
            <a:pPr marL="0" indent="0"/>
            <a:endParaRPr lang="en-GB" altLang="en-US" sz="2400" dirty="0">
              <a:solidFill>
                <a:srgbClr val="080800"/>
              </a:solidFill>
            </a:endParaRPr>
          </a:p>
          <a:p>
            <a:pPr marL="0" indent="0">
              <a:buFontTx/>
              <a:buNone/>
            </a:pPr>
            <a:r>
              <a:rPr lang="en-GB" altLang="en-US" sz="2400" dirty="0">
                <a:solidFill>
                  <a:srgbClr val="080800"/>
                </a:solidFill>
              </a:rPr>
              <a:t>	</a:t>
            </a:r>
          </a:p>
          <a:p>
            <a:pPr marL="0" indent="0">
              <a:buFontTx/>
              <a:buNone/>
            </a:pPr>
            <a:endParaRPr lang="en-GB" altLang="en-US" sz="2400" dirty="0"/>
          </a:p>
        </p:txBody>
      </p:sp>
    </p:spTree>
    <p:extLst>
      <p:ext uri="{BB962C8B-B14F-4D97-AF65-F5344CB8AC3E}">
        <p14:creationId xmlns:p14="http://schemas.microsoft.com/office/powerpoint/2010/main" val="6495542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b="1" dirty="0"/>
              <a:t>Levels 1 &amp; 2  (1</a:t>
            </a:r>
            <a:r>
              <a:rPr lang="en-GB" sz="4000" b="1" baseline="30000" dirty="0"/>
              <a:t>st</a:t>
            </a:r>
            <a:r>
              <a:rPr lang="en-GB" sz="4000" b="1" dirty="0"/>
              <a:t> and 2</a:t>
            </a:r>
            <a:r>
              <a:rPr lang="en-GB" sz="4000" b="1" baseline="30000" dirty="0"/>
              <a:t>nd</a:t>
            </a:r>
            <a:r>
              <a:rPr lang="en-GB" sz="4000" b="1" dirty="0"/>
              <a:t> years)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754" y="356659"/>
            <a:ext cx="8642350" cy="4968552"/>
          </a:xfrm>
        </p:spPr>
        <p:txBody>
          <a:bodyPr>
            <a:noAutofit/>
          </a:bodyPr>
          <a:lstStyle/>
          <a:p>
            <a:pPr marL="0" indent="0">
              <a:buFontTx/>
              <a:buNone/>
            </a:pPr>
            <a:r>
              <a:rPr lang="en-GB" altLang="en-US" sz="2800" b="1" dirty="0">
                <a:solidFill>
                  <a:srgbClr val="0070C0"/>
                </a:solidFill>
              </a:rPr>
              <a:t>GAELIC 1     Intermediate</a:t>
            </a:r>
          </a:p>
          <a:p>
            <a:pPr marL="0" indent="0">
              <a:buFontTx/>
              <a:buNone/>
            </a:pPr>
            <a:endParaRPr lang="en-GB" altLang="en-US" sz="2400" dirty="0">
              <a:solidFill>
                <a:srgbClr val="0070C0"/>
              </a:solidFill>
            </a:endParaRPr>
          </a:p>
          <a:p>
            <a:pPr marL="0" indent="0">
              <a:buFontTx/>
              <a:buNone/>
            </a:pPr>
            <a:r>
              <a:rPr lang="en-GB" altLang="en-US" sz="2800" b="1" dirty="0">
                <a:solidFill>
                  <a:srgbClr val="0070C0"/>
                </a:solidFill>
              </a:rPr>
              <a:t>Classes per week:</a:t>
            </a:r>
          </a:p>
          <a:p>
            <a:pPr marL="0" indent="0">
              <a:buFontTx/>
              <a:buNone/>
            </a:pPr>
            <a:r>
              <a:rPr lang="en-GB" altLang="en-US" sz="2400" b="1" dirty="0">
                <a:solidFill>
                  <a:srgbClr val="080800"/>
                </a:solidFill>
              </a:rPr>
              <a:t>      </a:t>
            </a:r>
            <a:r>
              <a:rPr lang="en-GB" altLang="en-US" sz="2800" b="1" dirty="0">
                <a:solidFill>
                  <a:srgbClr val="080800"/>
                </a:solidFill>
              </a:rPr>
              <a:t>Language skills (2 hrs) </a:t>
            </a:r>
          </a:p>
          <a:p>
            <a:pPr marL="0" indent="0">
              <a:lnSpc>
                <a:spcPct val="50000"/>
              </a:lnSpc>
              <a:buFontTx/>
              <a:buNone/>
            </a:pPr>
            <a:r>
              <a:rPr lang="en-GB" altLang="en-US" sz="2800" b="1" dirty="0">
                <a:solidFill>
                  <a:srgbClr val="080800"/>
                </a:solidFill>
              </a:rPr>
              <a:t>     </a:t>
            </a:r>
          </a:p>
          <a:p>
            <a:pPr marL="0" indent="0">
              <a:buFontTx/>
              <a:buNone/>
            </a:pPr>
            <a:r>
              <a:rPr lang="en-GB" altLang="en-US" sz="2800" b="1" dirty="0">
                <a:solidFill>
                  <a:srgbClr val="080800"/>
                </a:solidFill>
              </a:rPr>
              <a:t>     Literature (2 hrs):</a:t>
            </a:r>
          </a:p>
          <a:p>
            <a:pPr marL="0" indent="0"/>
            <a:r>
              <a:rPr lang="en-GB" altLang="en-US" sz="2800" b="1" dirty="0">
                <a:solidFill>
                  <a:srgbClr val="080800"/>
                </a:solidFill>
              </a:rPr>
              <a:t>     </a:t>
            </a:r>
            <a:r>
              <a:rPr lang="en-GB" altLang="en-US" sz="2800" dirty="0">
                <a:solidFill>
                  <a:srgbClr val="080800"/>
                </a:solidFill>
              </a:rPr>
              <a:t>Semester 1:  </a:t>
            </a:r>
            <a:r>
              <a:rPr lang="en-GB" altLang="en-US" sz="2800" b="1" dirty="0">
                <a:solidFill>
                  <a:srgbClr val="080800"/>
                </a:solidFill>
              </a:rPr>
              <a:t>fiction / drama </a:t>
            </a:r>
          </a:p>
          <a:p>
            <a:pPr marL="0" indent="0"/>
            <a:r>
              <a:rPr lang="en-GB" altLang="en-US" sz="2800" b="1" dirty="0">
                <a:solidFill>
                  <a:srgbClr val="080800"/>
                </a:solidFill>
              </a:rPr>
              <a:t>     </a:t>
            </a:r>
            <a:r>
              <a:rPr lang="en-GB" altLang="en-US" sz="2800" dirty="0">
                <a:solidFill>
                  <a:srgbClr val="080800"/>
                </a:solidFill>
              </a:rPr>
              <a:t>Semester 2: </a:t>
            </a:r>
            <a:r>
              <a:rPr lang="en-GB" altLang="en-US" sz="2800" b="1" dirty="0">
                <a:solidFill>
                  <a:srgbClr val="080800"/>
                </a:solidFill>
              </a:rPr>
              <a:t> poetry / song  </a:t>
            </a:r>
          </a:p>
          <a:p>
            <a:pPr marL="0" indent="0"/>
            <a:endParaRPr lang="en-GB" altLang="en-US" sz="2400" b="1" dirty="0">
              <a:solidFill>
                <a:srgbClr val="080800"/>
              </a:solidFill>
            </a:endParaRPr>
          </a:p>
          <a:p>
            <a:pPr marL="0" indent="0"/>
            <a:endParaRPr lang="en-GB" altLang="en-US" sz="2400" b="1" dirty="0">
              <a:solidFill>
                <a:srgbClr val="080800"/>
              </a:solidFill>
            </a:endParaRPr>
          </a:p>
          <a:p>
            <a:pPr marL="0" indent="0"/>
            <a:endParaRPr lang="en-GB" altLang="en-US" sz="2400" dirty="0">
              <a:solidFill>
                <a:srgbClr val="080800"/>
              </a:solidFill>
            </a:endParaRPr>
          </a:p>
          <a:p>
            <a:pPr marL="0" indent="0">
              <a:buFontTx/>
              <a:buNone/>
            </a:pPr>
            <a:r>
              <a:rPr lang="en-GB" altLang="en-US" sz="2400" dirty="0">
                <a:solidFill>
                  <a:srgbClr val="080800"/>
                </a:solidFill>
              </a:rPr>
              <a:t>	</a:t>
            </a:r>
          </a:p>
          <a:p>
            <a:pPr marL="0" indent="0">
              <a:buFontTx/>
              <a:buNone/>
            </a:pPr>
            <a:endParaRPr lang="en-GB" alt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D0BCB2-C4B4-4A7C-8831-DDF8FA5B3B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1"/>
          <a:stretch/>
        </p:blipFill>
        <p:spPr>
          <a:xfrm>
            <a:off x="1" y="5325211"/>
            <a:ext cx="2049148" cy="15202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AE6AAA-EA3C-486E-B472-E9BA8BD5E5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3759">
            <a:off x="1871533" y="4545708"/>
            <a:ext cx="1362634" cy="1816844"/>
          </a:xfrm>
          <a:prstGeom prst="rect">
            <a:avLst/>
          </a:prstGeom>
          <a:ln>
            <a:solidFill>
              <a:schemeClr val="accent1">
                <a:alpha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416205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b="1" dirty="0"/>
              <a:t>Levels 1 &amp; 2  (1</a:t>
            </a:r>
            <a:r>
              <a:rPr lang="en-GB" sz="4000" b="1" baseline="30000" dirty="0"/>
              <a:t>st</a:t>
            </a:r>
            <a:r>
              <a:rPr lang="en-GB" sz="4000" b="1" dirty="0"/>
              <a:t> and 2</a:t>
            </a:r>
            <a:r>
              <a:rPr lang="en-GB" sz="4000" b="1" baseline="30000" dirty="0"/>
              <a:t>nd</a:t>
            </a:r>
            <a:r>
              <a:rPr lang="en-GB" sz="4000" b="1" dirty="0"/>
              <a:t> years)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591" y="542189"/>
            <a:ext cx="7704857" cy="4968552"/>
          </a:xfrm>
        </p:spPr>
        <p:txBody>
          <a:bodyPr>
            <a:noAutofit/>
          </a:bodyPr>
          <a:lstStyle/>
          <a:p>
            <a:pPr marL="0" indent="0">
              <a:buFontTx/>
              <a:buNone/>
            </a:pPr>
            <a:r>
              <a:rPr lang="en-GB" altLang="en-US" sz="2800" b="1" dirty="0">
                <a:solidFill>
                  <a:srgbClr val="0070C0"/>
                </a:solidFill>
              </a:rPr>
              <a:t>Gaelic 1 Intermediate </a:t>
            </a:r>
          </a:p>
          <a:p>
            <a:pPr marL="0" indent="0">
              <a:buNone/>
            </a:pPr>
            <a:endParaRPr lang="en-GB" altLang="en-US" sz="1000" dirty="0">
              <a:solidFill>
                <a:schemeClr val="bg1"/>
              </a:solidFill>
            </a:endParaRPr>
          </a:p>
          <a:p>
            <a:pPr marL="0" indent="0">
              <a:spcAft>
                <a:spcPts val="1200"/>
              </a:spcAft>
            </a:pPr>
            <a:r>
              <a:rPr lang="en-GB" altLang="en-US" sz="2800" b="1" dirty="0">
                <a:solidFill>
                  <a:srgbClr val="080800"/>
                </a:solidFill>
              </a:rPr>
              <a:t>Assessment:</a:t>
            </a:r>
          </a:p>
          <a:p>
            <a:pPr marL="0" indent="0"/>
            <a:r>
              <a:rPr lang="en-GB" altLang="en-US" sz="2400" b="1" dirty="0">
                <a:solidFill>
                  <a:srgbClr val="080800"/>
                </a:solidFill>
              </a:rPr>
              <a:t>      </a:t>
            </a:r>
            <a:r>
              <a:rPr lang="en-GB" altLang="en-US" sz="2800" dirty="0">
                <a:solidFill>
                  <a:srgbClr val="080800"/>
                </a:solidFill>
              </a:rPr>
              <a:t>Fortnightly language exercises </a:t>
            </a:r>
          </a:p>
          <a:p>
            <a:pPr marL="0" indent="0"/>
            <a:r>
              <a:rPr lang="en-GB" altLang="en-US" sz="2800" dirty="0">
                <a:solidFill>
                  <a:srgbClr val="080800"/>
                </a:solidFill>
              </a:rPr>
              <a:t>     Gaelic book review (Sem. 1)  </a:t>
            </a:r>
          </a:p>
          <a:p>
            <a:pPr marL="0" indent="0"/>
            <a:r>
              <a:rPr lang="en-GB" altLang="en-US" sz="2800" dirty="0">
                <a:solidFill>
                  <a:srgbClr val="080800"/>
                </a:solidFill>
              </a:rPr>
              <a:t>     Gaelic essay on songs/poetry (Sem. 2)</a:t>
            </a:r>
          </a:p>
          <a:p>
            <a:pPr marL="0" indent="0"/>
            <a:r>
              <a:rPr lang="en-GB" altLang="en-US" sz="2800" dirty="0">
                <a:solidFill>
                  <a:srgbClr val="080800"/>
                </a:solidFill>
              </a:rPr>
              <a:t>     End-of-course exam</a:t>
            </a:r>
          </a:p>
          <a:p>
            <a:pPr marL="0" indent="0"/>
            <a:r>
              <a:rPr lang="en-GB" altLang="en-US" sz="2800" dirty="0">
                <a:solidFill>
                  <a:srgbClr val="080800"/>
                </a:solidFill>
              </a:rPr>
              <a:t>     Oral exam     </a:t>
            </a:r>
          </a:p>
          <a:p>
            <a:pPr marL="0" indent="0">
              <a:buNone/>
            </a:pPr>
            <a:endParaRPr lang="en-GB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4904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b="1" dirty="0"/>
              <a:t>Levels 1 &amp; 2  (1</a:t>
            </a:r>
            <a:r>
              <a:rPr lang="en-GB" sz="4000" b="1" baseline="30000" dirty="0"/>
              <a:t>st</a:t>
            </a:r>
            <a:r>
              <a:rPr lang="en-GB" sz="4000" b="1" dirty="0"/>
              <a:t> and 2</a:t>
            </a:r>
            <a:r>
              <a:rPr lang="en-GB" sz="4000" b="1" baseline="30000" dirty="0"/>
              <a:t>nd</a:t>
            </a:r>
            <a:r>
              <a:rPr lang="en-GB" sz="4000" b="1" dirty="0"/>
              <a:t> years)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714" y="542189"/>
            <a:ext cx="8396461" cy="4968552"/>
          </a:xfrm>
        </p:spPr>
        <p:txBody>
          <a:bodyPr>
            <a:noAutofit/>
          </a:bodyPr>
          <a:lstStyle/>
          <a:p>
            <a:pPr marL="0" indent="0">
              <a:buFontTx/>
              <a:buNone/>
            </a:pPr>
            <a:r>
              <a:rPr lang="en-GB" altLang="en-US" sz="2800" dirty="0">
                <a:solidFill>
                  <a:srgbClr val="0070C0"/>
                </a:solidFill>
              </a:rPr>
              <a:t>GAELIC   Level 1 Advanced</a:t>
            </a:r>
          </a:p>
          <a:p>
            <a:pPr marL="0" indent="0"/>
            <a:r>
              <a:rPr lang="en-GB" altLang="en-US" sz="2800" dirty="0">
                <a:solidFill>
                  <a:srgbClr val="0070C0"/>
                </a:solidFill>
              </a:rPr>
              <a:t>   </a:t>
            </a:r>
            <a:r>
              <a:rPr lang="en-GB" altLang="en-US" sz="2800" b="1" dirty="0">
                <a:solidFill>
                  <a:srgbClr val="0070C0"/>
                </a:solidFill>
              </a:rPr>
              <a:t>GÀIDHLIG 1 </a:t>
            </a:r>
            <a:r>
              <a:rPr lang="en-GB" altLang="en-US" sz="2800" b="1" dirty="0" err="1">
                <a:solidFill>
                  <a:srgbClr val="0070C0"/>
                </a:solidFill>
              </a:rPr>
              <a:t>Adhartach</a:t>
            </a:r>
            <a:r>
              <a:rPr lang="en-GB" altLang="en-US" sz="2800" b="1" dirty="0">
                <a:solidFill>
                  <a:srgbClr val="0070C0"/>
                </a:solidFill>
              </a:rPr>
              <a:t> </a:t>
            </a:r>
          </a:p>
          <a:p>
            <a:pPr marL="0" indent="0"/>
            <a:r>
              <a:rPr lang="en-GB" altLang="en-US" sz="2400" dirty="0">
                <a:solidFill>
                  <a:srgbClr val="080800"/>
                </a:solidFill>
              </a:rPr>
              <a:t>	</a:t>
            </a:r>
          </a:p>
          <a:p>
            <a:pPr marL="0" indent="0"/>
            <a:r>
              <a:rPr lang="en-GB" altLang="en-US" sz="2800" b="1" dirty="0" err="1">
                <a:solidFill>
                  <a:srgbClr val="080800"/>
                </a:solidFill>
              </a:rPr>
              <a:t>Sgilean</a:t>
            </a:r>
            <a:r>
              <a:rPr lang="en-GB" altLang="en-US" sz="2800" b="1" dirty="0">
                <a:solidFill>
                  <a:srgbClr val="080800"/>
                </a:solidFill>
              </a:rPr>
              <a:t> </a:t>
            </a:r>
            <a:r>
              <a:rPr lang="en-GB" altLang="en-US" sz="2800" b="1" dirty="0" err="1">
                <a:solidFill>
                  <a:srgbClr val="080800"/>
                </a:solidFill>
              </a:rPr>
              <a:t>Cànain</a:t>
            </a:r>
            <a:r>
              <a:rPr lang="en-GB" altLang="en-US" sz="2800" b="1" dirty="0">
                <a:solidFill>
                  <a:srgbClr val="080800"/>
                </a:solidFill>
              </a:rPr>
              <a:t>  </a:t>
            </a:r>
          </a:p>
          <a:p>
            <a:pPr marL="0" indent="0"/>
            <a:endParaRPr lang="en-GB" altLang="en-US" sz="800" b="1" dirty="0">
              <a:solidFill>
                <a:srgbClr val="080800"/>
              </a:solidFill>
            </a:endParaRPr>
          </a:p>
          <a:p>
            <a:pPr marL="0" indent="0"/>
            <a:r>
              <a:rPr lang="en-GB" altLang="en-US" sz="2800" b="1" dirty="0" err="1">
                <a:solidFill>
                  <a:srgbClr val="080800"/>
                </a:solidFill>
              </a:rPr>
              <a:t>Litreachas</a:t>
            </a:r>
            <a:r>
              <a:rPr lang="en-GB" altLang="en-US" sz="2800" b="1" dirty="0">
                <a:solidFill>
                  <a:srgbClr val="080800"/>
                </a:solidFill>
              </a:rPr>
              <a:t>:   </a:t>
            </a:r>
            <a:r>
              <a:rPr lang="en-GB" altLang="en-US" sz="2800" b="1" dirty="0" err="1">
                <a:solidFill>
                  <a:srgbClr val="080800"/>
                </a:solidFill>
              </a:rPr>
              <a:t>Ficsean</a:t>
            </a:r>
            <a:r>
              <a:rPr lang="en-GB" altLang="en-US" sz="2800" b="1" dirty="0">
                <a:solidFill>
                  <a:srgbClr val="080800"/>
                </a:solidFill>
              </a:rPr>
              <a:t>, </a:t>
            </a:r>
            <a:r>
              <a:rPr lang="en-GB" altLang="en-US" sz="2800" b="1" dirty="0" err="1">
                <a:solidFill>
                  <a:srgbClr val="080800"/>
                </a:solidFill>
              </a:rPr>
              <a:t>dràma</a:t>
            </a:r>
            <a:r>
              <a:rPr lang="en-GB" altLang="en-US" sz="2800" b="1" dirty="0">
                <a:solidFill>
                  <a:srgbClr val="080800"/>
                </a:solidFill>
              </a:rPr>
              <a:t>,  </a:t>
            </a:r>
            <a:r>
              <a:rPr lang="en-GB" altLang="en-US" sz="2800" b="1" dirty="0" err="1">
                <a:solidFill>
                  <a:srgbClr val="080800"/>
                </a:solidFill>
              </a:rPr>
              <a:t>bàrdachd</a:t>
            </a:r>
            <a:r>
              <a:rPr lang="en-GB" altLang="en-US" sz="2800" b="1" dirty="0">
                <a:solidFill>
                  <a:srgbClr val="080800"/>
                </a:solidFill>
              </a:rPr>
              <a:t> </a:t>
            </a:r>
          </a:p>
          <a:p>
            <a:pPr marL="0" indent="0"/>
            <a:r>
              <a:rPr lang="en-GB" altLang="en-US" sz="2400" b="1" dirty="0">
                <a:solidFill>
                  <a:srgbClr val="080800"/>
                </a:solidFill>
              </a:rPr>
              <a:t> </a:t>
            </a:r>
            <a:endParaRPr lang="en-GB" altLang="en-US" sz="2400" dirty="0">
              <a:solidFill>
                <a:srgbClr val="080800"/>
              </a:solidFill>
            </a:endParaRPr>
          </a:p>
          <a:p>
            <a:pPr marL="0" indent="0">
              <a:buFontTx/>
              <a:buNone/>
            </a:pPr>
            <a:r>
              <a:rPr lang="en-GB" altLang="en-US" sz="2400" dirty="0">
                <a:solidFill>
                  <a:srgbClr val="080800"/>
                </a:solidFill>
              </a:rPr>
              <a:t>	</a:t>
            </a:r>
          </a:p>
          <a:p>
            <a:pPr marL="0" indent="0">
              <a:buFontTx/>
              <a:buNone/>
            </a:pPr>
            <a:endParaRPr lang="en-GB" alt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6C3C01-63CD-4A1C-A8F1-BB32C8A7C2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9141"/>
            <a:ext cx="59055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0318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b="1" dirty="0"/>
              <a:t>Levels 1 &amp; 2  (1</a:t>
            </a:r>
            <a:r>
              <a:rPr lang="en-GB" sz="4000" b="1" baseline="30000" dirty="0"/>
              <a:t>st</a:t>
            </a:r>
            <a:r>
              <a:rPr lang="en-GB" sz="4000" b="1" dirty="0"/>
              <a:t> and 2</a:t>
            </a:r>
            <a:r>
              <a:rPr lang="en-GB" sz="4000" b="1" baseline="30000" dirty="0"/>
              <a:t>nd</a:t>
            </a:r>
            <a:r>
              <a:rPr lang="en-GB" sz="4000" b="1" dirty="0"/>
              <a:t> years)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564" y="356659"/>
            <a:ext cx="8100900" cy="4968552"/>
          </a:xfrm>
        </p:spPr>
        <p:txBody>
          <a:bodyPr>
            <a:noAutofit/>
          </a:bodyPr>
          <a:lstStyle/>
          <a:p>
            <a:pPr marL="0" indent="0">
              <a:buFontTx/>
              <a:buNone/>
            </a:pPr>
            <a:r>
              <a:rPr lang="en-GB" altLang="en-US" sz="2800" b="1" dirty="0" err="1">
                <a:solidFill>
                  <a:srgbClr val="0070C0"/>
                </a:solidFill>
              </a:rPr>
              <a:t>Gàidhlig</a:t>
            </a:r>
            <a:r>
              <a:rPr lang="en-GB" altLang="en-US" sz="2800" b="1" dirty="0">
                <a:solidFill>
                  <a:srgbClr val="0070C0"/>
                </a:solidFill>
              </a:rPr>
              <a:t> 1 </a:t>
            </a:r>
            <a:r>
              <a:rPr lang="en-GB" altLang="en-US" sz="2800" b="1" dirty="0" err="1">
                <a:solidFill>
                  <a:srgbClr val="0070C0"/>
                </a:solidFill>
              </a:rPr>
              <a:t>Adhartach</a:t>
            </a:r>
            <a:r>
              <a:rPr lang="en-GB" altLang="en-US" sz="2800" b="1" dirty="0">
                <a:solidFill>
                  <a:srgbClr val="0070C0"/>
                </a:solidFill>
              </a:rPr>
              <a:t> </a:t>
            </a:r>
          </a:p>
          <a:p>
            <a:pPr marL="0" indent="0">
              <a:buNone/>
            </a:pPr>
            <a:endParaRPr lang="en-GB" altLang="en-US" sz="1000" dirty="0">
              <a:solidFill>
                <a:schemeClr val="bg1"/>
              </a:solidFill>
            </a:endParaRPr>
          </a:p>
          <a:p>
            <a:pPr marL="0" indent="0">
              <a:spcAft>
                <a:spcPts val="1200"/>
              </a:spcAft>
            </a:pPr>
            <a:r>
              <a:rPr lang="en-GB" altLang="en-US" sz="2800" b="1" dirty="0" err="1">
                <a:solidFill>
                  <a:srgbClr val="080800"/>
                </a:solidFill>
              </a:rPr>
              <a:t>Measadh</a:t>
            </a:r>
            <a:r>
              <a:rPr lang="en-GB" altLang="en-US" sz="2800" b="1" dirty="0">
                <a:solidFill>
                  <a:srgbClr val="080800"/>
                </a:solidFill>
              </a:rPr>
              <a:t>:</a:t>
            </a:r>
          </a:p>
          <a:p>
            <a:pPr marL="0" indent="0"/>
            <a:r>
              <a:rPr lang="en-GB" altLang="en-US" sz="2400" b="1" dirty="0">
                <a:solidFill>
                  <a:srgbClr val="080800"/>
                </a:solidFill>
              </a:rPr>
              <a:t>      </a:t>
            </a:r>
            <a:r>
              <a:rPr lang="en-GB" altLang="en-US" sz="2800" dirty="0" err="1">
                <a:solidFill>
                  <a:srgbClr val="080800"/>
                </a:solidFill>
              </a:rPr>
              <a:t>Obair</a:t>
            </a:r>
            <a:r>
              <a:rPr lang="en-GB" altLang="en-US" sz="2800" dirty="0">
                <a:solidFill>
                  <a:srgbClr val="080800"/>
                </a:solidFill>
              </a:rPr>
              <a:t> </a:t>
            </a:r>
            <a:r>
              <a:rPr lang="en-GB" altLang="en-US" sz="2800" dirty="0" err="1">
                <a:solidFill>
                  <a:srgbClr val="080800"/>
                </a:solidFill>
              </a:rPr>
              <a:t>cànain</a:t>
            </a:r>
            <a:r>
              <a:rPr lang="en-GB" altLang="en-US" sz="2800" dirty="0">
                <a:solidFill>
                  <a:srgbClr val="080800"/>
                </a:solidFill>
              </a:rPr>
              <a:t> </a:t>
            </a:r>
          </a:p>
          <a:p>
            <a:pPr marL="0" indent="0"/>
            <a:r>
              <a:rPr lang="en-GB" altLang="en-US" sz="2800" dirty="0">
                <a:solidFill>
                  <a:srgbClr val="080800"/>
                </a:solidFill>
              </a:rPr>
              <a:t>     1 </a:t>
            </a:r>
            <a:r>
              <a:rPr lang="en-GB" altLang="en-US" sz="2800" dirty="0" err="1">
                <a:solidFill>
                  <a:srgbClr val="080800"/>
                </a:solidFill>
              </a:rPr>
              <a:t>aiste</a:t>
            </a:r>
            <a:r>
              <a:rPr lang="en-GB" altLang="en-US" sz="2800" dirty="0">
                <a:solidFill>
                  <a:srgbClr val="080800"/>
                </a:solidFill>
              </a:rPr>
              <a:t> </a:t>
            </a:r>
            <a:r>
              <a:rPr lang="en-GB" altLang="en-US" sz="2800" dirty="0" err="1">
                <a:solidFill>
                  <a:srgbClr val="080800"/>
                </a:solidFill>
              </a:rPr>
              <a:t>gach</a:t>
            </a:r>
            <a:r>
              <a:rPr lang="en-GB" altLang="en-US" sz="2800" dirty="0">
                <a:solidFill>
                  <a:srgbClr val="080800"/>
                </a:solidFill>
              </a:rPr>
              <a:t> </a:t>
            </a:r>
            <a:r>
              <a:rPr lang="en-GB" altLang="en-US" sz="2800" dirty="0" err="1">
                <a:solidFill>
                  <a:srgbClr val="080800"/>
                </a:solidFill>
              </a:rPr>
              <a:t>semeastair</a:t>
            </a:r>
            <a:r>
              <a:rPr lang="en-GB" altLang="en-US" sz="2800" dirty="0">
                <a:solidFill>
                  <a:srgbClr val="080800"/>
                </a:solidFill>
              </a:rPr>
              <a:t> </a:t>
            </a:r>
            <a:r>
              <a:rPr lang="en-GB" altLang="en-US" sz="2400" dirty="0">
                <a:solidFill>
                  <a:srgbClr val="080800"/>
                </a:solidFill>
              </a:rPr>
              <a:t>(</a:t>
            </a:r>
            <a:r>
              <a:rPr lang="en-GB" altLang="en-US" sz="2400" dirty="0" err="1">
                <a:solidFill>
                  <a:srgbClr val="080800"/>
                </a:solidFill>
              </a:rPr>
              <a:t>dràma</a:t>
            </a:r>
            <a:r>
              <a:rPr lang="en-GB" altLang="en-US" sz="2400" dirty="0">
                <a:solidFill>
                  <a:srgbClr val="080800"/>
                </a:solidFill>
              </a:rPr>
              <a:t> &amp; </a:t>
            </a:r>
            <a:r>
              <a:rPr lang="en-GB" altLang="en-US" sz="2400" dirty="0" err="1">
                <a:solidFill>
                  <a:srgbClr val="080800"/>
                </a:solidFill>
              </a:rPr>
              <a:t>bàrdachd</a:t>
            </a:r>
            <a:r>
              <a:rPr lang="en-GB" altLang="en-US" sz="2400" dirty="0">
                <a:solidFill>
                  <a:srgbClr val="080800"/>
                </a:solidFill>
              </a:rPr>
              <a:t>)  </a:t>
            </a:r>
          </a:p>
          <a:p>
            <a:pPr marL="0" indent="0"/>
            <a:r>
              <a:rPr lang="en-GB" altLang="en-US" sz="2800" dirty="0">
                <a:solidFill>
                  <a:srgbClr val="080800"/>
                </a:solidFill>
              </a:rPr>
              <a:t>     </a:t>
            </a:r>
            <a:r>
              <a:rPr lang="en-GB" altLang="en-US" sz="2800" dirty="0" err="1">
                <a:solidFill>
                  <a:srgbClr val="080800"/>
                </a:solidFill>
              </a:rPr>
              <a:t>Deuchainn</a:t>
            </a:r>
            <a:endParaRPr lang="en-GB" altLang="en-US" sz="2800" dirty="0">
              <a:solidFill>
                <a:srgbClr val="080800"/>
              </a:solidFill>
            </a:endParaRPr>
          </a:p>
          <a:p>
            <a:pPr marL="0" indent="0"/>
            <a:r>
              <a:rPr lang="en-GB" altLang="en-US" sz="2800" dirty="0">
                <a:solidFill>
                  <a:srgbClr val="080800"/>
                </a:solidFill>
              </a:rPr>
              <a:t>     </a:t>
            </a:r>
            <a:r>
              <a:rPr lang="en-GB" altLang="en-US" sz="2800" dirty="0" err="1">
                <a:solidFill>
                  <a:srgbClr val="080800"/>
                </a:solidFill>
              </a:rPr>
              <a:t>Deuchainn</a:t>
            </a:r>
            <a:r>
              <a:rPr lang="en-GB" altLang="en-US" sz="2800" dirty="0">
                <a:solidFill>
                  <a:srgbClr val="080800"/>
                </a:solidFill>
              </a:rPr>
              <a:t> </a:t>
            </a:r>
            <a:r>
              <a:rPr lang="en-GB" altLang="en-US" sz="2800" dirty="0" err="1">
                <a:solidFill>
                  <a:srgbClr val="080800"/>
                </a:solidFill>
              </a:rPr>
              <a:t>labhairt</a:t>
            </a:r>
            <a:r>
              <a:rPr lang="en-GB" altLang="en-US" sz="2800" dirty="0">
                <a:solidFill>
                  <a:srgbClr val="080800"/>
                </a:solidFill>
              </a:rPr>
              <a:t>     </a:t>
            </a:r>
          </a:p>
          <a:p>
            <a:pPr marL="0" indent="0">
              <a:buNone/>
            </a:pPr>
            <a:endParaRPr lang="en-GB" altLang="en-US" sz="2400" dirty="0">
              <a:solidFill>
                <a:srgbClr val="0808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6C3C01-63CD-4A1C-A8F1-BB32C8A7C2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5030975"/>
            <a:ext cx="4032448" cy="187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006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0006" y="332656"/>
            <a:ext cx="8642350" cy="5976664"/>
          </a:xfrm>
        </p:spPr>
        <p:txBody>
          <a:bodyPr/>
          <a:lstStyle/>
          <a:p>
            <a:pPr algn="ctr">
              <a:lnSpc>
                <a:spcPct val="130000"/>
              </a:lnSpc>
              <a:spcAft>
                <a:spcPts val="400"/>
              </a:spcAft>
            </a:pPr>
            <a:r>
              <a:rPr lang="en-GB" i="1" dirty="0" err="1">
                <a:solidFill>
                  <a:srgbClr val="0070C0"/>
                </a:solidFill>
              </a:rPr>
              <a:t>Dè</a:t>
            </a:r>
            <a:r>
              <a:rPr lang="en-GB" i="1" dirty="0">
                <a:solidFill>
                  <a:srgbClr val="0070C0"/>
                </a:solidFill>
              </a:rPr>
              <a:t> </a:t>
            </a:r>
            <a:r>
              <a:rPr lang="en-GB" i="1" dirty="0" err="1">
                <a:solidFill>
                  <a:srgbClr val="0070C0"/>
                </a:solidFill>
              </a:rPr>
              <a:t>na</a:t>
            </a:r>
            <a:r>
              <a:rPr lang="en-GB" i="1" dirty="0">
                <a:solidFill>
                  <a:srgbClr val="0070C0"/>
                </a:solidFill>
              </a:rPr>
              <a:t> </a:t>
            </a:r>
            <a:r>
              <a:rPr lang="en-GB" i="1" dirty="0" err="1">
                <a:solidFill>
                  <a:srgbClr val="0070C0"/>
                </a:solidFill>
              </a:rPr>
              <a:t>cùrsaichean</a:t>
            </a:r>
            <a:r>
              <a:rPr lang="en-GB" i="1" dirty="0">
                <a:solidFill>
                  <a:srgbClr val="0070C0"/>
                </a:solidFill>
              </a:rPr>
              <a:t>?  </a:t>
            </a:r>
            <a:br>
              <a:rPr lang="en-GB" dirty="0">
                <a:solidFill>
                  <a:srgbClr val="0070C0"/>
                </a:solidFill>
              </a:rPr>
            </a:br>
            <a:r>
              <a:rPr lang="en-GB" dirty="0">
                <a:solidFill>
                  <a:srgbClr val="0070C0"/>
                </a:solidFill>
              </a:rPr>
              <a:t>What courses do we offer? </a:t>
            </a:r>
            <a:br>
              <a:rPr lang="en-GB" dirty="0">
                <a:solidFill>
                  <a:srgbClr val="0070C0"/>
                </a:solidFill>
              </a:rPr>
            </a:br>
            <a:br>
              <a:rPr lang="en-GB" dirty="0">
                <a:solidFill>
                  <a:schemeClr val="bg1">
                    <a:lumMod val="50000"/>
                  </a:schemeClr>
                </a:solidFill>
              </a:rPr>
            </a:b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0EF25C0E-0707-496B-83EC-C83574F26A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2978896"/>
              </p:ext>
            </p:extLst>
          </p:nvPr>
        </p:nvGraphicFramePr>
        <p:xfrm>
          <a:off x="1493181" y="2729149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93E837B4-B91A-4729-8BFE-6E0F4B5893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81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70"/>
    </mc:Choice>
    <mc:Fallback xmlns="">
      <p:transition spd="slow" advTm="43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B8D3DA-BB73-427A-93CB-29D4F6D001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44000" cy="64472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1651">
            <a:off x="7661928" y="5006942"/>
            <a:ext cx="1084775" cy="14585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907704" cy="1205225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81B7B70-0FC7-4E8F-A3EA-16DF57FE73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01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83"/>
    </mc:Choice>
    <mc:Fallback xmlns="">
      <p:transition spd="slow" advTm="9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0825" y="356659"/>
            <a:ext cx="8642350" cy="6312701"/>
          </a:xfrm>
        </p:spPr>
        <p:txBody>
          <a:bodyPr/>
          <a:lstStyle/>
          <a:p>
            <a:pPr algn="ctr">
              <a:lnSpc>
                <a:spcPct val="130000"/>
              </a:lnSpc>
              <a:spcAft>
                <a:spcPts val="600"/>
              </a:spcAft>
            </a:pPr>
            <a:r>
              <a:rPr lang="en-GB" sz="3600" dirty="0">
                <a:solidFill>
                  <a:srgbClr val="0070C0"/>
                </a:solidFill>
              </a:rPr>
              <a:t>3</a:t>
            </a:r>
            <a:r>
              <a:rPr lang="en-GB" sz="3600" baseline="30000" dirty="0">
                <a:solidFill>
                  <a:srgbClr val="0070C0"/>
                </a:solidFill>
              </a:rPr>
              <a:t>rd</a:t>
            </a:r>
            <a:r>
              <a:rPr lang="en-GB" sz="3600" dirty="0">
                <a:solidFill>
                  <a:srgbClr val="0070C0"/>
                </a:solidFill>
              </a:rPr>
              <a:t> and 4</a:t>
            </a:r>
            <a:r>
              <a:rPr lang="en-GB" sz="3600" baseline="30000" dirty="0">
                <a:solidFill>
                  <a:srgbClr val="0070C0"/>
                </a:solidFill>
              </a:rPr>
              <a:t>th</a:t>
            </a:r>
            <a:r>
              <a:rPr lang="en-GB" sz="3600" dirty="0">
                <a:solidFill>
                  <a:srgbClr val="0070C0"/>
                </a:solidFill>
              </a:rPr>
              <a:t> year: Honours</a:t>
            </a:r>
            <a:br>
              <a:rPr lang="en-GB" sz="3600" dirty="0">
                <a:solidFill>
                  <a:srgbClr val="0070C0"/>
                </a:solidFill>
              </a:rPr>
            </a:br>
            <a:br>
              <a:rPr lang="en-GB" sz="3600" dirty="0">
                <a:solidFill>
                  <a:srgbClr val="0070C0"/>
                </a:solidFill>
              </a:rPr>
            </a:br>
            <a:r>
              <a:rPr lang="en-GB" sz="3600" dirty="0">
                <a:solidFill>
                  <a:srgbClr val="0070C0"/>
                </a:solidFill>
              </a:rPr>
              <a:t>Specialist modules </a:t>
            </a:r>
            <a:br>
              <a:rPr lang="en-GB" sz="3600" dirty="0">
                <a:solidFill>
                  <a:srgbClr val="0070C0"/>
                </a:solidFill>
              </a:rPr>
            </a:br>
            <a:br>
              <a:rPr lang="en-GB" sz="2400" dirty="0">
                <a:solidFill>
                  <a:srgbClr val="0070C0"/>
                </a:solidFill>
              </a:rPr>
            </a:br>
            <a:r>
              <a:rPr lang="en-GB" sz="3600" dirty="0">
                <a:solidFill>
                  <a:srgbClr val="0070C0"/>
                </a:solidFill>
              </a:rPr>
              <a:t>in literature, language, history, art, folklore, place-names, music, language planning, etc. </a:t>
            </a:r>
            <a:br>
              <a:rPr lang="en-GB" sz="3600" dirty="0">
                <a:solidFill>
                  <a:srgbClr val="0070C0"/>
                </a:solidFill>
              </a:rPr>
            </a:br>
            <a:br>
              <a:rPr lang="en-GB" sz="2000" dirty="0">
                <a:solidFill>
                  <a:srgbClr val="0070C0"/>
                </a:solidFill>
              </a:rPr>
            </a:br>
            <a:r>
              <a:rPr lang="en-GB" sz="3600" dirty="0">
                <a:solidFill>
                  <a:srgbClr val="0070C0"/>
                </a:solidFill>
              </a:rPr>
              <a:t> (English and Gaelic)</a:t>
            </a:r>
            <a:br>
              <a:rPr lang="en-GB" sz="3600" dirty="0">
                <a:solidFill>
                  <a:srgbClr val="0070C0"/>
                </a:solidFill>
              </a:rPr>
            </a:br>
            <a:br>
              <a:rPr lang="en-GB" sz="3600" dirty="0">
                <a:solidFill>
                  <a:srgbClr val="0070C0"/>
                </a:solidFill>
              </a:rPr>
            </a:br>
            <a:endParaRPr lang="en-GB" sz="3600" dirty="0">
              <a:solidFill>
                <a:srgbClr val="0070C0"/>
              </a:solidFill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9EC1DA3-34B9-428F-AAEF-3710F79E66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68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29"/>
    </mc:Choice>
    <mc:Fallback xmlns="">
      <p:transition spd="slow" advTm="14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4410"/>
            <a:ext cx="8642350" cy="6664950"/>
          </a:xfrm>
        </p:spPr>
        <p:txBody>
          <a:bodyPr/>
          <a:lstStyle/>
          <a:p>
            <a:br>
              <a:rPr lang="en-GB" sz="4000" b="1" dirty="0">
                <a:solidFill>
                  <a:schemeClr val="tx1"/>
                </a:solidFill>
                <a:latin typeface="Garamond" panose="02020404030301010803" pitchFamily="18" charset="0"/>
              </a:rPr>
            </a:br>
            <a:r>
              <a:rPr lang="en-GB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Our graduates go on</a:t>
            </a:r>
            <a:r>
              <a:rPr lang="en-GB" sz="4000" dirty="0">
                <a:solidFill>
                  <a:schemeClr val="tx2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n-GB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to work in: </a:t>
            </a:r>
            <a:br>
              <a:rPr lang="en-GB" sz="4000" b="1" dirty="0">
                <a:solidFill>
                  <a:schemeClr val="tx1"/>
                </a:solidFill>
                <a:latin typeface="Garamond" panose="02020404030301010803" pitchFamily="18" charset="0"/>
              </a:rPr>
            </a:br>
            <a:br>
              <a:rPr lang="en-GB" sz="4000" b="1" dirty="0">
                <a:solidFill>
                  <a:schemeClr val="tx1"/>
                </a:solidFill>
                <a:latin typeface="Garamond" panose="02020404030301010803" pitchFamily="18" charset="0"/>
              </a:rPr>
            </a:br>
            <a:br>
              <a:rPr lang="en-GB" sz="4000" b="1" dirty="0">
                <a:solidFill>
                  <a:schemeClr val="tx1"/>
                </a:solidFill>
                <a:latin typeface="Garamond" panose="02020404030301010803" pitchFamily="18" charset="0"/>
              </a:rPr>
            </a:br>
            <a:br>
              <a:rPr lang="en-GB" sz="4000" b="1" dirty="0">
                <a:solidFill>
                  <a:schemeClr val="tx1"/>
                </a:solidFill>
                <a:latin typeface="Garamond" panose="02020404030301010803" pitchFamily="18" charset="0"/>
              </a:rPr>
            </a:br>
            <a:br>
              <a:rPr lang="en-GB" sz="4000" b="1" dirty="0">
                <a:solidFill>
                  <a:schemeClr val="tx1"/>
                </a:solidFill>
                <a:latin typeface="Garamond" panose="02020404030301010803" pitchFamily="18" charset="0"/>
              </a:rPr>
            </a:br>
            <a:br>
              <a:rPr lang="en-GB" sz="4000" b="1" dirty="0">
                <a:solidFill>
                  <a:schemeClr val="tx1"/>
                </a:solidFill>
                <a:latin typeface="Garamond" panose="02020404030301010803" pitchFamily="18" charset="0"/>
              </a:rPr>
            </a:br>
            <a:br>
              <a:rPr lang="en-GB" sz="4000" b="1" dirty="0">
                <a:solidFill>
                  <a:schemeClr val="tx1"/>
                </a:solidFill>
                <a:latin typeface="Garamond" panose="02020404030301010803" pitchFamily="18" charset="0"/>
              </a:rPr>
            </a:br>
            <a:br>
              <a:rPr lang="en-GB" sz="4000" b="1" dirty="0">
                <a:solidFill>
                  <a:schemeClr val="tx1"/>
                </a:solidFill>
                <a:latin typeface="Garamond" panose="02020404030301010803" pitchFamily="18" charset="0"/>
              </a:rPr>
            </a:br>
            <a:br>
              <a:rPr lang="en-GB" sz="4000" b="1" dirty="0">
                <a:solidFill>
                  <a:schemeClr val="tx1"/>
                </a:solidFill>
                <a:latin typeface="Garamond" panose="02020404030301010803" pitchFamily="18" charset="0"/>
              </a:rPr>
            </a:br>
            <a:br>
              <a:rPr lang="en-GB" sz="4000" b="1" dirty="0">
                <a:solidFill>
                  <a:schemeClr val="tx1"/>
                </a:solidFill>
                <a:latin typeface="Garamond" panose="02020404030301010803" pitchFamily="18" charset="0"/>
              </a:rPr>
            </a:br>
            <a:r>
              <a:rPr lang="en-GB" sz="3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Also</a:t>
            </a:r>
            <a:r>
              <a:rPr lang="en-GB" sz="3600" dirty="0">
                <a:solidFill>
                  <a:schemeClr val="tx2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 growing demand for </a:t>
            </a:r>
            <a:r>
              <a:rPr lang="en-GB" sz="3600" b="1" i="1" dirty="0">
                <a:solidFill>
                  <a:schemeClr val="tx2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GAELIC</a:t>
            </a:r>
            <a:r>
              <a:rPr lang="en-GB" sz="36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 SKILLS</a:t>
            </a:r>
            <a:br>
              <a:rPr lang="en-GB" sz="3200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</a:br>
            <a:endParaRPr lang="en-GB" sz="3200" b="1" dirty="0">
              <a:solidFill>
                <a:schemeClr val="accent1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1196752"/>
            <a:ext cx="8642350" cy="4833246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>
              <a:buClr>
                <a:schemeClr val="accent4">
                  <a:lumMod val="20000"/>
                  <a:lumOff val="80000"/>
                </a:schemeClr>
              </a:buClr>
              <a:buNone/>
              <a:defRPr/>
            </a:pPr>
            <a:r>
              <a:rPr lang="en-GB" sz="3000" b="1" dirty="0">
                <a:solidFill>
                  <a:srgbClr val="0070C0"/>
                </a:solidFill>
                <a:latin typeface="Garamond" panose="02020404030301010803" pitchFamily="18" charset="0"/>
              </a:rPr>
              <a:t>    </a:t>
            </a:r>
            <a:r>
              <a:rPr lang="en-GB" sz="3200" b="1" dirty="0">
                <a:solidFill>
                  <a:srgbClr val="00B050"/>
                </a:solidFill>
                <a:latin typeface="Garamond" panose="02020404030301010803" pitchFamily="18" charset="0"/>
              </a:rPr>
              <a:t>Media</a:t>
            </a:r>
          </a:p>
          <a:p>
            <a:pPr>
              <a:buClr>
                <a:schemeClr val="accent4">
                  <a:lumMod val="20000"/>
                  <a:lumOff val="80000"/>
                </a:schemeClr>
              </a:buClr>
              <a:defRPr/>
            </a:pPr>
            <a:r>
              <a:rPr lang="en-GB" sz="3200" b="1" dirty="0">
                <a:solidFill>
                  <a:srgbClr val="00B050"/>
                </a:solidFill>
                <a:latin typeface="Garamond" panose="02020404030301010803" pitchFamily="18" charset="0"/>
              </a:rPr>
              <a:t>               Teaching                           Publishing </a:t>
            </a:r>
          </a:p>
          <a:p>
            <a:pPr>
              <a:buClr>
                <a:schemeClr val="accent4">
                  <a:lumMod val="20000"/>
                  <a:lumOff val="80000"/>
                </a:schemeClr>
              </a:buClr>
              <a:defRPr/>
            </a:pPr>
            <a:r>
              <a:rPr lang="en-GB" sz="3200" b="1" dirty="0">
                <a:solidFill>
                  <a:srgbClr val="00B050"/>
                </a:solidFill>
                <a:latin typeface="Garamond" panose="02020404030301010803" pitchFamily="18" charset="0"/>
              </a:rPr>
              <a:t>                                     Journalism </a:t>
            </a:r>
          </a:p>
          <a:p>
            <a:pPr>
              <a:buClr>
                <a:schemeClr val="accent4">
                  <a:lumMod val="20000"/>
                  <a:lumOff val="80000"/>
                </a:schemeClr>
              </a:buClr>
              <a:defRPr/>
            </a:pPr>
            <a:r>
              <a:rPr lang="en-GB" sz="3200" b="1" dirty="0">
                <a:solidFill>
                  <a:srgbClr val="00B050"/>
                </a:solidFill>
                <a:latin typeface="Garamond" panose="02020404030301010803" pitchFamily="18" charset="0"/>
              </a:rPr>
              <a:t>                      IT                                     </a:t>
            </a:r>
          </a:p>
          <a:p>
            <a:pPr>
              <a:buClr>
                <a:schemeClr val="accent4">
                  <a:lumMod val="20000"/>
                  <a:lumOff val="80000"/>
                </a:schemeClr>
              </a:buClr>
              <a:defRPr/>
            </a:pPr>
            <a:r>
              <a:rPr lang="en-GB" sz="3200" b="1" dirty="0">
                <a:solidFill>
                  <a:srgbClr val="00B050"/>
                </a:solidFill>
                <a:latin typeface="Garamond" panose="02020404030301010803" pitchFamily="18" charset="0"/>
              </a:rPr>
              <a:t>     Politics                                           Libraries </a:t>
            </a:r>
          </a:p>
          <a:p>
            <a:pPr>
              <a:buClr>
                <a:schemeClr val="accent4">
                  <a:lumMod val="20000"/>
                  <a:lumOff val="80000"/>
                </a:schemeClr>
              </a:buClr>
              <a:defRPr/>
            </a:pPr>
            <a:r>
              <a:rPr lang="en-GB" sz="3200" b="1" dirty="0">
                <a:solidFill>
                  <a:srgbClr val="00B050"/>
                </a:solidFill>
                <a:latin typeface="Garamond" panose="02020404030301010803" pitchFamily="18" charset="0"/>
              </a:rPr>
              <a:t>                              Museums</a:t>
            </a:r>
          </a:p>
          <a:p>
            <a:pPr>
              <a:buClr>
                <a:schemeClr val="accent4">
                  <a:lumMod val="20000"/>
                  <a:lumOff val="80000"/>
                </a:schemeClr>
              </a:buClr>
              <a:defRPr/>
            </a:pPr>
            <a:r>
              <a:rPr lang="en-GB" sz="3200" b="1" dirty="0">
                <a:solidFill>
                  <a:srgbClr val="00B050"/>
                </a:solidFill>
                <a:latin typeface="Garamond" panose="02020404030301010803" pitchFamily="18" charset="0"/>
              </a:rPr>
              <a:t>       Arts    </a:t>
            </a:r>
          </a:p>
          <a:p>
            <a:pPr>
              <a:buClr>
                <a:schemeClr val="accent4">
                  <a:lumMod val="20000"/>
                  <a:lumOff val="80000"/>
                </a:schemeClr>
              </a:buClr>
              <a:defRPr/>
            </a:pPr>
            <a:r>
              <a:rPr lang="en-GB" sz="3200" b="1" dirty="0">
                <a:solidFill>
                  <a:srgbClr val="00B050"/>
                </a:solidFill>
                <a:latin typeface="Garamond" panose="02020404030301010803" pitchFamily="18" charset="0"/>
              </a:rPr>
              <a:t>                                              Language planning </a:t>
            </a:r>
          </a:p>
        </p:txBody>
      </p:sp>
    </p:spTree>
    <p:extLst>
      <p:ext uri="{BB962C8B-B14F-4D97-AF65-F5344CB8AC3E}">
        <p14:creationId xmlns:p14="http://schemas.microsoft.com/office/powerpoint/2010/main" val="271569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58"/>
    </mc:Choice>
    <mc:Fallback xmlns="">
      <p:transition spd="slow" advTm="21258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5410" y="1684657"/>
            <a:ext cx="7848573" cy="496374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GB" sz="4300" i="1" dirty="0">
                <a:solidFill>
                  <a:srgbClr val="0070C0"/>
                </a:solidFill>
              </a:rPr>
              <a:t>“        Not sure I want to do a </a:t>
            </a:r>
            <a:r>
              <a:rPr lang="en-GB" sz="4300" b="1" i="1" dirty="0">
                <a:solidFill>
                  <a:srgbClr val="0070C0"/>
                </a:solidFill>
              </a:rPr>
              <a:t>whole</a:t>
            </a:r>
            <a:r>
              <a:rPr lang="en-GB" sz="4300" i="1" dirty="0">
                <a:solidFill>
                  <a:srgbClr val="0070C0"/>
                </a:solidFill>
              </a:rPr>
              <a:t> </a:t>
            </a:r>
            <a:r>
              <a:rPr lang="en-GB" sz="4300" b="1" i="1" dirty="0">
                <a:solidFill>
                  <a:srgbClr val="0070C0"/>
                </a:solidFill>
              </a:rPr>
              <a:t>degree</a:t>
            </a:r>
            <a:r>
              <a:rPr lang="en-GB" sz="4300" i="1" dirty="0">
                <a:solidFill>
                  <a:srgbClr val="0070C0"/>
                </a:solidFill>
              </a:rPr>
              <a:t> in Celtic or Gaelic … </a:t>
            </a:r>
          </a:p>
          <a:p>
            <a:pPr>
              <a:buNone/>
            </a:pPr>
            <a:r>
              <a:rPr lang="en-GB" sz="4300" i="1" dirty="0">
                <a:solidFill>
                  <a:srgbClr val="0070C0"/>
                </a:solidFill>
              </a:rPr>
              <a:t>        Can I just do some courses along the way?”</a:t>
            </a:r>
          </a:p>
          <a:p>
            <a:pPr algn="ctr">
              <a:buNone/>
            </a:pPr>
            <a:endParaRPr lang="en-GB" sz="4300" i="1" dirty="0">
              <a:solidFill>
                <a:srgbClr val="0070C0"/>
              </a:solidFill>
            </a:endParaRPr>
          </a:p>
          <a:p>
            <a:pPr>
              <a:buNone/>
            </a:pPr>
            <a:r>
              <a:rPr lang="en-GB" sz="7200" i="1" dirty="0">
                <a:solidFill>
                  <a:srgbClr val="0070C0"/>
                </a:solidFill>
              </a:rPr>
              <a:t>     YES ! </a:t>
            </a:r>
            <a:r>
              <a:rPr lang="en-GB" sz="4300" i="1" dirty="0">
                <a:solidFill>
                  <a:srgbClr val="0070C0"/>
                </a:solidFill>
              </a:rPr>
              <a:t> </a:t>
            </a:r>
            <a:r>
              <a:rPr lang="en-GB" sz="5400" dirty="0">
                <a:solidFill>
                  <a:srgbClr val="0070C0"/>
                </a:solidFill>
              </a:rPr>
              <a:t>  </a:t>
            </a:r>
            <a:endParaRPr lang="en-GB" sz="2600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35BEAA-27CD-4B14-9068-9D425A0FA3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36" y="209600"/>
            <a:ext cx="1923256" cy="19232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D3BD38-4538-4EDC-8B50-EAB869ACA1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97" y="5151811"/>
            <a:ext cx="1152427" cy="1152427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A4BA2CF2-94A5-4FE8-96F2-39C5F325B3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86"/>
    </mc:Choice>
    <mc:Fallback xmlns="">
      <p:transition spd="slow" advTm="11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60648"/>
            <a:ext cx="8856984" cy="2880320"/>
          </a:xfrm>
        </p:spPr>
        <p:txBody>
          <a:bodyPr/>
          <a:lstStyle/>
          <a:p>
            <a:pPr lvl="1" algn="ctr">
              <a:buNone/>
            </a:pPr>
            <a:r>
              <a:rPr lang="en-GB" sz="42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Why is </a:t>
            </a:r>
            <a:r>
              <a:rPr lang="en-GB" sz="4200" b="1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UofG</a:t>
            </a:r>
            <a:r>
              <a:rPr lang="en-GB" sz="42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a great place to study Celtic Studies or Gaelic? </a:t>
            </a:r>
          </a:p>
          <a:p>
            <a:pPr>
              <a:buNone/>
            </a:pPr>
            <a:endParaRPr lang="en-GB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pPr>
              <a:buNone/>
            </a:pP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1EF8A7-66C0-4B71-AC17-AABC33B298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628" y="2379154"/>
            <a:ext cx="6696744" cy="446667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29D8876-1075-4B1B-A6C0-8CB1DA8E51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9"/>
    </mc:Choice>
    <mc:Fallback xmlns="">
      <p:transition spd="slow" advTm="4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630" y="655755"/>
            <a:ext cx="8856984" cy="5869589"/>
          </a:xfrm>
        </p:spPr>
        <p:txBody>
          <a:bodyPr>
            <a:normAutofit fontScale="85000" lnSpcReduction="10000"/>
          </a:bodyPr>
          <a:lstStyle/>
          <a:p>
            <a:pPr algn="just">
              <a:lnSpc>
                <a:spcPct val="90000"/>
              </a:lnSpc>
              <a:defRPr/>
            </a:pPr>
            <a:r>
              <a:rPr lang="en-GB" sz="3500" b="1" dirty="0">
                <a:solidFill>
                  <a:srgbClr val="0070C0"/>
                </a:solidFill>
              </a:rPr>
              <a:t>Don’t just take our word for it  … </a:t>
            </a:r>
          </a:p>
          <a:p>
            <a:pPr algn="just">
              <a:lnSpc>
                <a:spcPct val="90000"/>
              </a:lnSpc>
              <a:defRPr/>
            </a:pPr>
            <a:endParaRPr lang="en-GB" sz="3500" b="1" dirty="0">
              <a:solidFill>
                <a:srgbClr val="0070C0"/>
              </a:solidFill>
            </a:endParaRPr>
          </a:p>
          <a:p>
            <a:pPr algn="just">
              <a:lnSpc>
                <a:spcPct val="140000"/>
              </a:lnSpc>
              <a:spcBef>
                <a:spcPts val="0"/>
              </a:spcBef>
              <a:defRPr/>
            </a:pPr>
            <a:r>
              <a:rPr lang="en-GB" sz="3500" i="1" dirty="0">
                <a:solidFill>
                  <a:srgbClr val="00B050"/>
                </a:solidFill>
              </a:rPr>
              <a:t>The</a:t>
            </a:r>
            <a:r>
              <a:rPr lang="en-GB" sz="3500" dirty="0">
                <a:solidFill>
                  <a:srgbClr val="00B050"/>
                </a:solidFill>
              </a:rPr>
              <a:t> </a:t>
            </a:r>
            <a:r>
              <a:rPr lang="en-GB" sz="3500" i="1" dirty="0">
                <a:solidFill>
                  <a:srgbClr val="00B050"/>
                </a:solidFill>
              </a:rPr>
              <a:t>Complete University Guide</a:t>
            </a:r>
            <a:r>
              <a:rPr lang="en-GB" sz="3500" dirty="0">
                <a:solidFill>
                  <a:srgbClr val="00B050"/>
                </a:solidFill>
              </a:rPr>
              <a:t> </a:t>
            </a:r>
            <a:r>
              <a:rPr lang="en-GB" sz="3500" i="1" dirty="0">
                <a:solidFill>
                  <a:srgbClr val="00B050"/>
                </a:solidFill>
              </a:rPr>
              <a:t>for 2020</a:t>
            </a:r>
            <a:r>
              <a:rPr lang="en-GB" sz="3500" dirty="0">
                <a:solidFill>
                  <a:srgbClr val="00B050"/>
                </a:solidFill>
              </a:rPr>
              <a:t>:</a:t>
            </a:r>
          </a:p>
          <a:p>
            <a:pPr algn="just">
              <a:lnSpc>
                <a:spcPct val="140000"/>
              </a:lnSpc>
              <a:spcBef>
                <a:spcPts val="0"/>
              </a:spcBef>
              <a:defRPr/>
            </a:pPr>
            <a:r>
              <a:rPr lang="en-GB" sz="3500" b="1" dirty="0">
                <a:solidFill>
                  <a:srgbClr val="0070C0"/>
                </a:solidFill>
              </a:rPr>
              <a:t>   ‘Best place </a:t>
            </a:r>
            <a:r>
              <a:rPr lang="en-GB" sz="3500" dirty="0">
                <a:solidFill>
                  <a:srgbClr val="0070C0"/>
                </a:solidFill>
              </a:rPr>
              <a:t>to study Celtic &amp; Gaelic in Scotland’ </a:t>
            </a:r>
          </a:p>
          <a:p>
            <a:pPr algn="just">
              <a:lnSpc>
                <a:spcPct val="90000"/>
              </a:lnSpc>
              <a:buNone/>
              <a:defRPr/>
            </a:pPr>
            <a:endParaRPr lang="en-GB" sz="3500" dirty="0">
              <a:solidFill>
                <a:srgbClr val="0070C0"/>
              </a:solidFill>
            </a:endParaRPr>
          </a:p>
          <a:p>
            <a:pPr algn="just">
              <a:lnSpc>
                <a:spcPct val="140000"/>
              </a:lnSpc>
              <a:spcBef>
                <a:spcPts val="0"/>
              </a:spcBef>
              <a:buNone/>
              <a:defRPr/>
            </a:pPr>
            <a:r>
              <a:rPr lang="en-GB" sz="3500" i="1" dirty="0">
                <a:solidFill>
                  <a:srgbClr val="00B050"/>
                </a:solidFill>
              </a:rPr>
              <a:t>National Student Survey, 2019 </a:t>
            </a:r>
            <a:r>
              <a:rPr lang="en-GB" sz="3500" dirty="0">
                <a:solidFill>
                  <a:srgbClr val="00B050"/>
                </a:solidFill>
              </a:rPr>
              <a:t>:</a:t>
            </a:r>
          </a:p>
          <a:p>
            <a:pPr algn="just">
              <a:lnSpc>
                <a:spcPct val="140000"/>
              </a:lnSpc>
              <a:spcBef>
                <a:spcPts val="0"/>
              </a:spcBef>
              <a:defRPr/>
            </a:pPr>
            <a:r>
              <a:rPr lang="en-GB" sz="3500" b="1" dirty="0">
                <a:solidFill>
                  <a:srgbClr val="0070C0"/>
                </a:solidFill>
              </a:rPr>
              <a:t>  Top in Scotland </a:t>
            </a:r>
            <a:r>
              <a:rPr lang="en-GB" sz="3500" dirty="0">
                <a:solidFill>
                  <a:srgbClr val="0070C0"/>
                </a:solidFill>
              </a:rPr>
              <a:t>for student satisfaction (100%).  </a:t>
            </a:r>
          </a:p>
          <a:p>
            <a:pPr algn="just">
              <a:lnSpc>
                <a:spcPct val="90000"/>
              </a:lnSpc>
              <a:buNone/>
              <a:defRPr/>
            </a:pPr>
            <a:endParaRPr lang="en-GB" sz="3500" dirty="0">
              <a:solidFill>
                <a:srgbClr val="0070C0"/>
              </a:solidFill>
            </a:endParaRPr>
          </a:p>
          <a:p>
            <a:pPr>
              <a:lnSpc>
                <a:spcPct val="140000"/>
              </a:lnSpc>
              <a:spcBef>
                <a:spcPts val="0"/>
              </a:spcBef>
              <a:defRPr/>
            </a:pPr>
            <a:r>
              <a:rPr lang="en-GB" sz="3500" i="1" dirty="0">
                <a:solidFill>
                  <a:srgbClr val="00B050"/>
                </a:solidFill>
              </a:rPr>
              <a:t>UK </a:t>
            </a:r>
            <a:r>
              <a:rPr lang="en-GB" sz="3500" b="1" i="1" dirty="0">
                <a:solidFill>
                  <a:srgbClr val="00B050"/>
                </a:solidFill>
              </a:rPr>
              <a:t>Research Excellence </a:t>
            </a:r>
            <a:r>
              <a:rPr lang="en-GB" sz="3500" i="1" dirty="0">
                <a:solidFill>
                  <a:srgbClr val="00B050"/>
                </a:solidFill>
              </a:rPr>
              <a:t>assessment </a:t>
            </a:r>
          </a:p>
          <a:p>
            <a:pPr>
              <a:lnSpc>
                <a:spcPct val="140000"/>
              </a:lnSpc>
              <a:spcBef>
                <a:spcPts val="0"/>
              </a:spcBef>
              <a:defRPr/>
            </a:pPr>
            <a:r>
              <a:rPr lang="en-GB" sz="3500" dirty="0">
                <a:solidFill>
                  <a:srgbClr val="0070C0"/>
                </a:solidFill>
              </a:rPr>
              <a:t>  Ranked</a:t>
            </a:r>
            <a:r>
              <a:rPr lang="en-GB" sz="3500" b="1" dirty="0">
                <a:solidFill>
                  <a:srgbClr val="0070C0"/>
                </a:solidFill>
              </a:rPr>
              <a:t> 1</a:t>
            </a:r>
            <a:r>
              <a:rPr lang="en-GB" sz="3500" b="1" baseline="30000" dirty="0">
                <a:solidFill>
                  <a:srgbClr val="0070C0"/>
                </a:solidFill>
              </a:rPr>
              <a:t>st</a:t>
            </a:r>
            <a:r>
              <a:rPr lang="en-GB" sz="3500" b="1" dirty="0">
                <a:solidFill>
                  <a:srgbClr val="0070C0"/>
                </a:solidFill>
              </a:rPr>
              <a:t> </a:t>
            </a:r>
            <a:r>
              <a:rPr lang="en-GB" sz="3500" dirty="0">
                <a:solidFill>
                  <a:srgbClr val="0070C0"/>
                </a:solidFill>
              </a:rPr>
              <a:t>Celtic/Gaelic centre in Scotland</a:t>
            </a:r>
            <a:endParaRPr lang="en-GB" sz="3900" i="1" dirty="0">
              <a:solidFill>
                <a:srgbClr val="0070C0"/>
              </a:solidFill>
            </a:endParaRPr>
          </a:p>
          <a:p>
            <a:pPr algn="just">
              <a:lnSpc>
                <a:spcPct val="90000"/>
              </a:lnSpc>
              <a:defRPr/>
            </a:pPr>
            <a:endParaRPr lang="en-GB" sz="4000" dirty="0"/>
          </a:p>
          <a:p>
            <a:pPr>
              <a:buNone/>
            </a:pPr>
            <a:endParaRPr lang="en-GB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83CBB0A-6FC4-4826-BDAE-F65C18B1EB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67743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68"/>
    </mc:Choice>
    <mc:Fallback xmlns="">
      <p:transition spd="slow" advTm="8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971" y="293387"/>
            <a:ext cx="8114058" cy="1006996"/>
          </a:xfrm>
        </p:spPr>
        <p:txBody>
          <a:bodyPr>
            <a:noAutofit/>
          </a:bodyPr>
          <a:lstStyle/>
          <a:p>
            <a:pPr marL="0" lvl="8" indent="0">
              <a:buNone/>
              <a:defRPr/>
            </a:pPr>
            <a:r>
              <a:rPr lang="en-GB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A friendly, approachable team of specialists who enjoy </a:t>
            </a:r>
            <a:r>
              <a:rPr lang="en-GB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teaching</a:t>
            </a:r>
            <a:r>
              <a:rPr lang="en-GB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, </a:t>
            </a:r>
          </a:p>
        </p:txBody>
      </p:sp>
      <p:pic>
        <p:nvPicPr>
          <p:cNvPr id="21" name="Picture 20" descr="Dr Sheila M. Kidd"/>
          <p:cNvPicPr preferRelativeResize="0"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9" t="-1" r="1" b="12561"/>
          <a:stretch/>
        </p:blipFill>
        <p:spPr bwMode="auto">
          <a:xfrm>
            <a:off x="5718542" y="2785296"/>
            <a:ext cx="1017848" cy="1040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 descr="http://www.gla.ac.uk/media/media_87097_en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309"/>
          <a:stretch/>
        </p:blipFill>
        <p:spPr bwMode="auto">
          <a:xfrm>
            <a:off x="4882415" y="2785296"/>
            <a:ext cx="742392" cy="1040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 descr="Dr. Katherine Forsyth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5" b="24950"/>
          <a:stretch/>
        </p:blipFill>
        <p:spPr bwMode="auto">
          <a:xfrm>
            <a:off x="5633690" y="1570086"/>
            <a:ext cx="1192033" cy="1105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 descr="http://www.gla.ac.uk/media/media_87084_en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23" b="21008"/>
          <a:stretch/>
        </p:blipFill>
        <p:spPr bwMode="auto">
          <a:xfrm>
            <a:off x="6909369" y="1557168"/>
            <a:ext cx="903152" cy="1068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 descr="Dr Geraldine Parsons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754" y="2790483"/>
            <a:ext cx="805145" cy="1040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2" descr="J:\Celtic\Dealbhan\Ceumnachadh 2011 4.JPG"/>
          <p:cNvPicPr>
            <a:picLocks noChangeAspect="1" noChangeArrowheads="1"/>
          </p:cNvPicPr>
          <p:nvPr/>
        </p:nvPicPr>
        <p:blipFill rotWithShape="1">
          <a:blip r:embed="rId11" cstate="print"/>
          <a:srcRect l="15855" t="34193" r="74655" b="49538"/>
          <a:stretch/>
        </p:blipFill>
        <p:spPr bwMode="auto">
          <a:xfrm>
            <a:off x="917513" y="2850039"/>
            <a:ext cx="813607" cy="968296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720" y="1550135"/>
            <a:ext cx="963264" cy="10829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35CD0D-72CC-4DB3-8152-7AF184D18BF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485" y="1568038"/>
            <a:ext cx="1100991" cy="10459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2BF65F-9388-4239-8DC0-BB038A5D5AF1}"/>
              </a:ext>
            </a:extLst>
          </p:cNvPr>
          <p:cNvSpPr txBox="1"/>
          <p:nvPr/>
        </p:nvSpPr>
        <p:spPr>
          <a:xfrm>
            <a:off x="386109" y="4083528"/>
            <a:ext cx="850637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enjoy working in a </a:t>
            </a:r>
            <a:r>
              <a:rPr lang="en-GB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bilingual</a:t>
            </a:r>
            <a:r>
              <a:rPr lang="en-GB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 environment </a:t>
            </a:r>
          </a:p>
          <a:p>
            <a:pPr>
              <a:defRPr/>
            </a:pPr>
            <a:endParaRPr lang="en-GB" sz="10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>
              <a:defRPr/>
            </a:pPr>
            <a:r>
              <a:rPr lang="en-GB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and enjoy </a:t>
            </a:r>
            <a:r>
              <a:rPr lang="en-GB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cooperating</a:t>
            </a:r>
            <a:r>
              <a:rPr lang="en-GB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 with other Subjects:  </a:t>
            </a:r>
          </a:p>
          <a:p>
            <a:pPr>
              <a:defRPr/>
            </a:pPr>
            <a:r>
              <a:rPr lang="en-GB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 (e.g.   History     Archaeology     English Language     Scottish Literature …)  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7" name="Picture 6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17D2B722-E5C6-4130-BA50-67F7F260A9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491" y="2764589"/>
            <a:ext cx="900189" cy="1081424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55CFDC1C-9FE3-49BA-AD1B-BF6C55FC512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012517" y="712463"/>
            <a:ext cx="609600" cy="609600"/>
          </a:xfrm>
          <a:prstGeom prst="rect">
            <a:avLst/>
          </a:prstGeom>
        </p:spPr>
      </p:pic>
      <p:pic>
        <p:nvPicPr>
          <p:cNvPr id="8" name="Picture 7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87F8BA13-0158-48FD-9DC8-C056D2CD28F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73" y="1543635"/>
            <a:ext cx="1082917" cy="1082917"/>
          </a:xfrm>
          <a:prstGeom prst="rect">
            <a:avLst/>
          </a:prstGeom>
        </p:spPr>
      </p:pic>
      <p:pic>
        <p:nvPicPr>
          <p:cNvPr id="10" name="Picture 9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DBFCDE16-275D-4BBD-8260-0940D133619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806" y="1551573"/>
            <a:ext cx="1100991" cy="1083787"/>
          </a:xfrm>
          <a:prstGeom prst="rect">
            <a:avLst/>
          </a:prstGeom>
        </p:spPr>
      </p:pic>
      <p:pic>
        <p:nvPicPr>
          <p:cNvPr id="9" name="Picture 8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A0CC9846-01CF-4C10-A925-84C8F418E1E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021" y="2794446"/>
            <a:ext cx="1017848" cy="1032184"/>
          </a:xfrm>
          <a:prstGeom prst="rect">
            <a:avLst/>
          </a:prstGeom>
        </p:spPr>
      </p:pic>
      <p:pic>
        <p:nvPicPr>
          <p:cNvPr id="12" name="Picture 11" descr="A person sitting at a beach&#10;&#10;Description automatically generated">
            <a:extLst>
              <a:ext uri="{FF2B5EF4-FFF2-40B4-BE49-F238E27FC236}">
                <a16:creationId xmlns:a16="http://schemas.microsoft.com/office/drawing/2014/main" id="{22A2F4BB-CD61-4FE5-9AA4-032B9BCDFA9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253" y="2862840"/>
            <a:ext cx="1003300" cy="952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973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11"/>
    </mc:Choice>
    <mc:Fallback xmlns="">
      <p:transition spd="slow" advTm="18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404664"/>
            <a:ext cx="4321174" cy="619268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sz="32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Gàidhlig</a:t>
            </a:r>
            <a:r>
              <a:rPr lang="en-GB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@ </a:t>
            </a:r>
            <a:r>
              <a:rPr lang="en-GB" sz="32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Oilthigh</a:t>
            </a:r>
            <a:r>
              <a:rPr lang="en-GB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Ghlaschu</a:t>
            </a:r>
            <a:endParaRPr lang="en-GB" sz="32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>
              <a:defRPr/>
            </a:pPr>
            <a:endParaRPr lang="en-GB" sz="36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>
              <a:defRPr/>
            </a:pPr>
            <a:r>
              <a:rPr lang="en-GB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a Gaelic presence across campus</a:t>
            </a:r>
          </a:p>
          <a:p>
            <a:pPr lvl="1" algn="ctr">
              <a:defRPr/>
            </a:pPr>
            <a:endParaRPr lang="en-GB" sz="3600" dirty="0">
              <a:solidFill>
                <a:srgbClr val="0070C0"/>
              </a:solidFill>
            </a:endParaRPr>
          </a:p>
          <a:p>
            <a:pPr lvl="1">
              <a:defRPr/>
            </a:pPr>
            <a:r>
              <a:rPr lang="en-GB" sz="2400" b="1" dirty="0">
                <a:solidFill>
                  <a:srgbClr val="0070C0"/>
                </a:solidFill>
              </a:rPr>
              <a:t>Fiona Dunn, Gaelic Development Manager</a:t>
            </a:r>
          </a:p>
          <a:p>
            <a:pPr lvl="1">
              <a:defRPr/>
            </a:pPr>
            <a:endParaRPr lang="en-GB" b="1" dirty="0">
              <a:solidFill>
                <a:srgbClr val="0070C0"/>
              </a:solidFill>
            </a:endParaRPr>
          </a:p>
          <a:p>
            <a:pPr lvl="1">
              <a:defRPr/>
            </a:pPr>
            <a:endParaRPr lang="en-GB" b="1" dirty="0">
              <a:solidFill>
                <a:srgbClr val="0070C0"/>
              </a:solidFill>
            </a:endParaRPr>
          </a:p>
          <a:p>
            <a:pPr>
              <a:defRPr/>
            </a:pPr>
            <a:endParaRPr lang="en-GB" sz="2800" dirty="0">
              <a:solidFill>
                <a:srgbClr val="0070C0"/>
              </a:solidFill>
            </a:endParaRPr>
          </a:p>
          <a:p>
            <a:pPr lvl="1">
              <a:defRPr/>
            </a:pPr>
            <a:endParaRPr lang="en-GB" b="1" dirty="0"/>
          </a:p>
          <a:p>
            <a:pPr marL="0" indent="0">
              <a:buNone/>
              <a:defRPr/>
            </a:pPr>
            <a:endParaRPr lang="en-GB" dirty="0"/>
          </a:p>
          <a:p>
            <a:pPr>
              <a:buNone/>
            </a:pPr>
            <a:endParaRPr lang="en-GB" dirty="0"/>
          </a:p>
        </p:txBody>
      </p:sp>
      <p:pic>
        <p:nvPicPr>
          <p:cNvPr id="9" name="Picture 8" descr="Fiona Dunn was appointed Glasgow University's first Gaelic language officer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1"/>
          <a:stretch/>
        </p:blipFill>
        <p:spPr bwMode="auto">
          <a:xfrm>
            <a:off x="5148064" y="4995065"/>
            <a:ext cx="2068514" cy="1458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8B8050-B362-498C-9C24-C5349A387F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82682" cy="6858000"/>
          </a:xfrm>
          <a:prstGeom prst="rect">
            <a:avLst/>
          </a:prstGeom>
        </p:spPr>
      </p:pic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0264870C-6ADF-401B-B327-E6CB65A2102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158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27"/>
    </mc:Choice>
    <mc:Fallback xmlns="">
      <p:transition spd="slow" advTm="14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8682" y="4052023"/>
            <a:ext cx="4672222" cy="2166047"/>
          </a:xfrm>
        </p:spPr>
        <p:txBody>
          <a:bodyPr/>
          <a:lstStyle/>
          <a:p>
            <a:pPr algn="r"/>
            <a:r>
              <a:rPr lang="en-GB" sz="3200" b="1" dirty="0">
                <a:solidFill>
                  <a:srgbClr val="0070C0"/>
                </a:solidFill>
              </a:rPr>
              <a:t> </a:t>
            </a:r>
            <a:r>
              <a:rPr lang="en-GB" sz="4000" dirty="0">
                <a:solidFill>
                  <a:srgbClr val="0070C0"/>
                </a:solidFill>
              </a:rPr>
              <a:t>@</a:t>
            </a:r>
            <a:r>
              <a:rPr lang="en-GB" sz="4000" b="1" dirty="0" err="1">
                <a:solidFill>
                  <a:srgbClr val="0070C0"/>
                </a:solidFill>
              </a:rPr>
              <a:t>UofGG</a:t>
            </a:r>
            <a:r>
              <a:rPr lang="en-GB" altLang="en-US" sz="4000" b="1" dirty="0" err="1">
                <a:solidFill>
                  <a:srgbClr val="0070C0"/>
                </a:solidFill>
              </a:rPr>
              <a:t>à</a:t>
            </a:r>
            <a:r>
              <a:rPr lang="en-GB" sz="4000" b="1" dirty="0" err="1">
                <a:solidFill>
                  <a:srgbClr val="0070C0"/>
                </a:solidFill>
              </a:rPr>
              <a:t>idhlig</a:t>
            </a:r>
            <a:endParaRPr lang="en-GB" sz="4000" b="1" dirty="0">
              <a:solidFill>
                <a:srgbClr val="0070C0"/>
              </a:solidFill>
            </a:endParaRPr>
          </a:p>
          <a:p>
            <a:pPr algn="r"/>
            <a:endParaRPr lang="en-GB" sz="3200" b="1" dirty="0">
              <a:solidFill>
                <a:srgbClr val="0070C0"/>
              </a:solidFill>
            </a:endParaRPr>
          </a:p>
          <a:p>
            <a:pPr algn="r"/>
            <a:r>
              <a:rPr lang="en-GB" sz="3200" b="1" dirty="0">
                <a:solidFill>
                  <a:srgbClr val="0070C0"/>
                </a:solidFill>
              </a:rPr>
              <a:t>  </a:t>
            </a:r>
            <a:r>
              <a:rPr lang="en-GB" sz="4000" b="1" dirty="0" err="1">
                <a:solidFill>
                  <a:srgbClr val="0070C0"/>
                </a:solidFill>
              </a:rPr>
              <a:t>OilthighGhlaschu</a:t>
            </a:r>
            <a:endParaRPr lang="en-GB" sz="4000" b="1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5770F9-5AF7-46E8-8364-9CB4A569254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621" y="4126901"/>
            <a:ext cx="735897" cy="7139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317D95-BA43-44AF-B73B-A89EF8BB7E9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628" y="5276443"/>
            <a:ext cx="768257" cy="7200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9F05FC-EEA5-4CE9-849B-1F9A8EC1B162}"/>
              </a:ext>
            </a:extLst>
          </p:cNvPr>
          <p:cNvSpPr txBox="1"/>
          <p:nvPr/>
        </p:nvSpPr>
        <p:spPr>
          <a:xfrm>
            <a:off x="-1" y="22725"/>
            <a:ext cx="8972369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200" dirty="0">
              <a:solidFill>
                <a:srgbClr val="0070C0"/>
              </a:solidFill>
            </a:endParaRPr>
          </a:p>
          <a:p>
            <a:r>
              <a:rPr lang="en-GB" sz="3200" b="1" dirty="0">
                <a:solidFill>
                  <a:srgbClr val="0070C0"/>
                </a:solidFill>
              </a:rPr>
              <a:t>       </a:t>
            </a:r>
            <a:r>
              <a:rPr lang="en-GB" sz="40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Gàidhlig</a:t>
            </a:r>
            <a:r>
              <a:rPr lang="en-GB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@ </a:t>
            </a:r>
            <a:r>
              <a:rPr lang="en-GB" sz="40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Oilthigh</a:t>
            </a:r>
            <a:r>
              <a:rPr lang="en-GB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Ghlaschu</a:t>
            </a:r>
            <a:r>
              <a:rPr lang="en-GB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en-GB" sz="4000" i="1" dirty="0">
                <a:solidFill>
                  <a:srgbClr val="0070C0"/>
                </a:solidFill>
                <a:latin typeface="Comic Sans MS" panose="030F0702030302020204" pitchFamily="66" charset="0"/>
              </a:rPr>
              <a:t>craic … </a:t>
            </a:r>
            <a:r>
              <a:rPr lang="en-GB" sz="4000" i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ceòl</a:t>
            </a:r>
            <a:r>
              <a:rPr lang="en-GB" sz="4000" i="1" dirty="0">
                <a:solidFill>
                  <a:srgbClr val="0070C0"/>
                </a:solidFill>
                <a:latin typeface="Comic Sans MS" panose="030F0702030302020204" pitchFamily="66" charset="0"/>
              </a:rPr>
              <a:t> … </a:t>
            </a:r>
            <a:r>
              <a:rPr lang="en-GB" sz="4000" i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còmhradh</a:t>
            </a:r>
            <a:endParaRPr lang="en-GB" sz="4000" i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ctr"/>
            <a:endParaRPr lang="en-GB" sz="10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GB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Gaelic social events and activities </a:t>
            </a:r>
          </a:p>
          <a:p>
            <a:pPr algn="ctr"/>
            <a:r>
              <a:rPr lang="en-GB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open to </a:t>
            </a:r>
            <a:r>
              <a:rPr lang="en-GB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all</a:t>
            </a:r>
            <a:r>
              <a:rPr lang="en-GB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 students and staff of </a:t>
            </a:r>
            <a:r>
              <a:rPr lang="en-GB" sz="36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UofG</a:t>
            </a:r>
            <a:endParaRPr lang="en-GB" sz="36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endParaRPr lang="en-GB" sz="4000" b="1" dirty="0">
              <a:solidFill>
                <a:srgbClr val="0070C0"/>
              </a:solidFill>
            </a:endParaRPr>
          </a:p>
          <a:p>
            <a:endParaRPr lang="en-GB" sz="4000" b="1" dirty="0">
              <a:solidFill>
                <a:srgbClr val="0070C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C1F4A7-AC45-4BD4-BC49-1C2C0D5DC8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5047"/>
            <a:ext cx="2583168" cy="17229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664CB0-3476-4C09-BDE1-A21AE18F16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" y="3212123"/>
            <a:ext cx="2573007" cy="1926621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EE9883DA-9B28-4B5B-9321-0AAE532D84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93"/>
    </mc:Choice>
    <mc:Fallback xmlns="">
      <p:transition spd="slow" advTm="13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08" y="260648"/>
            <a:ext cx="8856984" cy="2880320"/>
          </a:xfrm>
        </p:spPr>
        <p:txBody>
          <a:bodyPr/>
          <a:lstStyle/>
          <a:p>
            <a:pPr lvl="1" algn="ctr">
              <a:buNone/>
            </a:pPr>
            <a:r>
              <a:rPr lang="en-GB" sz="42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Glasgow : </a:t>
            </a:r>
            <a:r>
              <a:rPr lang="en-GB" sz="4200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Glaschu</a:t>
            </a:r>
            <a:endParaRPr lang="en-GB" b="1" dirty="0"/>
          </a:p>
          <a:p>
            <a:pPr>
              <a:buNone/>
            </a:pP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1EF8A7-66C0-4B71-AC17-AABC33B298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7192"/>
            <a:ext cx="2556232" cy="170498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FF1B1A6-6824-4840-9854-26B1FB883B55}"/>
              </a:ext>
            </a:extLst>
          </p:cNvPr>
          <p:cNvSpPr/>
          <p:nvPr/>
        </p:nvSpPr>
        <p:spPr>
          <a:xfrm>
            <a:off x="143508" y="881176"/>
            <a:ext cx="9000492" cy="5319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3200" b="1" dirty="0" err="1">
                <a:solidFill>
                  <a:srgbClr val="0070C0"/>
                </a:solidFill>
              </a:rPr>
              <a:t>Baile</a:t>
            </a:r>
            <a:r>
              <a:rPr lang="en-GB" sz="3200" b="1" dirty="0">
                <a:solidFill>
                  <a:srgbClr val="0070C0"/>
                </a:solidFill>
              </a:rPr>
              <a:t> </a:t>
            </a:r>
            <a:r>
              <a:rPr lang="en-GB" sz="3200" b="1" dirty="0" err="1">
                <a:solidFill>
                  <a:srgbClr val="0070C0"/>
                </a:solidFill>
              </a:rPr>
              <a:t>mòr</a:t>
            </a:r>
            <a:r>
              <a:rPr lang="en-GB" sz="3200" b="1" dirty="0">
                <a:solidFill>
                  <a:srgbClr val="0070C0"/>
                </a:solidFill>
              </a:rPr>
              <a:t> nan </a:t>
            </a:r>
            <a:r>
              <a:rPr lang="en-GB" sz="3200" b="1" dirty="0" err="1">
                <a:solidFill>
                  <a:srgbClr val="0070C0"/>
                </a:solidFill>
              </a:rPr>
              <a:t>Gàidheal</a:t>
            </a:r>
            <a:r>
              <a:rPr lang="en-GB" sz="3200" b="1" dirty="0">
                <a:solidFill>
                  <a:srgbClr val="0070C0"/>
                </a:solidFill>
              </a:rPr>
              <a:t> </a:t>
            </a:r>
          </a:p>
          <a:p>
            <a:pPr algn="ctr">
              <a:lnSpc>
                <a:spcPct val="150000"/>
              </a:lnSpc>
            </a:pPr>
            <a:endParaRPr lang="en-GB" sz="800" b="1" dirty="0">
              <a:solidFill>
                <a:srgbClr val="0070C0"/>
              </a:solidFill>
            </a:endParaRPr>
          </a:p>
          <a:p>
            <a:pPr algn="ctr">
              <a:defRPr/>
            </a:pPr>
            <a:r>
              <a:rPr lang="en-GB" sz="3200" b="1" dirty="0">
                <a:solidFill>
                  <a:srgbClr val="0070C0"/>
                </a:solidFill>
              </a:rPr>
              <a:t>Scotland’s most Celtic city:</a:t>
            </a:r>
          </a:p>
          <a:p>
            <a:pPr algn="ctr">
              <a:defRPr/>
            </a:pPr>
            <a:r>
              <a:rPr lang="en-GB" sz="3200" dirty="0">
                <a:solidFill>
                  <a:srgbClr val="0070C0"/>
                </a:solidFill>
              </a:rPr>
              <a:t>for centuries home to large </a:t>
            </a:r>
            <a:r>
              <a:rPr lang="en-GB" sz="3200" b="1" dirty="0">
                <a:solidFill>
                  <a:srgbClr val="0070C0"/>
                </a:solidFill>
              </a:rPr>
              <a:t>Highland</a:t>
            </a:r>
            <a:r>
              <a:rPr lang="en-GB" sz="3200" dirty="0">
                <a:solidFill>
                  <a:srgbClr val="0070C0"/>
                </a:solidFill>
              </a:rPr>
              <a:t> and </a:t>
            </a:r>
            <a:r>
              <a:rPr lang="en-GB" sz="3200" b="1" dirty="0">
                <a:solidFill>
                  <a:srgbClr val="0070C0"/>
                </a:solidFill>
              </a:rPr>
              <a:t>Irish</a:t>
            </a:r>
            <a:r>
              <a:rPr lang="en-GB" sz="3200" dirty="0">
                <a:solidFill>
                  <a:srgbClr val="0070C0"/>
                </a:solidFill>
              </a:rPr>
              <a:t> communities </a:t>
            </a:r>
          </a:p>
          <a:p>
            <a:pPr algn="ctr">
              <a:defRPr/>
            </a:pPr>
            <a:r>
              <a:rPr lang="en-GB" sz="3200" dirty="0">
                <a:solidFill>
                  <a:srgbClr val="0070C0"/>
                </a:solidFill>
              </a:rPr>
              <a:t>and still the largest urban concentration of </a:t>
            </a:r>
            <a:r>
              <a:rPr lang="en-GB" sz="3200" b="1" dirty="0">
                <a:solidFill>
                  <a:srgbClr val="0070C0"/>
                </a:solidFill>
              </a:rPr>
              <a:t>Gaelic speakers</a:t>
            </a:r>
            <a:r>
              <a:rPr lang="en-GB" sz="3200" dirty="0">
                <a:solidFill>
                  <a:srgbClr val="0070C0"/>
                </a:solidFill>
              </a:rPr>
              <a:t> in Scotland</a:t>
            </a:r>
          </a:p>
          <a:p>
            <a:pPr>
              <a:lnSpc>
                <a:spcPct val="150000"/>
              </a:lnSpc>
            </a:pPr>
            <a:endParaRPr lang="en-GB" sz="3200" dirty="0">
              <a:solidFill>
                <a:srgbClr val="0070C0"/>
              </a:solidFill>
            </a:endParaRPr>
          </a:p>
          <a:p>
            <a:pPr algn="ctr">
              <a:lnSpc>
                <a:spcPct val="150000"/>
              </a:lnSpc>
            </a:pPr>
            <a:endParaRPr lang="en-GB" sz="3200" b="1" dirty="0">
              <a:solidFill>
                <a:srgbClr val="0070C0"/>
              </a:solidFill>
            </a:endParaRPr>
          </a:p>
          <a:p>
            <a:pPr algn="ctr">
              <a:lnSpc>
                <a:spcPct val="150000"/>
              </a:lnSpc>
            </a:pPr>
            <a:endParaRPr lang="en-GB" dirty="0">
              <a:solidFill>
                <a:schemeClr val="bg2"/>
              </a:solidFill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CD10F0B8-F5B6-4E5C-BCC8-BF4E134E0F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958" y="5164072"/>
            <a:ext cx="3571875" cy="12763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5CADBE-139C-4107-A4F2-E13229BA0B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189" y="5096636"/>
            <a:ext cx="2062261" cy="1566679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7A36B67E-6D8D-455F-9981-679DD65BDA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84368" y="7999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25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57"/>
    </mc:Choice>
    <mc:Fallback xmlns="">
      <p:transition spd="slow" advTm="23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381" y="576436"/>
            <a:ext cx="4248820" cy="1056117"/>
          </a:xfrm>
        </p:spPr>
        <p:txBody>
          <a:bodyPr/>
          <a:lstStyle/>
          <a:p>
            <a:pPr algn="ctr"/>
            <a:r>
              <a:rPr lang="en-GB" sz="4000" b="1" dirty="0"/>
              <a:t>Levels 1 &amp; 2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764703"/>
            <a:ext cx="8713663" cy="5832649"/>
          </a:xfrm>
        </p:spPr>
        <p:txBody>
          <a:bodyPr>
            <a:noAutofit/>
          </a:bodyPr>
          <a:lstStyle/>
          <a:p>
            <a:pPr marL="0" indent="0">
              <a:buFontTx/>
              <a:buNone/>
            </a:pPr>
            <a:r>
              <a:rPr lang="en-GB" altLang="en-US" sz="36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            CELTIC   Level 1</a:t>
            </a:r>
          </a:p>
          <a:p>
            <a:pPr marL="0" indent="0">
              <a:buFontTx/>
              <a:buNone/>
            </a:pPr>
            <a:r>
              <a:rPr lang="en-GB" altLang="en-US" sz="36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              2 modules</a:t>
            </a:r>
          </a:p>
          <a:p>
            <a:pPr marL="0" indent="0" algn="ctr">
              <a:buFontTx/>
              <a:buNone/>
            </a:pPr>
            <a:endParaRPr lang="en-GB" altLang="en-US" sz="36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marL="0" indent="0" algn="ctr">
              <a:buNone/>
            </a:pPr>
            <a:r>
              <a:rPr lang="en-GB" altLang="en-US" sz="3600" b="1" dirty="0">
                <a:solidFill>
                  <a:srgbClr val="0070C0"/>
                </a:solidFill>
              </a:rPr>
              <a:t>Celtic Civilisation 1A  &amp;  1B</a:t>
            </a:r>
            <a:r>
              <a:rPr lang="en-GB" altLang="en-US" sz="3600" dirty="0">
                <a:solidFill>
                  <a:srgbClr val="0070C0"/>
                </a:solidFill>
              </a:rPr>
              <a:t>    </a:t>
            </a:r>
          </a:p>
          <a:p>
            <a:pPr marL="0" indent="0">
              <a:buNone/>
            </a:pPr>
            <a:endParaRPr lang="en-GB" altLang="en-US" sz="8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GB" altLang="en-US" sz="3600" dirty="0">
                <a:solidFill>
                  <a:srgbClr val="0070C0"/>
                </a:solidFill>
              </a:rPr>
              <a:t>Earliest evidence (BC) of Continental and British ‘Celts’   up to 1100</a:t>
            </a:r>
          </a:p>
          <a:p>
            <a:pPr marL="0" indent="0">
              <a:buNone/>
            </a:pPr>
            <a:r>
              <a:rPr lang="en-GB" altLang="en-US" sz="800" dirty="0">
                <a:solidFill>
                  <a:srgbClr val="0070C0"/>
                </a:solidFill>
              </a:rPr>
              <a:t> </a:t>
            </a:r>
          </a:p>
          <a:p>
            <a:pPr marL="0" indent="0">
              <a:buFontTx/>
              <a:buNone/>
            </a:pPr>
            <a:r>
              <a:rPr lang="en-GB" altLang="en-US" sz="3600" b="1" i="1" dirty="0">
                <a:solidFill>
                  <a:srgbClr val="0070C0"/>
                </a:solidFill>
              </a:rPr>
              <a:t>history    archaeology    literature    art     mythology     religion     gender  . . .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21FFFE-0B31-49F7-A069-A63037BFB6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774" y="0"/>
            <a:ext cx="3381652" cy="26524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885FEF-5643-4AB2-9332-86522F6B3F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4" y="18534"/>
            <a:ext cx="1669106" cy="2652456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06D924A4-6F2B-4BB9-AB7C-0F36B8A1F1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3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51"/>
    </mc:Choice>
    <mc:Fallback xmlns="">
      <p:transition spd="slow" advTm="29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78"/>
            <a:ext cx="9144000" cy="6851921"/>
          </a:xfrm>
        </p:spPr>
        <p:txBody>
          <a:bodyPr>
            <a:noAutofit/>
          </a:bodyPr>
          <a:lstStyle/>
          <a:p>
            <a:pPr>
              <a:buNone/>
            </a:pPr>
            <a:endParaRPr lang="en-GB" sz="2400" b="1" dirty="0">
              <a:solidFill>
                <a:srgbClr val="0070C0"/>
              </a:solidFill>
            </a:endParaRPr>
          </a:p>
          <a:p>
            <a:pPr>
              <a:buNone/>
            </a:pPr>
            <a:r>
              <a:rPr lang="en-GB" sz="3600" b="1" dirty="0">
                <a:solidFill>
                  <a:schemeClr val="tx1"/>
                </a:solidFill>
              </a:rPr>
              <a:t>For more information on </a:t>
            </a:r>
          </a:p>
          <a:p>
            <a:pPr>
              <a:buNone/>
            </a:pPr>
            <a:r>
              <a:rPr lang="en-GB" sz="3600" b="1" dirty="0">
                <a:solidFill>
                  <a:schemeClr val="tx1"/>
                </a:solidFill>
              </a:rPr>
              <a:t>            </a:t>
            </a:r>
            <a:r>
              <a:rPr lang="en-GB" sz="3600" b="1" dirty="0">
                <a:solidFill>
                  <a:srgbClr val="0070C0"/>
                </a:solidFill>
              </a:rPr>
              <a:t>Celtic / Gaelic courses:</a:t>
            </a:r>
          </a:p>
          <a:p>
            <a:pPr>
              <a:buNone/>
            </a:pPr>
            <a:endParaRPr lang="en-GB" sz="3600" b="1" dirty="0">
              <a:solidFill>
                <a:srgbClr val="0070C0"/>
              </a:solidFill>
            </a:endParaRPr>
          </a:p>
          <a:p>
            <a:pPr>
              <a:buNone/>
            </a:pPr>
            <a:r>
              <a:rPr lang="en-GB" sz="3600" dirty="0">
                <a:solidFill>
                  <a:srgbClr val="0070C0"/>
                </a:solidFill>
              </a:rPr>
              <a:t>                Dr Michel BYRNE     </a:t>
            </a:r>
          </a:p>
          <a:p>
            <a:pPr>
              <a:buNone/>
            </a:pPr>
            <a:r>
              <a:rPr lang="en-GB" sz="3600" b="1" dirty="0">
                <a:solidFill>
                  <a:srgbClr val="0070C0"/>
                </a:solidFill>
              </a:rPr>
              <a:t>                michel.byrne@glasgow.ac.uk  </a:t>
            </a:r>
          </a:p>
          <a:p>
            <a:pPr>
              <a:buNone/>
            </a:pPr>
            <a:endParaRPr lang="en-GB" sz="3600" b="1" dirty="0">
              <a:solidFill>
                <a:srgbClr val="0070C0"/>
              </a:solidFill>
            </a:endParaRPr>
          </a:p>
          <a:p>
            <a:pPr>
              <a:buNone/>
            </a:pPr>
            <a:r>
              <a:rPr lang="en-GB" sz="3600" b="1" dirty="0">
                <a:solidFill>
                  <a:srgbClr val="0070C0"/>
                </a:solidFill>
              </a:rPr>
              <a:t>             </a:t>
            </a:r>
            <a:r>
              <a:rPr lang="en-GB" sz="3600" dirty="0" err="1">
                <a:solidFill>
                  <a:srgbClr val="0070C0"/>
                </a:solidFill>
              </a:rPr>
              <a:t>CelticGaelic</a:t>
            </a:r>
            <a:r>
              <a:rPr lang="en-GB" sz="3600" dirty="0">
                <a:solidFill>
                  <a:srgbClr val="0070C0"/>
                </a:solidFill>
              </a:rPr>
              <a:t>  </a:t>
            </a:r>
          </a:p>
          <a:p>
            <a:pPr>
              <a:buNone/>
            </a:pPr>
            <a:endParaRPr lang="en-GB" sz="3600" b="1" dirty="0">
              <a:solidFill>
                <a:srgbClr val="0070C0"/>
              </a:solidFill>
            </a:endParaRPr>
          </a:p>
          <a:p>
            <a:pPr>
              <a:buNone/>
            </a:pPr>
            <a:r>
              <a:rPr lang="en-GB" sz="3600" dirty="0">
                <a:solidFill>
                  <a:srgbClr val="0070C0"/>
                </a:solidFill>
              </a:rPr>
              <a:t>             </a:t>
            </a:r>
            <a:r>
              <a:rPr lang="en-GB" sz="3600" dirty="0" err="1">
                <a:solidFill>
                  <a:srgbClr val="0070C0"/>
                </a:solidFill>
              </a:rPr>
              <a:t>UniversityOfGlasgowCelticGaelic</a:t>
            </a:r>
            <a:endParaRPr lang="en-GB" sz="3600" b="1" dirty="0">
              <a:solidFill>
                <a:srgbClr val="0070C0"/>
              </a:solidFill>
            </a:endParaRPr>
          </a:p>
          <a:p>
            <a:endParaRPr lang="en-GB" sz="3600" b="1" dirty="0">
              <a:solidFill>
                <a:srgbClr val="0070C0"/>
              </a:solidFill>
            </a:endParaRPr>
          </a:p>
          <a:p>
            <a:endParaRPr lang="en-GB" sz="3600" b="1" dirty="0">
              <a:solidFill>
                <a:srgbClr val="0070C0"/>
              </a:solidFill>
            </a:endParaRPr>
          </a:p>
          <a:p>
            <a:pPr>
              <a:buNone/>
            </a:pPr>
            <a:endParaRPr lang="en-GB" sz="3600" dirty="0">
              <a:solidFill>
                <a:srgbClr val="0070C0"/>
              </a:solidFill>
            </a:endParaRPr>
          </a:p>
          <a:p>
            <a:pPr>
              <a:buNone/>
            </a:pPr>
            <a:endParaRPr lang="en-GB" sz="3600" dirty="0">
              <a:solidFill>
                <a:srgbClr val="0070C0"/>
              </a:solidFill>
            </a:endParaRPr>
          </a:p>
          <a:p>
            <a:pPr algn="r">
              <a:buNone/>
            </a:pPr>
            <a:endParaRPr lang="en-GB" sz="2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1D82DE-9BD1-4D46-B0B8-B517A53F5D0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672460"/>
            <a:ext cx="768257" cy="720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DFCBEB-0ABB-4AAA-A6C2-BCE3F7BD2DBF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49" y="4221088"/>
            <a:ext cx="1243229" cy="1198998"/>
          </a:xfrm>
          <a:prstGeom prst="rect">
            <a:avLst/>
          </a:prstGeom>
        </p:spPr>
      </p:pic>
      <p:pic>
        <p:nvPicPr>
          <p:cNvPr id="6" name="Picture 2" descr="J:\Celtic\Dealbhan\Ceumnachadh 2011 4.JPG">
            <a:extLst>
              <a:ext uri="{FF2B5EF4-FFF2-40B4-BE49-F238E27FC236}">
                <a16:creationId xmlns:a16="http://schemas.microsoft.com/office/drawing/2014/main" id="{04E190CA-BC41-416C-898C-60AA0CA5D0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l="15855" t="34193" r="74655" b="49538"/>
          <a:stretch/>
        </p:blipFill>
        <p:spPr bwMode="auto">
          <a:xfrm>
            <a:off x="483830" y="2495999"/>
            <a:ext cx="1007454" cy="1198999"/>
          </a:xfrm>
          <a:prstGeom prst="rect">
            <a:avLst/>
          </a:prstGeom>
          <a:noFill/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52F716E7-7B1B-4F3E-853C-6692A500EE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96336" y="620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26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29"/>
    </mc:Choice>
    <mc:Fallback xmlns="">
      <p:transition spd="slow" advTm="13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78"/>
            <a:ext cx="9144000" cy="6851921"/>
          </a:xfrm>
        </p:spPr>
        <p:txBody>
          <a:bodyPr>
            <a:noAutofit/>
          </a:bodyPr>
          <a:lstStyle/>
          <a:p>
            <a:pPr>
              <a:buNone/>
            </a:pPr>
            <a:endParaRPr lang="en-GB" sz="2400" b="1" dirty="0">
              <a:solidFill>
                <a:srgbClr val="0070C0"/>
              </a:solidFill>
            </a:endParaRPr>
          </a:p>
          <a:p>
            <a:r>
              <a:rPr lang="en-GB" sz="3200" b="1" dirty="0">
                <a:solidFill>
                  <a:schemeClr val="tx1"/>
                </a:solidFill>
              </a:rPr>
              <a:t>    </a:t>
            </a:r>
            <a:r>
              <a:rPr lang="en-GB" sz="3600" b="1" dirty="0">
                <a:solidFill>
                  <a:schemeClr val="tx1"/>
                </a:solidFill>
              </a:rPr>
              <a:t>For information on </a:t>
            </a:r>
          </a:p>
          <a:p>
            <a:r>
              <a:rPr lang="en-GB" sz="3600" b="1" dirty="0">
                <a:solidFill>
                  <a:schemeClr val="tx1"/>
                </a:solidFill>
              </a:rPr>
              <a:t>               </a:t>
            </a:r>
            <a:r>
              <a:rPr lang="en-GB" sz="3600" b="1" dirty="0">
                <a:solidFill>
                  <a:srgbClr val="00B050"/>
                </a:solidFill>
              </a:rPr>
              <a:t>Gaelic activities on campus: </a:t>
            </a:r>
          </a:p>
          <a:p>
            <a:endParaRPr lang="en-GB" sz="3600" b="1" dirty="0">
              <a:solidFill>
                <a:srgbClr val="00B0F0"/>
              </a:solidFill>
            </a:endParaRPr>
          </a:p>
          <a:p>
            <a:pPr>
              <a:buNone/>
            </a:pPr>
            <a:r>
              <a:rPr lang="en-GB" sz="3600" dirty="0">
                <a:solidFill>
                  <a:srgbClr val="00B0F0"/>
                </a:solidFill>
              </a:rPr>
              <a:t>     </a:t>
            </a:r>
            <a:r>
              <a:rPr lang="en-GB" sz="3600" dirty="0">
                <a:solidFill>
                  <a:srgbClr val="00B050"/>
                </a:solidFill>
              </a:rPr>
              <a:t>Fiona DUNN     </a:t>
            </a:r>
          </a:p>
          <a:p>
            <a:pPr>
              <a:buNone/>
            </a:pPr>
            <a:r>
              <a:rPr lang="en-GB" sz="3600" dirty="0">
                <a:solidFill>
                  <a:srgbClr val="00B050"/>
                </a:solidFill>
              </a:rPr>
              <a:t>     </a:t>
            </a:r>
            <a:r>
              <a:rPr lang="en-GB" sz="3600" b="1" dirty="0">
                <a:solidFill>
                  <a:srgbClr val="00B050"/>
                </a:solidFill>
              </a:rPr>
              <a:t>fiona.dunn@glasgow.ac.uk  </a:t>
            </a:r>
          </a:p>
          <a:p>
            <a:pPr>
              <a:buNone/>
            </a:pPr>
            <a:endParaRPr lang="en-GB" sz="3600" b="1" dirty="0">
              <a:solidFill>
                <a:srgbClr val="00B050"/>
              </a:solidFill>
            </a:endParaRPr>
          </a:p>
          <a:p>
            <a:pPr>
              <a:buNone/>
            </a:pPr>
            <a:r>
              <a:rPr lang="en-GB" sz="3600" b="1" dirty="0">
                <a:solidFill>
                  <a:srgbClr val="00B050"/>
                </a:solidFill>
              </a:rPr>
              <a:t>                   </a:t>
            </a:r>
            <a:r>
              <a:rPr lang="en-GB" sz="3600" dirty="0">
                <a:solidFill>
                  <a:srgbClr val="00B050"/>
                </a:solidFill>
              </a:rPr>
              <a:t>@</a:t>
            </a:r>
            <a:r>
              <a:rPr lang="en-GB" sz="3600" dirty="0" err="1">
                <a:solidFill>
                  <a:srgbClr val="00B050"/>
                </a:solidFill>
              </a:rPr>
              <a:t>UofGG</a:t>
            </a:r>
            <a:r>
              <a:rPr lang="en-GB" altLang="en-US" sz="3600" dirty="0" err="1">
                <a:solidFill>
                  <a:srgbClr val="00B050"/>
                </a:solidFill>
              </a:rPr>
              <a:t>à</a:t>
            </a:r>
            <a:r>
              <a:rPr lang="en-GB" sz="3600" dirty="0" err="1">
                <a:solidFill>
                  <a:srgbClr val="00B050"/>
                </a:solidFill>
              </a:rPr>
              <a:t>idhlig</a:t>
            </a:r>
            <a:endParaRPr lang="en-GB" sz="3600" b="1" dirty="0">
              <a:solidFill>
                <a:srgbClr val="00B050"/>
              </a:solidFill>
            </a:endParaRPr>
          </a:p>
          <a:p>
            <a:pPr>
              <a:buNone/>
            </a:pPr>
            <a:endParaRPr lang="en-GB" sz="3600" dirty="0">
              <a:solidFill>
                <a:srgbClr val="00B050"/>
              </a:solidFill>
            </a:endParaRPr>
          </a:p>
          <a:p>
            <a:pPr>
              <a:buNone/>
            </a:pPr>
            <a:r>
              <a:rPr lang="en-GB" sz="3600" dirty="0">
                <a:solidFill>
                  <a:srgbClr val="00B050"/>
                </a:solidFill>
              </a:rPr>
              <a:t>                   </a:t>
            </a:r>
            <a:r>
              <a:rPr lang="en-GB" sz="3600" dirty="0" err="1">
                <a:solidFill>
                  <a:srgbClr val="00B050"/>
                </a:solidFill>
              </a:rPr>
              <a:t>OilthighGhlaschu</a:t>
            </a:r>
            <a:endParaRPr lang="en-GB" sz="3600" dirty="0">
              <a:solidFill>
                <a:srgbClr val="00B050"/>
              </a:solidFill>
            </a:endParaRPr>
          </a:p>
          <a:p>
            <a:pPr algn="r">
              <a:buNone/>
            </a:pPr>
            <a:endParaRPr lang="en-GB" sz="2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A3A244-4E6B-4C35-A524-3B858AFFCC7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18" y="4221088"/>
            <a:ext cx="1243229" cy="11989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23CC1B-8F0B-4461-99FA-3B89A991CAE5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003" y="5645164"/>
            <a:ext cx="768257" cy="720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Fiona Dunn was appointed Glasgow University's first Gaelic language officer">
            <a:extLst>
              <a:ext uri="{FF2B5EF4-FFF2-40B4-BE49-F238E27FC236}">
                <a16:creationId xmlns:a16="http://schemas.microsoft.com/office/drawing/2014/main" id="{0A96A77D-DEF2-4F55-9A55-1430D576113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1"/>
          <a:stretch/>
        </p:blipFill>
        <p:spPr bwMode="auto">
          <a:xfrm>
            <a:off x="6554786" y="3961815"/>
            <a:ext cx="2068514" cy="1458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96CAB107-C574-495F-BF9D-CD36296F14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58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00"/>
    </mc:Choice>
    <mc:Fallback xmlns="">
      <p:transition spd="slow" advTm="15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89" t="6167" r="1092" b="1785"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grpSp>
        <p:nvGrpSpPr>
          <p:cNvPr id="2" name="Group 5"/>
          <p:cNvGrpSpPr/>
          <p:nvPr/>
        </p:nvGrpSpPr>
        <p:grpSpPr>
          <a:xfrm>
            <a:off x="-10253" y="3994323"/>
            <a:ext cx="2626345" cy="1484000"/>
            <a:chOff x="0" y="0"/>
            <a:chExt cx="2771800" cy="1381125"/>
          </a:xfrm>
        </p:grpSpPr>
        <p:sp>
          <p:nvSpPr>
            <p:cNvPr id="7" name="Rectangle 12"/>
            <p:cNvSpPr>
              <a:spLocks noChangeArrowheads="1"/>
            </p:cNvSpPr>
            <p:nvPr/>
          </p:nvSpPr>
          <p:spPr bwMode="auto">
            <a:xfrm>
              <a:off x="0" y="0"/>
              <a:ext cx="2771800" cy="1381125"/>
            </a:xfrm>
            <a:prstGeom prst="rect">
              <a:avLst/>
            </a:prstGeom>
            <a:solidFill>
              <a:srgbClr val="0021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altLang="en-US" sz="1400">
                <a:solidFill>
                  <a:prstClr val="black"/>
                </a:solidFill>
                <a:cs typeface="Arial" charset="0"/>
              </a:endParaRPr>
            </a:p>
          </p:txBody>
        </p:sp>
        <p:pic>
          <p:nvPicPr>
            <p:cNvPr id="8" name="Picture 5" descr="UoG_keyline.eps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750" y="374650"/>
              <a:ext cx="1968500" cy="622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84" y="1592743"/>
            <a:ext cx="2629828" cy="24068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84550" y="855002"/>
            <a:ext cx="549190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>
                <a:solidFill>
                  <a:schemeClr val="bg1"/>
                </a:solidFill>
              </a:rPr>
              <a:t>Thanks and stay in touch!</a:t>
            </a:r>
          </a:p>
          <a:p>
            <a:endParaRPr lang="en-GB" sz="6600" b="1" dirty="0">
              <a:solidFill>
                <a:srgbClr val="FFFF00"/>
              </a:solidFill>
            </a:endParaRPr>
          </a:p>
          <a:p>
            <a:endParaRPr lang="en-GB" sz="6600" b="1" dirty="0">
              <a:solidFill>
                <a:srgbClr val="FFFF00"/>
              </a:solidFill>
            </a:endParaRPr>
          </a:p>
          <a:p>
            <a:endParaRPr lang="en-GB" sz="6600" b="1" dirty="0">
              <a:solidFill>
                <a:srgbClr val="FFFF00"/>
              </a:solidFill>
            </a:endParaRPr>
          </a:p>
          <a:p>
            <a:r>
              <a:rPr lang="en-GB" sz="6600" b="1" dirty="0" err="1">
                <a:solidFill>
                  <a:srgbClr val="FFFF00"/>
                </a:solidFill>
              </a:rPr>
              <a:t>Tapadh</a:t>
            </a:r>
            <a:r>
              <a:rPr lang="en-GB" sz="6600" b="1" dirty="0">
                <a:solidFill>
                  <a:srgbClr val="FFFF00"/>
                </a:solidFill>
              </a:rPr>
              <a:t> </a:t>
            </a:r>
            <a:r>
              <a:rPr lang="en-GB" sz="6600" b="1" dirty="0" err="1">
                <a:solidFill>
                  <a:srgbClr val="FFFF00"/>
                </a:solidFill>
              </a:rPr>
              <a:t>leibh</a:t>
            </a:r>
            <a:r>
              <a:rPr lang="en-GB" sz="6600" b="1" dirty="0">
                <a:solidFill>
                  <a:srgbClr val="FFFF00"/>
                </a:solidFill>
              </a:rPr>
              <a:t>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46" y="408186"/>
            <a:ext cx="2629827" cy="1165374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7C2AA826-D241-4DDE-9599-B8B5008056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96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31"/>
    </mc:Choice>
    <mc:Fallback xmlns="">
      <p:transition spd="slow" advTm="8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b="1" dirty="0"/>
              <a:t>Levels 1 &amp; 2  (1</a:t>
            </a:r>
            <a:r>
              <a:rPr lang="en-GB" sz="4000" b="1" baseline="30000" dirty="0"/>
              <a:t>st</a:t>
            </a:r>
            <a:r>
              <a:rPr lang="en-GB" sz="4000" b="1" dirty="0"/>
              <a:t> and 2</a:t>
            </a:r>
            <a:r>
              <a:rPr lang="en-GB" sz="4000" b="1" baseline="30000" dirty="0"/>
              <a:t>nd</a:t>
            </a:r>
            <a:r>
              <a:rPr lang="en-GB" sz="4000" b="1" dirty="0"/>
              <a:t> years)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334223"/>
            <a:ext cx="7488832" cy="4904807"/>
          </a:xfrm>
        </p:spPr>
        <p:txBody>
          <a:bodyPr>
            <a:noAutofit/>
          </a:bodyPr>
          <a:lstStyle/>
          <a:p>
            <a:pPr marL="0" indent="0">
              <a:buFontTx/>
              <a:buNone/>
            </a:pPr>
            <a:r>
              <a:rPr lang="en-GB" altLang="en-US" sz="2400" b="1" dirty="0">
                <a:solidFill>
                  <a:schemeClr val="accent2"/>
                </a:solidFill>
              </a:rPr>
              <a:t>Semester 1 :   Celtic Civilisation  Level 1A 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altLang="en-US" sz="2400" b="1" dirty="0">
                <a:solidFill>
                  <a:srgbClr val="00B0F0"/>
                </a:solidFill>
              </a:rPr>
              <a:t>The Celts in the Ancient World</a:t>
            </a:r>
          </a:p>
          <a:p>
            <a:pPr marL="0" indent="0">
              <a:buNone/>
            </a:pPr>
            <a:r>
              <a:rPr lang="en-GB" altLang="en-US" sz="2400" dirty="0">
                <a:solidFill>
                  <a:schemeClr val="accent2"/>
                </a:solidFill>
              </a:rPr>
              <a:t>700BC to AD400</a:t>
            </a:r>
          </a:p>
          <a:p>
            <a:pPr marL="0" indent="0">
              <a:buNone/>
            </a:pPr>
            <a:r>
              <a:rPr lang="en-GB" altLang="en-US" sz="2400" dirty="0">
                <a:solidFill>
                  <a:schemeClr val="accent2"/>
                </a:solidFill>
              </a:rPr>
              <a:t>Continental Celts:   society, language, religion . .   </a:t>
            </a:r>
          </a:p>
          <a:p>
            <a:pPr marL="0" indent="0">
              <a:buNone/>
            </a:pPr>
            <a:endParaRPr lang="en-GB" altLang="en-US" sz="1000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en-GB" altLang="en-US" sz="2400" dirty="0">
                <a:solidFill>
                  <a:schemeClr val="accent2"/>
                </a:solidFill>
              </a:rPr>
              <a:t>archaeology,  Greek and Roman accounts, </a:t>
            </a:r>
          </a:p>
          <a:p>
            <a:pPr marL="0" indent="0">
              <a:buNone/>
            </a:pPr>
            <a:r>
              <a:rPr lang="en-GB" altLang="en-US" sz="2400" dirty="0">
                <a:solidFill>
                  <a:schemeClr val="accent2"/>
                </a:solidFill>
              </a:rPr>
              <a:t>art,  coinage,   burials,  inscriptions</a:t>
            </a:r>
          </a:p>
          <a:p>
            <a:pPr marL="0" indent="0">
              <a:buNone/>
            </a:pPr>
            <a:endParaRPr lang="en-GB" altLang="en-US" sz="2400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en-GB" altLang="en-US" sz="2400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en-GB" alt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5E569C-8CFD-43BD-A1E4-6C97472ED3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572" y="987630"/>
            <a:ext cx="2911603" cy="54866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FF548E-3D3E-43B6-8C27-433176F777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489" y="3845493"/>
            <a:ext cx="3328987" cy="270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97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b="1" dirty="0"/>
              <a:t>Levels 1 &amp; 2  (1</a:t>
            </a:r>
            <a:r>
              <a:rPr lang="en-GB" sz="4000" b="1" baseline="30000" dirty="0"/>
              <a:t>st</a:t>
            </a:r>
            <a:r>
              <a:rPr lang="en-GB" sz="4000" b="1" dirty="0"/>
              <a:t> and 2</a:t>
            </a:r>
            <a:r>
              <a:rPr lang="en-GB" sz="4000" b="1" baseline="30000" dirty="0"/>
              <a:t>nd</a:t>
            </a:r>
            <a:r>
              <a:rPr lang="en-GB" sz="4000" b="1" dirty="0"/>
              <a:t> years)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592" y="732712"/>
            <a:ext cx="7993583" cy="4248472"/>
          </a:xfrm>
        </p:spPr>
        <p:txBody>
          <a:bodyPr>
            <a:noAutofit/>
          </a:bodyPr>
          <a:lstStyle/>
          <a:p>
            <a:pPr marL="0" indent="0" algn="r">
              <a:buFontTx/>
              <a:buNone/>
            </a:pPr>
            <a:r>
              <a:rPr lang="en-GB" altLang="en-US" sz="2400" b="1" dirty="0">
                <a:solidFill>
                  <a:schemeClr val="accent2"/>
                </a:solidFill>
              </a:rPr>
              <a:t>    Semester 2  :    Celtic Civilisation  Module 1B</a:t>
            </a:r>
          </a:p>
          <a:p>
            <a:pPr marL="0" indent="0" algn="r">
              <a:spcAft>
                <a:spcPts val="1200"/>
              </a:spcAft>
              <a:buNone/>
            </a:pPr>
            <a:r>
              <a:rPr lang="en-GB" altLang="en-US" sz="2400" b="1" dirty="0">
                <a:solidFill>
                  <a:srgbClr val="00B0F0"/>
                </a:solidFill>
              </a:rPr>
              <a:t>The Celtic Peoples in the Medieval World</a:t>
            </a:r>
          </a:p>
          <a:p>
            <a:pPr marL="0" indent="0">
              <a:lnSpc>
                <a:spcPct val="120000"/>
              </a:lnSpc>
              <a:spcAft>
                <a:spcPts val="0"/>
              </a:spcAft>
              <a:buNone/>
            </a:pPr>
            <a:r>
              <a:rPr lang="en-GB" altLang="en-US" sz="2400" dirty="0">
                <a:solidFill>
                  <a:schemeClr val="tx2"/>
                </a:solidFill>
              </a:rPr>
              <a:t>Post-Roman Empire (AD 400 to 1100) </a:t>
            </a:r>
          </a:p>
          <a:p>
            <a:pPr marL="0" indent="0">
              <a:lnSpc>
                <a:spcPct val="120000"/>
              </a:lnSpc>
              <a:spcAft>
                <a:spcPts val="0"/>
              </a:spcAft>
              <a:buNone/>
            </a:pPr>
            <a:r>
              <a:rPr lang="en-GB" altLang="en-US" sz="2400" dirty="0">
                <a:solidFill>
                  <a:schemeClr val="tx2"/>
                </a:solidFill>
              </a:rPr>
              <a:t>Britain and Ireland </a:t>
            </a:r>
          </a:p>
          <a:p>
            <a:pPr marL="0" indent="0">
              <a:lnSpc>
                <a:spcPct val="120000"/>
              </a:lnSpc>
              <a:spcAft>
                <a:spcPts val="0"/>
              </a:spcAft>
              <a:buNone/>
            </a:pPr>
            <a:r>
              <a:rPr lang="en-GB" altLang="en-US" sz="2400" dirty="0">
                <a:solidFill>
                  <a:schemeClr val="tx2"/>
                </a:solidFill>
              </a:rPr>
              <a:t>Tribes into kingdoms,  Celtic Churches,   heroic tales,  illuminated Gospel books,  </a:t>
            </a:r>
            <a:r>
              <a:rPr lang="en-GB" altLang="en-US" sz="2400" dirty="0" err="1">
                <a:solidFill>
                  <a:schemeClr val="tx2"/>
                </a:solidFill>
              </a:rPr>
              <a:t>Pictish</a:t>
            </a:r>
            <a:r>
              <a:rPr lang="en-GB" altLang="en-US" sz="2400" dirty="0">
                <a:solidFill>
                  <a:schemeClr val="tx2"/>
                </a:solidFill>
              </a:rPr>
              <a:t> symbols…</a:t>
            </a:r>
          </a:p>
          <a:p>
            <a:pPr marL="0" indent="0">
              <a:buNone/>
            </a:pPr>
            <a:endParaRPr lang="en-GB" altLang="en-US" sz="24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GB" altLang="en-US" sz="2400" dirty="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45E92F-E6F4-4888-9E2F-92CD7F0BBB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" y="4005064"/>
            <a:ext cx="3795423" cy="28529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1FEE4C-1C76-47D7-8EB6-5DC2C5F130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" y="7707"/>
            <a:ext cx="2257539" cy="16078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C2C248-7CBB-4DA3-89F0-957941912A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034" y="3429000"/>
            <a:ext cx="215776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29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b="1" dirty="0"/>
              <a:t>Levels 1 &amp; 2  (1</a:t>
            </a:r>
            <a:r>
              <a:rPr lang="en-GB" sz="4000" b="1" baseline="30000" dirty="0"/>
              <a:t>st</a:t>
            </a:r>
            <a:r>
              <a:rPr lang="en-GB" sz="4000" b="1" dirty="0"/>
              <a:t> and 2</a:t>
            </a:r>
            <a:r>
              <a:rPr lang="en-GB" sz="4000" b="1" baseline="30000" dirty="0"/>
              <a:t>nd</a:t>
            </a:r>
            <a:r>
              <a:rPr lang="en-GB" sz="4000" b="1" dirty="0"/>
              <a:t> years)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764704"/>
            <a:ext cx="7488832" cy="5472608"/>
          </a:xfrm>
        </p:spPr>
        <p:txBody>
          <a:bodyPr>
            <a:noAutofit/>
          </a:bodyPr>
          <a:lstStyle/>
          <a:p>
            <a:pPr marL="0" indent="0">
              <a:buFontTx/>
              <a:buNone/>
            </a:pPr>
            <a:endParaRPr lang="en-GB" altLang="en-US" sz="2400" b="1" dirty="0">
              <a:solidFill>
                <a:schemeClr val="accent2"/>
              </a:solidFill>
            </a:endParaRPr>
          </a:p>
          <a:p>
            <a:pPr marL="0" indent="0">
              <a:buFontTx/>
              <a:buNone/>
            </a:pPr>
            <a:endParaRPr lang="en-GB" altLang="en-US" sz="2400" b="1" dirty="0">
              <a:solidFill>
                <a:schemeClr val="accent2"/>
              </a:solidFill>
            </a:endParaRPr>
          </a:p>
          <a:p>
            <a:pPr marL="0" indent="0" algn="ctr">
              <a:spcAft>
                <a:spcPts val="1200"/>
              </a:spcAft>
              <a:buFontTx/>
              <a:buNone/>
            </a:pPr>
            <a:r>
              <a:rPr lang="en-GB" altLang="en-US" sz="3200" b="1" dirty="0">
                <a:solidFill>
                  <a:schemeClr val="accent2"/>
                </a:solidFill>
              </a:rPr>
              <a:t>Celtic Civilisation  Level 1</a:t>
            </a:r>
          </a:p>
          <a:p>
            <a:pPr marL="0" indent="0">
              <a:buNone/>
            </a:pPr>
            <a:r>
              <a:rPr lang="en-GB" altLang="en-US" sz="2400" dirty="0">
                <a:solidFill>
                  <a:schemeClr val="accent2"/>
                </a:solidFill>
              </a:rPr>
              <a:t>1A:  The Celts in the Ancient World</a:t>
            </a:r>
          </a:p>
          <a:p>
            <a:pPr marL="0" indent="0">
              <a:buNone/>
            </a:pPr>
            <a:r>
              <a:rPr lang="en-GB" altLang="en-US" sz="2400" dirty="0">
                <a:solidFill>
                  <a:schemeClr val="accent2"/>
                </a:solidFill>
              </a:rPr>
              <a:t>1B:  The Celtic Peoples in the Medieval World</a:t>
            </a:r>
          </a:p>
          <a:p>
            <a:pPr marL="0" indent="0">
              <a:buNone/>
            </a:pPr>
            <a:endParaRPr lang="en-GB" altLang="en-US" sz="2400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en-GB" altLang="en-US" sz="2800" b="1" dirty="0">
                <a:solidFill>
                  <a:schemeClr val="accent2"/>
                </a:solidFill>
              </a:rPr>
              <a:t>Monday  1pm:   lecture </a:t>
            </a:r>
          </a:p>
          <a:p>
            <a:pPr marL="0" indent="0">
              <a:buNone/>
            </a:pPr>
            <a:r>
              <a:rPr lang="en-GB" altLang="en-US" sz="2800" b="1" dirty="0">
                <a:solidFill>
                  <a:schemeClr val="accent2"/>
                </a:solidFill>
              </a:rPr>
              <a:t>Tuesday  1pm:  lecture</a:t>
            </a:r>
          </a:p>
          <a:p>
            <a:pPr marL="0" indent="0">
              <a:buNone/>
            </a:pPr>
            <a:endParaRPr lang="en-GB" altLang="en-US" sz="2800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en-GB" altLang="en-US" sz="2800" b="1" dirty="0">
                <a:solidFill>
                  <a:schemeClr val="accent2"/>
                </a:solidFill>
              </a:rPr>
              <a:t>Thursday or Friday: small-group tutorial </a:t>
            </a:r>
          </a:p>
          <a:p>
            <a:pPr marL="0" indent="0">
              <a:buNone/>
            </a:pPr>
            <a:endParaRPr lang="en-GB" altLang="en-US" sz="2400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en-GB" altLang="en-US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altLang="en-US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350103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b="1" dirty="0"/>
              <a:t>Levels 1 &amp; 2  (1</a:t>
            </a:r>
            <a:r>
              <a:rPr lang="en-GB" sz="4000" b="1" baseline="30000" dirty="0"/>
              <a:t>st</a:t>
            </a:r>
            <a:r>
              <a:rPr lang="en-GB" sz="4000" b="1" dirty="0"/>
              <a:t> and 2</a:t>
            </a:r>
            <a:r>
              <a:rPr lang="en-GB" sz="4000" b="1" baseline="30000" dirty="0"/>
              <a:t>nd</a:t>
            </a:r>
            <a:r>
              <a:rPr lang="en-GB" sz="4000" b="1" dirty="0"/>
              <a:t> years)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620688"/>
            <a:ext cx="8280920" cy="5767852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GB" altLang="en-US" sz="2400" b="1" dirty="0">
                <a:solidFill>
                  <a:schemeClr val="accent2"/>
                </a:solidFill>
              </a:rPr>
              <a:t>For example:   Celtic </a:t>
            </a:r>
            <a:r>
              <a:rPr lang="en-GB" altLang="en-US" sz="2400" b="1" dirty="0" err="1">
                <a:solidFill>
                  <a:schemeClr val="accent2"/>
                </a:solidFill>
              </a:rPr>
              <a:t>Civ</a:t>
            </a:r>
            <a:r>
              <a:rPr lang="en-GB" altLang="en-US" sz="2400" b="1" dirty="0">
                <a:solidFill>
                  <a:schemeClr val="accent2"/>
                </a:solidFill>
              </a:rPr>
              <a:t> 1A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GB" altLang="en-US" sz="2400" b="1" dirty="0">
                <a:solidFill>
                  <a:srgbClr val="080800"/>
                </a:solidFill>
              </a:rPr>
              <a:t>Week 2: </a:t>
            </a:r>
            <a:r>
              <a:rPr lang="en-GB" altLang="en-US" sz="2400" b="1" dirty="0">
                <a:solidFill>
                  <a:schemeClr val="accent6">
                    <a:lumMod val="50000"/>
                    <a:lumOff val="50000"/>
                  </a:schemeClr>
                </a:solidFill>
              </a:rPr>
              <a:t>the Art of the Celts 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GB" altLang="en-US" sz="2200" b="1" dirty="0">
                <a:solidFill>
                  <a:srgbClr val="080800"/>
                </a:solidFill>
              </a:rPr>
              <a:t>Lecture 1:   </a:t>
            </a:r>
            <a:r>
              <a:rPr lang="en-GB" sz="2200" dirty="0">
                <a:solidFill>
                  <a:srgbClr val="080800"/>
                </a:solidFill>
              </a:rPr>
              <a:t>Celtic Art and the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200" dirty="0">
                <a:solidFill>
                  <a:srgbClr val="080800"/>
                </a:solidFill>
              </a:rPr>
              <a:t>                    emergence of Celtic identity </a:t>
            </a:r>
          </a:p>
          <a:p>
            <a:pPr marL="0" indent="0">
              <a:buNone/>
            </a:pPr>
            <a:r>
              <a:rPr lang="en-GB" altLang="en-US" sz="2200" b="1" dirty="0">
                <a:solidFill>
                  <a:srgbClr val="080800"/>
                </a:solidFill>
              </a:rPr>
              <a:t>Lecture 2:</a:t>
            </a:r>
            <a:r>
              <a:rPr lang="en-GB" altLang="en-US" sz="2200" dirty="0">
                <a:solidFill>
                  <a:srgbClr val="080800"/>
                </a:solidFill>
              </a:rPr>
              <a:t>   Visual culture: Britain &amp; Ireland</a:t>
            </a:r>
            <a:r>
              <a:rPr lang="en-GB" sz="2200" dirty="0">
                <a:solidFill>
                  <a:srgbClr val="080800"/>
                </a:solidFill>
              </a:rPr>
              <a:t> </a:t>
            </a:r>
          </a:p>
          <a:p>
            <a:pPr marL="0" indent="0">
              <a:buNone/>
            </a:pPr>
            <a:r>
              <a:rPr lang="en-GB" altLang="en-US" sz="2200" b="1" dirty="0">
                <a:solidFill>
                  <a:srgbClr val="080800"/>
                </a:solidFill>
              </a:rPr>
              <a:t>Tutorial:   </a:t>
            </a:r>
            <a:r>
              <a:rPr lang="en-GB" altLang="en-US" sz="2200" dirty="0">
                <a:solidFill>
                  <a:srgbClr val="080800"/>
                </a:solidFill>
              </a:rPr>
              <a:t>Celtic Art  (group Show &amp; Tell)  </a:t>
            </a:r>
          </a:p>
          <a:p>
            <a:pPr marL="0" indent="0">
              <a:buNone/>
            </a:pPr>
            <a:endParaRPr lang="en-GB" altLang="en-US" sz="2200" dirty="0">
              <a:solidFill>
                <a:schemeClr val="bg1"/>
              </a:solidFill>
            </a:endParaRPr>
          </a:p>
          <a:p>
            <a:pPr marL="0" indent="0">
              <a:spcAft>
                <a:spcPts val="1200"/>
              </a:spcAft>
              <a:buNone/>
            </a:pPr>
            <a:r>
              <a:rPr lang="en-GB" altLang="en-US" sz="2400" b="1" dirty="0">
                <a:solidFill>
                  <a:srgbClr val="080800"/>
                </a:solidFill>
              </a:rPr>
              <a:t>Week 4: </a:t>
            </a:r>
            <a:r>
              <a:rPr lang="en-GB" altLang="en-US" sz="2400" b="1" dirty="0">
                <a:solidFill>
                  <a:schemeClr val="accent6">
                    <a:lumMod val="50000"/>
                    <a:lumOff val="50000"/>
                  </a:schemeClr>
                </a:solidFill>
              </a:rPr>
              <a:t>Gender </a:t>
            </a:r>
          </a:p>
          <a:p>
            <a:pPr marL="0" indent="0">
              <a:buNone/>
            </a:pPr>
            <a:r>
              <a:rPr lang="en-GB" altLang="en-US" sz="2200" b="1" dirty="0">
                <a:solidFill>
                  <a:srgbClr val="080800"/>
                </a:solidFill>
              </a:rPr>
              <a:t>Lecture 1:  </a:t>
            </a:r>
            <a:r>
              <a:rPr lang="en-GB" altLang="en-US" sz="2200" dirty="0">
                <a:solidFill>
                  <a:srgbClr val="080800"/>
                </a:solidFill>
              </a:rPr>
              <a:t>The War-mad Celt: </a:t>
            </a:r>
          </a:p>
          <a:p>
            <a:pPr marL="0" indent="0">
              <a:buNone/>
            </a:pPr>
            <a:r>
              <a:rPr lang="en-GB" altLang="en-US" sz="2200" dirty="0">
                <a:solidFill>
                  <a:srgbClr val="080800"/>
                </a:solidFill>
              </a:rPr>
              <a:t>                              image and reality</a:t>
            </a:r>
            <a:r>
              <a:rPr lang="en-GB" sz="2200" dirty="0">
                <a:solidFill>
                  <a:srgbClr val="080800"/>
                </a:solidFill>
              </a:rPr>
              <a:t> </a:t>
            </a:r>
          </a:p>
          <a:p>
            <a:pPr marL="0" indent="0">
              <a:buNone/>
            </a:pPr>
            <a:r>
              <a:rPr lang="en-GB" altLang="en-US" sz="2200" b="1" dirty="0">
                <a:solidFill>
                  <a:srgbClr val="080800"/>
                </a:solidFill>
              </a:rPr>
              <a:t>Lecture 2:  </a:t>
            </a:r>
            <a:r>
              <a:rPr lang="en-GB" altLang="en-US" sz="2200" dirty="0">
                <a:solidFill>
                  <a:srgbClr val="080800"/>
                </a:solidFill>
              </a:rPr>
              <a:t>Celtic Women: Boudica and her sisters </a:t>
            </a:r>
            <a:r>
              <a:rPr lang="en-GB" sz="2200" dirty="0">
                <a:solidFill>
                  <a:srgbClr val="080800"/>
                </a:solidFill>
              </a:rPr>
              <a:t> </a:t>
            </a:r>
          </a:p>
          <a:p>
            <a:pPr marL="0" indent="0">
              <a:buNone/>
            </a:pPr>
            <a:r>
              <a:rPr lang="en-GB" altLang="en-US" sz="2200" b="1" dirty="0">
                <a:solidFill>
                  <a:srgbClr val="080800"/>
                </a:solidFill>
              </a:rPr>
              <a:t>Tutorial:   </a:t>
            </a:r>
            <a:r>
              <a:rPr lang="en-GB" altLang="en-US" sz="2200" dirty="0">
                <a:solidFill>
                  <a:srgbClr val="080800"/>
                </a:solidFill>
              </a:rPr>
              <a:t>Discussion of primary texts (Greek &amp; Roman)  </a:t>
            </a:r>
          </a:p>
          <a:p>
            <a:pPr marL="0" indent="0">
              <a:buNone/>
            </a:pPr>
            <a:endParaRPr lang="en-GB" altLang="en-US" sz="2200" dirty="0">
              <a:solidFill>
                <a:srgbClr val="080800"/>
              </a:solidFill>
            </a:endParaRPr>
          </a:p>
          <a:p>
            <a:pPr marL="0" indent="0">
              <a:buNone/>
            </a:pPr>
            <a:endParaRPr lang="en-GB" altLang="en-US" sz="22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altLang="en-US" sz="22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altLang="en-US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altLang="en-US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altLang="en-US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alt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670" y="3496619"/>
            <a:ext cx="2025284" cy="1588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882" y="1254660"/>
            <a:ext cx="1945688" cy="92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13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b="1" dirty="0"/>
              <a:t>Levels 1 &amp; 2  (1</a:t>
            </a:r>
            <a:r>
              <a:rPr lang="en-GB" sz="4000" b="1" baseline="30000" dirty="0"/>
              <a:t>st</a:t>
            </a:r>
            <a:r>
              <a:rPr lang="en-GB" sz="4000" b="1" dirty="0"/>
              <a:t> and 2</a:t>
            </a:r>
            <a:r>
              <a:rPr lang="en-GB" sz="4000" b="1" baseline="30000" dirty="0"/>
              <a:t>nd</a:t>
            </a:r>
            <a:r>
              <a:rPr lang="en-GB" sz="4000" b="1" dirty="0"/>
              <a:t> years)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356660"/>
            <a:ext cx="7920880" cy="6312700"/>
          </a:xfrm>
        </p:spPr>
        <p:txBody>
          <a:bodyPr>
            <a:noAutofit/>
          </a:bodyPr>
          <a:lstStyle/>
          <a:p>
            <a:pPr marL="0" indent="0">
              <a:buFontTx/>
              <a:buNone/>
            </a:pPr>
            <a:endParaRPr lang="en-GB" altLang="en-US" sz="2400" b="1" dirty="0">
              <a:solidFill>
                <a:srgbClr val="00B0F0"/>
              </a:solidFill>
            </a:endParaRPr>
          </a:p>
          <a:p>
            <a:pPr marL="0" indent="0">
              <a:buFontTx/>
              <a:buNone/>
            </a:pPr>
            <a:r>
              <a:rPr lang="en-GB" altLang="en-US" sz="2800" b="1" dirty="0">
                <a:solidFill>
                  <a:schemeClr val="accent1">
                    <a:lumMod val="75000"/>
                  </a:schemeClr>
                </a:solidFill>
              </a:rPr>
              <a:t>Celtic Civilisation  Level 1</a:t>
            </a:r>
          </a:p>
          <a:p>
            <a:pPr marL="0" indent="0">
              <a:buNone/>
            </a:pPr>
            <a:endParaRPr lang="en-GB" altLang="en-US" sz="2800" dirty="0">
              <a:solidFill>
                <a:srgbClr val="00B0F0"/>
              </a:solidFill>
            </a:endParaRPr>
          </a:p>
          <a:p>
            <a:pPr marL="0" indent="0" algn="ctr">
              <a:buNone/>
            </a:pPr>
            <a:r>
              <a:rPr lang="en-GB" altLang="en-US" sz="2800" b="1" dirty="0">
                <a:solidFill>
                  <a:schemeClr val="accent1">
                    <a:lumMod val="75000"/>
                  </a:schemeClr>
                </a:solidFill>
              </a:rPr>
              <a:t>ASSESSMENT:</a:t>
            </a:r>
          </a:p>
          <a:p>
            <a:pPr marL="0" indent="0">
              <a:buNone/>
            </a:pPr>
            <a:br>
              <a:rPr lang="en-GB" altLang="en-US" sz="2400" dirty="0">
                <a:solidFill>
                  <a:srgbClr val="0070C0"/>
                </a:solidFill>
              </a:rPr>
            </a:br>
            <a:r>
              <a:rPr lang="en-GB" altLang="en-US" sz="2800" b="1" dirty="0">
                <a:solidFill>
                  <a:srgbClr val="0070C0"/>
                </a:solidFill>
              </a:rPr>
              <a:t>Assignment 1:   two online worksheets  (20%)</a:t>
            </a:r>
          </a:p>
          <a:p>
            <a:pPr marL="0" indent="0">
              <a:buNone/>
            </a:pPr>
            <a:endParaRPr lang="en-GB" altLang="en-US" sz="28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GB" altLang="en-US" sz="2800" b="1" dirty="0">
                <a:solidFill>
                  <a:srgbClr val="0070C0"/>
                </a:solidFill>
              </a:rPr>
              <a:t>Assignment 2:   essay (30%)</a:t>
            </a:r>
          </a:p>
          <a:p>
            <a:pPr marL="0" indent="0">
              <a:buNone/>
            </a:pPr>
            <a:endParaRPr lang="en-GB" altLang="en-US" sz="28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GB" altLang="en-US" sz="2800" b="1" dirty="0">
                <a:solidFill>
                  <a:srgbClr val="0070C0"/>
                </a:solidFill>
              </a:rPr>
              <a:t>End of Course exam (50%)</a:t>
            </a:r>
            <a:endParaRPr lang="en-GB" altLang="en-US" sz="24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GB" alt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B32E05-95A0-477D-B42D-199EC2C6FF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163" y="3447306"/>
            <a:ext cx="1410190" cy="265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6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b="1" dirty="0"/>
              <a:t>Levels 1 &amp; 2  (1</a:t>
            </a:r>
            <a:r>
              <a:rPr lang="en-GB" sz="4000" b="1" baseline="30000" dirty="0"/>
              <a:t>st</a:t>
            </a:r>
            <a:r>
              <a:rPr lang="en-GB" sz="4000" b="1" dirty="0"/>
              <a:t> and 2</a:t>
            </a:r>
            <a:r>
              <a:rPr lang="en-GB" sz="4000" b="1" baseline="30000" dirty="0"/>
              <a:t>nd</a:t>
            </a:r>
            <a:r>
              <a:rPr lang="en-GB" sz="4000" b="1" dirty="0"/>
              <a:t> years)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5" y="356660"/>
            <a:ext cx="8497639" cy="6312700"/>
          </a:xfrm>
        </p:spPr>
        <p:txBody>
          <a:bodyPr>
            <a:noAutofit/>
          </a:bodyPr>
          <a:lstStyle/>
          <a:p>
            <a:pPr marL="0" indent="0">
              <a:buFontTx/>
              <a:buNone/>
            </a:pPr>
            <a:r>
              <a:rPr lang="en-GB" altLang="en-US" sz="2400" b="1" dirty="0">
                <a:solidFill>
                  <a:srgbClr val="00B0F0"/>
                </a:solidFill>
              </a:rPr>
              <a:t>Celtic Civilisation 1A</a:t>
            </a:r>
          </a:p>
          <a:p>
            <a:pPr marL="0" indent="0">
              <a:buFontTx/>
              <a:buNone/>
            </a:pPr>
            <a:r>
              <a:rPr lang="en-GB" altLang="en-US" sz="2400" dirty="0">
                <a:solidFill>
                  <a:srgbClr val="00B0F0"/>
                </a:solidFill>
              </a:rPr>
              <a:t>The Celts in the Ancient World</a:t>
            </a:r>
          </a:p>
          <a:p>
            <a:pPr marL="0" indent="0">
              <a:buFontTx/>
              <a:buNone/>
            </a:pPr>
            <a:endParaRPr lang="en-GB" altLang="en-US" sz="1000" b="1" dirty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en-GB" altLang="en-US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GB" altLang="en-US" sz="2400" b="1" dirty="0">
                <a:solidFill>
                  <a:schemeClr val="accent2"/>
                </a:solidFill>
              </a:rPr>
              <a:t>Assignment 2  (essay) example:</a:t>
            </a:r>
          </a:p>
          <a:p>
            <a:pPr marL="0" indent="0">
              <a:buNone/>
            </a:pPr>
            <a:endParaRPr lang="en-GB" altLang="en-US" sz="2400" b="1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en-GB" sz="2400" b="1" i="1" dirty="0">
                <a:solidFill>
                  <a:srgbClr val="080800"/>
                </a:solidFill>
              </a:rPr>
              <a:t>Discuss the role of the chariot in Ancient Celtic Society, </a:t>
            </a:r>
            <a:r>
              <a:rPr lang="en-GB" sz="2400" i="1" dirty="0">
                <a:solidFill>
                  <a:srgbClr val="080800"/>
                </a:solidFill>
              </a:rPr>
              <a:t>outlining the extent to which it is necessary to combine evidence of different types and dates.  </a:t>
            </a:r>
          </a:p>
          <a:p>
            <a:pPr marL="0" indent="0" algn="ctr">
              <a:spcAft>
                <a:spcPts val="1200"/>
              </a:spcAft>
              <a:buNone/>
            </a:pPr>
            <a:r>
              <a:rPr lang="en-GB" sz="2400" dirty="0">
                <a:solidFill>
                  <a:srgbClr val="080800"/>
                </a:solidFill>
              </a:rPr>
              <a:t>OR</a:t>
            </a:r>
          </a:p>
          <a:p>
            <a:pPr marL="0" indent="0" hangingPunct="0">
              <a:buNone/>
            </a:pPr>
            <a:r>
              <a:rPr lang="en-GB" sz="2400" b="1" i="1" dirty="0">
                <a:solidFill>
                  <a:srgbClr val="080800"/>
                </a:solidFill>
              </a:rPr>
              <a:t>Select one of the following areas and discuss the evidence for the presence there of Celtic peoples: </a:t>
            </a:r>
            <a:endParaRPr lang="en-GB" sz="2400" i="1" dirty="0">
              <a:solidFill>
                <a:srgbClr val="080800"/>
              </a:solidFill>
            </a:endParaRPr>
          </a:p>
          <a:p>
            <a:pPr marL="0" indent="0" hangingPunct="0">
              <a:buNone/>
            </a:pPr>
            <a:r>
              <a:rPr lang="en-GB" sz="2400" dirty="0">
                <a:solidFill>
                  <a:srgbClr val="080800"/>
                </a:solidFill>
              </a:rPr>
              <a:t>Northern Italy; Iberia; France and Belgium; Ireland;  </a:t>
            </a:r>
          </a:p>
          <a:p>
            <a:pPr marL="0" indent="0" hangingPunct="0">
              <a:spcBef>
                <a:spcPts val="0"/>
              </a:spcBef>
              <a:buNone/>
            </a:pPr>
            <a:r>
              <a:rPr lang="en-GB" sz="2400" dirty="0">
                <a:solidFill>
                  <a:srgbClr val="080800"/>
                </a:solidFill>
              </a:rPr>
              <a:t>Central and Eastern Europe; The Balkans; Galatia (Turkey).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A02540-C8F0-4DC7-AED6-32E7A387C2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238" y="0"/>
            <a:ext cx="4130762" cy="176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34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heme/theme1.xml><?xml version="1.0" encoding="utf-8"?>
<a:theme xmlns:a="http://schemas.openxmlformats.org/drawingml/2006/main" name="UoG_PowerPoint_16.9">
  <a:themeElements>
    <a:clrScheme name="UofG">
      <a:dk1>
        <a:srgbClr val="003865"/>
      </a:dk1>
      <a:lt1>
        <a:srgbClr val="FFFFFE"/>
      </a:lt1>
      <a:dk2>
        <a:srgbClr val="003865"/>
      </a:dk2>
      <a:lt2>
        <a:srgbClr val="FFFFFE"/>
      </a:lt2>
      <a:accent1>
        <a:srgbClr val="5B4D6C"/>
      </a:accent1>
      <a:accent2>
        <a:srgbClr val="0075B0"/>
      </a:accent2>
      <a:accent3>
        <a:srgbClr val="951272"/>
      </a:accent3>
      <a:accent4>
        <a:srgbClr val="00B5D1"/>
      </a:accent4>
      <a:accent5>
        <a:srgbClr val="4F5961"/>
      </a:accent5>
      <a:accent6>
        <a:srgbClr val="500B29"/>
      </a:accent6>
      <a:hlink>
        <a:srgbClr val="0075B0"/>
      </a:hlink>
      <a:folHlink>
        <a:srgbClr val="003865"/>
      </a:folHlink>
    </a:clrScheme>
    <a:fontScheme name="Uof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D6048CEC12243B8EC605D65686375" ma:contentTypeVersion="12" ma:contentTypeDescription="Create a new document." ma:contentTypeScope="" ma:versionID="6f97f3053b9dd40f1094a9ca326741b5">
  <xsd:schema xmlns:xsd="http://www.w3.org/2001/XMLSchema" xmlns:xs="http://www.w3.org/2001/XMLSchema" xmlns:p="http://schemas.microsoft.com/office/2006/metadata/properties" xmlns:ns2="2b627887-586d-4603-88c8-7d123e76c61a" xmlns:ns3="199b4c51-a3a4-4428-98e3-4a729a125f3e" targetNamespace="http://schemas.microsoft.com/office/2006/metadata/properties" ma:root="true" ma:fieldsID="cea4468ede5d8c966e09786013f9cd43" ns2:_="" ns3:_="">
    <xsd:import namespace="2b627887-586d-4603-88c8-7d123e76c61a"/>
    <xsd:import namespace="199b4c51-a3a4-4428-98e3-4a729a125f3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627887-586d-4603-88c8-7d123e76c6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9b4c51-a3a4-4428-98e3-4a729a125f3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A3C1DBB-B26F-4C6C-B8B9-BB8EBB84474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b627887-586d-4603-88c8-7d123e76c61a"/>
    <ds:schemaRef ds:uri="199b4c51-a3a4-4428-98e3-4a729a125f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5303583-B9EE-487C-9851-4940394A5708}">
  <ds:schemaRefs>
    <ds:schemaRef ds:uri="2b627887-586d-4603-88c8-7d123e76c61a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purl.org/dc/terms/"/>
    <ds:schemaRef ds:uri="199b4c51-a3a4-4428-98e3-4a729a125f3e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56AA36E-B58D-4E65-A8A9-60891C199DE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2335</TotalTime>
  <Words>1148</Words>
  <Application>Microsoft Office PowerPoint</Application>
  <PresentationFormat>On-screen Show (4:3)</PresentationFormat>
  <Paragraphs>302</Paragraphs>
  <Slides>32</Slides>
  <Notes>9</Notes>
  <HiddenSlides>0</HiddenSlides>
  <MMClips>19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</vt:lpstr>
      <vt:lpstr>Calibri</vt:lpstr>
      <vt:lpstr>Calibri Light</vt:lpstr>
      <vt:lpstr>Comic Sans MS</vt:lpstr>
      <vt:lpstr>Garamond</vt:lpstr>
      <vt:lpstr>Times New Roman</vt:lpstr>
      <vt:lpstr>UoG_PowerPoint_16.9</vt:lpstr>
      <vt:lpstr>Office Theme</vt:lpstr>
      <vt:lpstr>Celtic &amp; Gaelic                Ceiltis &amp; Gàidhlig</vt:lpstr>
      <vt:lpstr>Dè na cùrsaichean?   What courses do we offer?   </vt:lpstr>
      <vt:lpstr>Levels 1 &amp; 2  </vt:lpstr>
      <vt:lpstr>Levels 1 &amp; 2  (1st and 2nd years)</vt:lpstr>
      <vt:lpstr>Levels 1 &amp; 2  (1st and 2nd years)</vt:lpstr>
      <vt:lpstr>Levels 1 &amp; 2  (1st and 2nd years)</vt:lpstr>
      <vt:lpstr>Levels 1 &amp; 2  (1st and 2nd years)</vt:lpstr>
      <vt:lpstr>Levels 1 &amp; 2  (1st and 2nd years)</vt:lpstr>
      <vt:lpstr>Levels 1 &amp; 2  (1st and 2nd years)</vt:lpstr>
      <vt:lpstr>Celtic Civilisation 1B Celtic Peoples in the medieval period st and 2nd years)</vt:lpstr>
      <vt:lpstr>PowerPoint Presentation</vt:lpstr>
      <vt:lpstr>PowerPoint Presentation</vt:lpstr>
      <vt:lpstr>PowerPoint Presentation</vt:lpstr>
      <vt:lpstr>PowerPoint Presentation</vt:lpstr>
      <vt:lpstr>Levels 1 &amp; 2  (1st and 2nd years)</vt:lpstr>
      <vt:lpstr>Levels 1 &amp; 2  (1st and 2nd years)</vt:lpstr>
      <vt:lpstr>Levels 1 &amp; 2  (1st and 2nd years)</vt:lpstr>
      <vt:lpstr>Levels 1 &amp; 2  (1st and 2nd years)</vt:lpstr>
      <vt:lpstr>Levels 1 &amp; 2  (1st and 2nd years)</vt:lpstr>
      <vt:lpstr>PowerPoint Presentation</vt:lpstr>
      <vt:lpstr>3rd and 4th year: Honours  Specialist modules   in literature, language, history, art, folklore, place-names, music, language planning, etc.    (English and Gaelic)  </vt:lpstr>
      <vt:lpstr> Our graduates go on to work in:           Also growing demand for GAELIC SKILLS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Glasgow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Celtic and Gaelic Roinn na Ceiltis is na Gàidhlig</dc:title>
  <dc:creator>gmp12q</dc:creator>
  <cp:lastModifiedBy>Alan Monteith</cp:lastModifiedBy>
  <cp:revision>266</cp:revision>
  <dcterms:created xsi:type="dcterms:W3CDTF">2014-09-01T13:08:21Z</dcterms:created>
  <dcterms:modified xsi:type="dcterms:W3CDTF">2020-06-17T20:10:09Z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0x010100188D6048CEC12243B8EC605D65686375</vt:lpwstr>
  </property>
</Properties>
</file>