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8" r:id="rId1"/>
  </p:sldMasterIdLst>
  <p:notesMasterIdLst>
    <p:notesMasterId r:id="rId6"/>
  </p:notesMasterIdLst>
  <p:handoutMasterIdLst>
    <p:handoutMasterId r:id="rId7"/>
  </p:handoutMasterIdLst>
  <p:sldIdLst>
    <p:sldId id="280" r:id="rId2"/>
    <p:sldId id="283" r:id="rId3"/>
    <p:sldId id="282" r:id="rId4"/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5961"/>
    <a:srgbClr val="385A4F"/>
    <a:srgbClr val="00843D"/>
    <a:srgbClr val="595959"/>
    <a:srgbClr val="BE4D00"/>
    <a:srgbClr val="D50032"/>
    <a:srgbClr val="0075B0"/>
    <a:srgbClr val="5B4D94"/>
    <a:srgbClr val="005133"/>
    <a:srgbClr val="951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3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5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2BB96-BA21-43DE-9C9C-1F5F025F4175}" type="datetimeFigureOut">
              <a:rPr lang="en-GB" smtClean="0"/>
              <a:t>25/03/2019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2286C-2599-4879-B399-CBB46ECD9A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562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69F7A-95D3-4554-B757-D23C69119288}" type="datetimeFigureOut">
              <a:rPr lang="en-GB" smtClean="0"/>
              <a:t>25/03/2019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EB3FF-8B9C-41E9-875E-569DC5C001A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4123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0" y="-980"/>
            <a:ext cx="9124950" cy="55435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9266237" y="0"/>
            <a:ext cx="2929343" cy="5554382"/>
          </a:xfrm>
          <a:prstGeom prst="rect">
            <a:avLst/>
          </a:prstGeom>
          <a:solidFill>
            <a:srgbClr val="BE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-9526"/>
            <a:ext cx="9124950" cy="5563907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 userDrawn="1"/>
        </p:nvSpPr>
        <p:spPr>
          <a:xfrm>
            <a:off x="728899" y="5999834"/>
            <a:ext cx="21804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gla.ac.uk/ltconference</a:t>
            </a:r>
            <a:endParaRPr lang="en-GB" sz="1600" b="1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ubtitle 2"/>
          <p:cNvSpPr txBox="1">
            <a:spLocks/>
          </p:cNvSpPr>
          <p:nvPr userDrawn="1"/>
        </p:nvSpPr>
        <p:spPr>
          <a:xfrm>
            <a:off x="217630" y="6344106"/>
            <a:ext cx="8659670" cy="3303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75B0"/>
              </a:buClr>
              <a:buFont typeface="Wingdings 2" pitchFamily="18" charset="2"/>
              <a:buNone/>
              <a:defRPr lang="en-US" sz="2200" kern="1200" cap="none" spc="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sz="1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University of Glasgow Learning &amp; Teaching Conference   |   #LTConf19   |   @UofGLEADS</a:t>
            </a:r>
          </a:p>
        </p:txBody>
      </p:sp>
      <p:sp>
        <p:nvSpPr>
          <p:cNvPr id="27" name="SmartArt Placeholder 26"/>
          <p:cNvSpPr>
            <a:spLocks noGrp="1"/>
          </p:cNvSpPr>
          <p:nvPr>
            <p:ph type="dgm" sz="quarter" idx="14" hasCustomPrompt="1"/>
          </p:nvPr>
        </p:nvSpPr>
        <p:spPr>
          <a:xfrm>
            <a:off x="254270" y="4619455"/>
            <a:ext cx="8325708" cy="924096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[Progress indicator goes here. Can’t embed in Master slide or it’ll get locked. You’ll get one copy in a fresh file if you select File &gt; New and use our LEADS template.]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54000" y="4162425"/>
            <a:ext cx="7340600" cy="546100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237" indent="0">
              <a:buNone/>
              <a:defRPr>
                <a:solidFill>
                  <a:schemeClr val="bg1"/>
                </a:solidFill>
              </a:defRPr>
            </a:lvl2pPr>
            <a:lvl3pPr marL="960120" indent="0">
              <a:buNone/>
              <a:defRPr>
                <a:solidFill>
                  <a:schemeClr val="bg1"/>
                </a:solidFill>
              </a:defRPr>
            </a:lvl3pPr>
            <a:lvl4pPr marL="1417320" indent="0">
              <a:buNone/>
              <a:defRPr>
                <a:solidFill>
                  <a:schemeClr val="bg1"/>
                </a:solidFill>
              </a:defRPr>
            </a:lvl4pPr>
            <a:lvl5pPr marL="187452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[NAME] Series for College of [NAME] Students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96" y="5844869"/>
            <a:ext cx="420403" cy="420403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 userDrawn="1"/>
        </p:nvSpPr>
        <p:spPr>
          <a:xfrm>
            <a:off x="0" y="3317777"/>
            <a:ext cx="5600700" cy="1121809"/>
          </a:xfrm>
          <a:prstGeom prst="rect">
            <a:avLst/>
          </a:prstGeom>
          <a:solidFill>
            <a:srgbClr val="BE4D00"/>
          </a:solidFill>
        </p:spPr>
        <p:txBody>
          <a:bodyPr vert="horz" wrap="square" lIns="273600" tIns="144000" rIns="273600" bIns="144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6000" dirty="0"/>
              <a:t>Title here </a:t>
            </a:r>
            <a:r>
              <a:rPr lang="en-GB" sz="1100" dirty="0"/>
              <a:t>(box sized</a:t>
            </a:r>
            <a:r>
              <a:rPr lang="en-GB" sz="1100" baseline="0" dirty="0"/>
              <a:t> for no descenders)</a:t>
            </a:r>
            <a:endParaRPr lang="en-GB" sz="6000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1354"/>
            <a:ext cx="15875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49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032" y="1143000"/>
            <a:ext cx="2834640" cy="4582682"/>
          </a:xfrm>
        </p:spPr>
        <p:txBody>
          <a:bodyPr anchor="ctr">
            <a:normAutofit/>
          </a:bodyPr>
          <a:lstStyle>
            <a:lvl1pPr algn="l">
              <a:defRPr sz="3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Photographic slide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6032" y="6356350"/>
            <a:ext cx="5911517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LEADS (Learning Enhancement and Academic Development Service)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07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3570642" y="759598"/>
            <a:ext cx="8115232" cy="277833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570642" y="759599"/>
            <a:ext cx="8115231" cy="277833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570642" y="4807687"/>
            <a:ext cx="8115230" cy="1080124"/>
          </a:xfrm>
        </p:spPr>
        <p:txBody>
          <a:bodyPr/>
          <a:lstStyle>
            <a:lvl1pPr marL="265113" indent="-265113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047620" y="6281434"/>
            <a:ext cx="53342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gla.ac.uk/ltconference</a:t>
            </a:r>
            <a:r>
              <a:rPr lang="en-GB" sz="1600" b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|   </a:t>
            </a:r>
            <a:r>
              <a:rPr lang="en-GB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#LTConf19</a:t>
            </a:r>
            <a:r>
              <a:rPr lang="en-GB" sz="1600" b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|   @UofGLEADS</a:t>
            </a:r>
            <a:endParaRPr lang="en-GB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4491" y="6165687"/>
            <a:ext cx="411545" cy="4115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"/>
          <a:stretch/>
        </p:blipFill>
        <p:spPr>
          <a:xfrm>
            <a:off x="3570642" y="-1"/>
            <a:ext cx="8621358" cy="452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9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9266237" y="0"/>
            <a:ext cx="2929343" cy="5554382"/>
          </a:xfrm>
          <a:prstGeom prst="rect">
            <a:avLst/>
          </a:prstGeom>
          <a:solidFill>
            <a:srgbClr val="BE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-9525"/>
            <a:ext cx="9124950" cy="5563907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28899" y="5999834"/>
            <a:ext cx="22219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glasgow.ac.uk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/LEADS</a:t>
            </a:r>
          </a:p>
        </p:txBody>
      </p:sp>
      <p:sp>
        <p:nvSpPr>
          <p:cNvPr id="20" name="Subtitle 2"/>
          <p:cNvSpPr txBox="1">
            <a:spLocks/>
          </p:cNvSpPr>
          <p:nvPr userDrawn="1"/>
        </p:nvSpPr>
        <p:spPr>
          <a:xfrm>
            <a:off x="217630" y="6344106"/>
            <a:ext cx="7315200" cy="3303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75B0"/>
              </a:buClr>
              <a:buFont typeface="Wingdings 2" pitchFamily="18" charset="2"/>
              <a:buNone/>
              <a:defRPr lang="en-US" sz="2200" kern="1200" cap="none" spc="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Enhancement</a:t>
            </a:r>
            <a:r>
              <a:rPr lang="en-GB" sz="14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Academic Development Service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96" y="5844869"/>
            <a:ext cx="420403" cy="420403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 userDrawn="1"/>
        </p:nvSpPr>
        <p:spPr>
          <a:xfrm>
            <a:off x="0" y="3317777"/>
            <a:ext cx="5600700" cy="1303567"/>
          </a:xfrm>
          <a:prstGeom prst="rect">
            <a:avLst/>
          </a:prstGeom>
          <a:solidFill>
            <a:srgbClr val="BE4D00"/>
          </a:solidFill>
        </p:spPr>
        <p:txBody>
          <a:bodyPr vert="horz" wrap="square" lIns="273600" tIns="216000" rIns="273600" bIns="252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6000" dirty="0"/>
              <a:t>Title here </a:t>
            </a:r>
            <a:r>
              <a:rPr lang="en-GB" sz="1100" dirty="0"/>
              <a:t>(box sized</a:t>
            </a:r>
            <a:r>
              <a:rPr lang="en-GB" sz="1100" baseline="0" dirty="0"/>
              <a:t> for descenders)</a:t>
            </a:r>
            <a:endParaRPr lang="en-GB" sz="60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1354"/>
            <a:ext cx="15875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89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slide varia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defRPr lang="en-US" sz="3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LEADS (Learning Enhancement and Academic Development Service)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903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eneral slide variant 1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1 with two columns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LEADS (Learning Enhancement and Academic Development Service)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9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General slide varia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192000" cy="1514471"/>
          </a:xfrm>
          <a:prstGeom prst="rect">
            <a:avLst/>
          </a:prstGeom>
          <a:solidFill>
            <a:srgbClr val="BE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1619249"/>
            <a:ext cx="11049000" cy="4624201"/>
          </a:xfrm>
        </p:spPr>
        <p:txBody>
          <a:bodyPr/>
          <a:lstStyle>
            <a:lvl1pPr marL="358775" indent="-358775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LEADS (Learning Enhancement and Academic Development Service)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0550" y="95250"/>
            <a:ext cx="11049000" cy="13239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2</a:t>
            </a:r>
          </a:p>
        </p:txBody>
      </p:sp>
    </p:spTree>
    <p:extLst>
      <p:ext uri="{BB962C8B-B14F-4D97-AF65-F5344CB8AC3E}">
        <p14:creationId xmlns:p14="http://schemas.microsoft.com/office/powerpoint/2010/main" val="99371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al slide variant 2 with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12192000" cy="1514471"/>
          </a:xfrm>
          <a:prstGeom prst="rect">
            <a:avLst/>
          </a:prstGeom>
          <a:solidFill>
            <a:srgbClr val="BE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1619249"/>
            <a:ext cx="11049000" cy="2255656"/>
          </a:xfrm>
        </p:spPr>
        <p:txBody>
          <a:bodyPr/>
          <a:lstStyle>
            <a:lvl1pPr marL="358775" indent="-358775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LEADS (Learning Enhancement and Academic Development Service)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0550" y="95250"/>
            <a:ext cx="11049000" cy="1323975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2 with 2 rows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590550" y="3975102"/>
            <a:ext cx="11049000" cy="2272928"/>
          </a:xfrm>
        </p:spPr>
        <p:txBody>
          <a:bodyPr/>
          <a:lstStyle>
            <a:lvl1pPr marL="358775" indent="-358775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747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General slide variant 1 with two columns and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1 with two columns and headers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LEADS (Learning Enhancement and Academic Development Service)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2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General slide varia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345303"/>
            <a:ext cx="12192000" cy="1514471"/>
          </a:xfrm>
          <a:prstGeom prst="rect">
            <a:avLst/>
          </a:prstGeom>
          <a:solidFill>
            <a:srgbClr val="BE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542411"/>
            <a:ext cx="11049000" cy="4624201"/>
          </a:xfrm>
        </p:spPr>
        <p:txBody>
          <a:bodyPr/>
          <a:lstStyle>
            <a:lvl1pPr marL="358775" indent="-358775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88855" y="1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919" y="8124"/>
            <a:ext cx="5911517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LEADS (Learning Enhancement and Academic Development Service)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8124"/>
            <a:ext cx="1530927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0550" y="5431023"/>
            <a:ext cx="11049000" cy="13239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3</a:t>
            </a:r>
          </a:p>
        </p:txBody>
      </p:sp>
    </p:spTree>
    <p:extLst>
      <p:ext uri="{BB962C8B-B14F-4D97-AF65-F5344CB8AC3E}">
        <p14:creationId xmlns:p14="http://schemas.microsoft.com/office/powerpoint/2010/main" val="4054306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LEADS (Learning Enhancement and Academic Development Service)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2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3443591" cy="6858000"/>
          </a:xfrm>
          <a:prstGeom prst="rect">
            <a:avLst/>
          </a:prstGeom>
          <a:solidFill>
            <a:srgbClr val="BE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58775" lvl="0" indent="-358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88855" y="63482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919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LEADS (Learning Enhancement and Academic Development Service)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37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9" r:id="rId2"/>
    <p:sldLayoutId id="2147483860" r:id="rId3"/>
    <p:sldLayoutId id="2147483861" r:id="rId4"/>
    <p:sldLayoutId id="2147483863" r:id="rId5"/>
    <p:sldLayoutId id="2147483864" r:id="rId6"/>
    <p:sldLayoutId id="2147483862" r:id="rId7"/>
    <p:sldLayoutId id="2147483865" r:id="rId8"/>
    <p:sldLayoutId id="2147483866" r:id="rId9"/>
    <p:sldLayoutId id="2147483867" r:id="rId10"/>
    <p:sldLayoutId id="214748386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rgbClr val="0075B0"/>
        </a:buClr>
        <a:buFont typeface="Wingdings 2" pitchFamily="18" charset="2"/>
        <a:buChar char=""/>
        <a:defRPr lang="en-US" sz="3200" kern="1200" dirty="0" smtClean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3275" indent="-300038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162" r="31293"/>
          <a:stretch/>
        </p:blipFill>
        <p:spPr>
          <a:xfrm>
            <a:off x="0" y="-8546"/>
            <a:ext cx="9118363" cy="5563312"/>
          </a:xfrm>
        </p:spPr>
      </p:pic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610600" y="5882640"/>
            <a:ext cx="3417276" cy="857558"/>
          </a:xfrm>
        </p:spPr>
        <p:txBody>
          <a:bodyPr>
            <a:noAutofit/>
          </a:bodyPr>
          <a:lstStyle/>
          <a:p>
            <a:pPr algn="r">
              <a:lnSpc>
                <a:spcPct val="13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Katherine Price</a:t>
            </a:r>
          </a:p>
          <a:p>
            <a:pPr algn="r">
              <a:lnSpc>
                <a:spcPct val="13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 Michelle Welsh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3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Katherine.Price@glasgow.ac.uk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940175"/>
            <a:ext cx="8214809" cy="1331913"/>
          </a:xfrm>
          <a:solidFill>
            <a:srgbClr val="BE4D00"/>
          </a:solidFill>
        </p:spPr>
        <p:txBody>
          <a:bodyPr lIns="273600" tIns="216000" rIns="36000" bIns="144000" anchor="t" anchorCtr="0">
            <a:normAutofit fontScale="90000"/>
          </a:bodyPr>
          <a:lstStyle/>
          <a:p>
            <a:r>
              <a:rPr lang="en-GB" altLang="ja-JP" dirty="0"/>
              <a:t>Collaborative problem based learning – in or out of the classroom? </a:t>
            </a:r>
            <a:endParaRPr lang="en-GB" sz="6000" dirty="0"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1354"/>
            <a:ext cx="15875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21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PBL:  </a:t>
            </a:r>
            <a:br>
              <a:rPr lang="en-GB" dirty="0"/>
            </a:br>
            <a:r>
              <a:rPr lang="en-GB" dirty="0"/>
              <a:t>Outside or Inside the classroom?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D5F105-8DAC-7E40-BBE3-7D7AFE435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948" y="1123837"/>
            <a:ext cx="7315200" cy="5120640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A style of active learning, PBL refers to learning opportunities that use real-world issues or problems to increase knowledge and understanding</a:t>
            </a:r>
          </a:p>
          <a:p>
            <a:r>
              <a:rPr lang="en-GB" dirty="0"/>
              <a:t>Student-centred approach to learning subject specific material whilst developing transferable skills. </a:t>
            </a:r>
          </a:p>
          <a:p>
            <a:r>
              <a:rPr lang="en-GB" altLang="ja-JP" dirty="0"/>
              <a:t>Traditional PBL involves learning outside the classroom</a:t>
            </a:r>
          </a:p>
          <a:p>
            <a:r>
              <a:rPr lang="en-GB" altLang="ja-JP" dirty="0"/>
              <a:t>Interest in “single-shot” PBL in a classroom setting due to timetabling constraints, staff availability</a:t>
            </a:r>
          </a:p>
          <a:p>
            <a:r>
              <a:rPr lang="en-GB" altLang="ja-JP" dirty="0"/>
              <a:t>L3 Human Biology students 1 hour workshop, 12 days to set &amp; investigate learning objectives and report their findings back to the class. </a:t>
            </a:r>
          </a:p>
          <a:p>
            <a:r>
              <a:rPr lang="en-GB" altLang="ja-JP" dirty="0"/>
              <a:t>L3 Anatomy and Physiology students 2 hour classroom-based workshop</a:t>
            </a:r>
            <a:endParaRPr lang="en-GB" dirty="0"/>
          </a:p>
          <a:p>
            <a:r>
              <a:rPr lang="en-GB" dirty="0"/>
              <a:t>Evaluated student opinions on the learning experience.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7D3000-3639-45B3-910B-979B0F9AC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9" y="4550869"/>
            <a:ext cx="2795272" cy="21252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8AA790-A71E-4435-B4C3-576E0D52B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47" y="181875"/>
            <a:ext cx="2680425" cy="212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9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64783D-5F75-45FB-93AD-C5122D5BB6D6}"/>
              </a:ext>
            </a:extLst>
          </p:cNvPr>
          <p:cNvSpPr/>
          <p:nvPr/>
        </p:nvSpPr>
        <p:spPr>
          <a:xfrm>
            <a:off x="8629024" y="613390"/>
            <a:ext cx="30183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ja-JP" dirty="0">
                <a:solidFill>
                  <a:srgbClr val="385A4F"/>
                </a:solidFill>
                <a:latin typeface="+mj-lt"/>
              </a:rPr>
              <a:t>Two week task: </a:t>
            </a:r>
          </a:p>
          <a:p>
            <a:endParaRPr lang="en-GB" altLang="ja-JP" dirty="0">
              <a:solidFill>
                <a:srgbClr val="385A4F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altLang="ja-JP" dirty="0">
                <a:solidFill>
                  <a:srgbClr val="385A4F"/>
                </a:solidFill>
                <a:latin typeface="+mj-lt"/>
              </a:rPr>
              <a:t>Greater self-reported understanding, confidence % enjoyment.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altLang="ja-JP" dirty="0">
              <a:solidFill>
                <a:srgbClr val="385A4F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altLang="ja-JP" dirty="0">
                <a:solidFill>
                  <a:srgbClr val="385A4F"/>
                </a:solidFill>
                <a:latin typeface="+mj-lt"/>
              </a:rPr>
              <a:t>Benefits to collaborative learning outside the classroom</a:t>
            </a:r>
          </a:p>
          <a:p>
            <a:r>
              <a:rPr lang="en-GB" altLang="ja-JP" dirty="0">
                <a:solidFill>
                  <a:srgbClr val="385A4F"/>
                </a:solidFill>
                <a:latin typeface="+mj-lt"/>
              </a:rPr>
              <a:t> </a:t>
            </a:r>
            <a:endParaRPr lang="en-GB" dirty="0">
              <a:solidFill>
                <a:srgbClr val="385A4F"/>
              </a:solidFill>
              <a:latin typeface="+mj-lt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8A23C638-9688-459B-800B-7BF72940734F}"/>
              </a:ext>
            </a:extLst>
          </p:cNvPr>
          <p:cNvSpPr/>
          <p:nvPr/>
        </p:nvSpPr>
        <p:spPr>
          <a:xfrm>
            <a:off x="3649296" y="3515232"/>
            <a:ext cx="2341016" cy="1531784"/>
          </a:xfrm>
          <a:prstGeom prst="wedgeEllipseCallout">
            <a:avLst/>
          </a:prstGeom>
          <a:solidFill>
            <a:schemeClr val="accent4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  <a:r>
              <a:rPr lang="en-GB" sz="1400" dirty="0"/>
              <a:t>I truly believe my group working and presentation skills are improving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3E91B486-536E-4A77-8082-E80590720731}"/>
              </a:ext>
            </a:extLst>
          </p:cNvPr>
          <p:cNvSpPr/>
          <p:nvPr/>
        </p:nvSpPr>
        <p:spPr>
          <a:xfrm>
            <a:off x="5319305" y="4833984"/>
            <a:ext cx="2662559" cy="1782072"/>
          </a:xfrm>
          <a:prstGeom prst="wedgeEllipseCallout">
            <a:avLst>
              <a:gd name="adj1" fmla="val 21271"/>
              <a:gd name="adj2" fmla="val 57681"/>
            </a:avLst>
          </a:prstGeom>
          <a:solidFill>
            <a:schemeClr val="accent4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[PBL] has improved my knowledge on many different aspects of Human Biology I may not have considered before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047FB285-D658-4A6F-8804-39D96FB5B073}"/>
              </a:ext>
            </a:extLst>
          </p:cNvPr>
          <p:cNvSpPr/>
          <p:nvPr/>
        </p:nvSpPr>
        <p:spPr>
          <a:xfrm>
            <a:off x="7334281" y="3488980"/>
            <a:ext cx="2232248" cy="1268465"/>
          </a:xfrm>
          <a:prstGeom prst="wedgeEllipseCallout">
            <a:avLst/>
          </a:prstGeom>
          <a:solidFill>
            <a:srgbClr val="00843D"/>
          </a:solidFill>
          <a:ln>
            <a:solidFill>
              <a:srgbClr val="385A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I really enjoyed this session and the time constraints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D1787908-2D80-4BA0-AA78-1424CA3D66BB}"/>
              </a:ext>
            </a:extLst>
          </p:cNvPr>
          <p:cNvSpPr/>
          <p:nvPr/>
        </p:nvSpPr>
        <p:spPr>
          <a:xfrm>
            <a:off x="9933639" y="3778551"/>
            <a:ext cx="2163852" cy="1268465"/>
          </a:xfrm>
          <a:prstGeom prst="wedgeEllipseCallout">
            <a:avLst/>
          </a:prstGeom>
          <a:solidFill>
            <a:srgbClr val="00843D"/>
          </a:solidFill>
          <a:ln>
            <a:solidFill>
              <a:srgbClr val="385A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we had "finished" in an hour</a:t>
            </a: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2D2CDC2C-0150-49BF-B798-A96D2B54DEA4}"/>
              </a:ext>
            </a:extLst>
          </p:cNvPr>
          <p:cNvSpPr/>
          <p:nvPr/>
        </p:nvSpPr>
        <p:spPr>
          <a:xfrm>
            <a:off x="8205167" y="5097816"/>
            <a:ext cx="2448272" cy="1512168"/>
          </a:xfrm>
          <a:prstGeom prst="wedgeEllipseCallout">
            <a:avLst>
              <a:gd name="adj1" fmla="val 27121"/>
              <a:gd name="adj2" fmla="val 63247"/>
            </a:avLst>
          </a:prstGeom>
          <a:solidFill>
            <a:srgbClr val="00843D"/>
          </a:solidFill>
          <a:ln>
            <a:solidFill>
              <a:srgbClr val="385A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2 hours was too short to prepare and present the information.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5D4655-0849-443D-A9FA-AD42492FA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929" y="397541"/>
            <a:ext cx="4974342" cy="2989898"/>
          </a:xfrm>
          <a:prstGeom prst="rect">
            <a:avLst/>
          </a:prstGeom>
        </p:spPr>
      </p:pic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8994FDA5-3E7A-44B2-874C-B90E6750616A}"/>
              </a:ext>
            </a:extLst>
          </p:cNvPr>
          <p:cNvSpPr/>
          <p:nvPr/>
        </p:nvSpPr>
        <p:spPr>
          <a:xfrm>
            <a:off x="3459771" y="6137845"/>
            <a:ext cx="379050" cy="216024"/>
          </a:xfrm>
          <a:prstGeom prst="wedgeEllipseCallout">
            <a:avLst/>
          </a:prstGeom>
          <a:solidFill>
            <a:schemeClr val="bg2">
              <a:lumMod val="75000"/>
            </a:schemeClr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41329D-7C28-4C22-8B2F-CC00DC5C8FA2}"/>
              </a:ext>
            </a:extLst>
          </p:cNvPr>
          <p:cNvSpPr txBox="1"/>
          <p:nvPr/>
        </p:nvSpPr>
        <p:spPr>
          <a:xfrm>
            <a:off x="3917190" y="6137845"/>
            <a:ext cx="1290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843D"/>
                </a:solidFill>
              </a:rPr>
              <a:t>Human Biology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374604-8014-4066-BF88-1F78B003E5CE}"/>
              </a:ext>
            </a:extLst>
          </p:cNvPr>
          <p:cNvSpPr txBox="1"/>
          <p:nvPr/>
        </p:nvSpPr>
        <p:spPr>
          <a:xfrm>
            <a:off x="3973016" y="6471484"/>
            <a:ext cx="1290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843D"/>
                </a:solidFill>
              </a:rPr>
              <a:t>Anat / Phys</a:t>
            </a: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C4B18165-29B5-4A5E-A506-3E56C57BCF61}"/>
              </a:ext>
            </a:extLst>
          </p:cNvPr>
          <p:cNvSpPr/>
          <p:nvPr/>
        </p:nvSpPr>
        <p:spPr>
          <a:xfrm>
            <a:off x="3478852" y="6501971"/>
            <a:ext cx="379050" cy="216024"/>
          </a:xfrm>
          <a:prstGeom prst="wedgeEllipseCallout">
            <a:avLst/>
          </a:prstGeom>
          <a:solidFill>
            <a:srgbClr val="00843D"/>
          </a:solidFill>
          <a:ln>
            <a:solidFill>
              <a:srgbClr val="385A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B41A61-AEBD-476C-9DCB-024F76AD12AD}"/>
              </a:ext>
            </a:extLst>
          </p:cNvPr>
          <p:cNvSpPr txBox="1"/>
          <p:nvPr/>
        </p:nvSpPr>
        <p:spPr>
          <a:xfrm>
            <a:off x="7234897" y="2957460"/>
            <a:ext cx="1394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solidFill>
                  <a:srgbClr val="4F5961"/>
                </a:solidFill>
              </a:rPr>
              <a:t>Statistical analysis: Mann-Whitney U-test </a:t>
            </a:r>
          </a:p>
        </p:txBody>
      </p:sp>
    </p:spTree>
    <p:extLst>
      <p:ext uri="{BB962C8B-B14F-4D97-AF65-F5344CB8AC3E}">
        <p14:creationId xmlns:p14="http://schemas.microsoft.com/office/powerpoint/2010/main" val="3316832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3570644" y="4787900"/>
            <a:ext cx="8115230" cy="937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12</a:t>
            </a:r>
            <a:r>
              <a:rPr lang="en-GB" baseline="30000" dirty="0"/>
              <a:t>th</a:t>
            </a:r>
            <a:r>
              <a:rPr lang="en-GB" dirty="0"/>
              <a:t> Annual University of Glasgow Learning &amp; Teaching Conference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Katherine.Price@glasgow.ac.uk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66826159"/>
      </p:ext>
    </p:extLst>
  </p:cSld>
  <p:clrMapOvr>
    <a:masterClrMapping/>
  </p:clrMapOvr>
</p:sld>
</file>

<file path=ppt/theme/theme1.xml><?xml version="1.0" encoding="utf-8"?>
<a:theme xmlns:a="http://schemas.openxmlformats.org/drawingml/2006/main" name="Cobalt plus accents">
  <a:themeElements>
    <a:clrScheme name="Sky Blue">
      <a:dk1>
        <a:srgbClr val="000000"/>
      </a:dk1>
      <a:lt1>
        <a:srgbClr val="FFFFFF"/>
      </a:lt1>
      <a:dk2>
        <a:srgbClr val="0075B0"/>
      </a:dk2>
      <a:lt2>
        <a:srgbClr val="BFBFBF"/>
      </a:lt2>
      <a:accent1>
        <a:srgbClr val="0A5597"/>
      </a:accent1>
      <a:accent2>
        <a:srgbClr val="4D9EC8"/>
      </a:accent2>
      <a:accent3>
        <a:srgbClr val="52473B"/>
      </a:accent3>
      <a:accent4>
        <a:srgbClr val="A9A39D"/>
      </a:accent4>
      <a:accent5>
        <a:srgbClr val="4F5961"/>
      </a:accent5>
      <a:accent6>
        <a:srgbClr val="959BA0"/>
      </a:accent6>
      <a:hlink>
        <a:srgbClr val="0645AD"/>
      </a:hlink>
      <a:folHlink>
        <a:srgbClr val="0B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FDD6233-8A3E-4BF1-A78D-61E22BD428AA}" vid="{1FD8A86B-DEC2-4340-A38D-72894B3130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Cobalt plus accents</Template>
  <TotalTime>98</TotalTime>
  <Words>146</Words>
  <Application>Microsoft Office PowerPoint</Application>
  <PresentationFormat>Widescreen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Wingdings</vt:lpstr>
      <vt:lpstr>Wingdings 2</vt:lpstr>
      <vt:lpstr>Cobalt plus accents</vt:lpstr>
      <vt:lpstr>Collaborative problem based learning – in or out of the classroom? </vt:lpstr>
      <vt:lpstr>PBL:   Outside or Inside the classroom?</vt:lpstr>
      <vt:lpstr>Results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title</dc:title>
  <dc:creator>Andrew Struan</dc:creator>
  <cp:lastModifiedBy>Katherine Price</cp:lastModifiedBy>
  <cp:revision>13</cp:revision>
  <dcterms:created xsi:type="dcterms:W3CDTF">2018-10-02T11:17:22Z</dcterms:created>
  <dcterms:modified xsi:type="dcterms:W3CDTF">2019-03-25T13:14:18Z</dcterms:modified>
</cp:coreProperties>
</file>