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386" r:id="rId3"/>
    <p:sldId id="391" r:id="rId4"/>
    <p:sldId id="389" r:id="rId5"/>
    <p:sldId id="388" r:id="rId6"/>
    <p:sldId id="387" r:id="rId7"/>
    <p:sldId id="390" r:id="rId8"/>
    <p:sldId id="303" r:id="rId9"/>
  </p:sldIdLst>
  <p:sldSz cx="9144000" cy="5143500" type="screen16x9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/>
    <p:restoredTop sz="81143" autoAdjust="0"/>
  </p:normalViewPr>
  <p:slideViewPr>
    <p:cSldViewPr>
      <p:cViewPr varScale="1">
        <p:scale>
          <a:sx n="121" d="100"/>
          <a:sy n="121" d="100"/>
        </p:scale>
        <p:origin x="-12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C76F-F33C-4F0C-82B2-D340A7AB123A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AFB9-EC57-4A40-A078-0CD2BECF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4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Both</a:t>
            </a:r>
            <a:r>
              <a:rPr lang="en-GB" baseline="0" dirty="0" smtClean="0"/>
              <a:t> compounds have a number of legitimate uses and there will be a need for some people to use them on a </a:t>
            </a:r>
            <a:r>
              <a:rPr lang="en-GB" baseline="0" smtClean="0"/>
              <a:t>regular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XXX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 smtClean="0"/>
              <a:t>Title: Font size 24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 smtClean="0"/>
              <a:t>Title: Font size 24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6" y="1250950"/>
            <a:ext cx="8496942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Toolbox Talk: Chemical Safety</a:t>
            </a:r>
            <a:endParaRPr lang="en-US" dirty="0">
              <a:ea typeface="+mj-e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6" y="2160000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dirty="0" smtClean="0">
                <a:latin typeface="Arial" charset="0"/>
                <a:ea typeface="ヒラギノ角ゴ Pro W3" charset="-128"/>
                <a:cs typeface="ヒラギノ角ゴ Pro W3" charset="-128"/>
              </a:rPr>
              <a:t>01: Picric Acid and 2,4-DNP</a:t>
            </a:r>
            <a:endParaRPr lang="en-US" altLang="en-US" sz="2000" b="1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Where are they found?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7704857" cy="309634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2,4,6-trinitrophenol (Picric Acid)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Organic synthesis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Detection of urine (Jaffe Test)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Histology laboratories (fixing and staining)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Etching of metal alloys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Yellow dyes (historical uses)</a:t>
            </a:r>
          </a:p>
          <a:p>
            <a:pPr marL="114300" lvl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2,4-dinitrophenylhydrazine (2,4-DNP)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Organic synthesis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Brady’s Reagent (for ketones and aldehydes)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Histology laboratories (staining and fixing)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97838" y="1657132"/>
            <a:ext cx="1728192" cy="1778714"/>
            <a:chOff x="5997838" y="1563638"/>
            <a:chExt cx="1728192" cy="1778714"/>
          </a:xfrm>
        </p:grpSpPr>
        <p:pic>
          <p:nvPicPr>
            <p:cNvPr id="1026" name="Picture 2" descr="Image result for picric ac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38" y="1563638"/>
              <a:ext cx="1728192" cy="145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242822" y="3003798"/>
              <a:ext cx="12382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Picric Acid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89826" y="3723878"/>
            <a:ext cx="1944216" cy="1217315"/>
            <a:chOff x="5889826" y="3723878"/>
            <a:chExt cx="1944216" cy="1217315"/>
          </a:xfrm>
        </p:grpSpPr>
        <p:pic>
          <p:nvPicPr>
            <p:cNvPr id="1028" name="Picture 4" descr="Image result for 2,4-dnp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826" y="3723878"/>
              <a:ext cx="1944216" cy="85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76866" y="4602639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2,4-DNP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What are the risks?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7704857" cy="309634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Picric Acid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Toxic by skin contact and inhalation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Shock sensitive explosive (when dry)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React with metals to form unstable metal picrate compounds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May react with concrete floors to form calcium picrate (also unstable)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2,4-dinitrophenylhydrazine (2,4-DNP)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Harmful if swallowed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Shock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sensitive explosive (when dry)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Both substances must be licensed under the Explosives Regulations 2014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2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4655198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Safety precautions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5472609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Purchase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minimum amount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Consider purchasing low concentrations (&lt;2% in water)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Consider sharing stocks between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Store safely and securely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Check stocks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regularly to ensure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they don’t dry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Keep an inspection register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Dispose of unused material after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Inform the SEPS team to assist with licensing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06176" y="1769211"/>
            <a:ext cx="3600000" cy="270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0244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6656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What to look out for*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5472609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Check any historical or abandoned 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general condition and age of the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Listed concentration / dilution of the substance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Condition of the substance (is it dry?)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presence of crystals on the neck or screw threads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Metal stoppers or caps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Owner and age of the sample if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hecks should be carried out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opening container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3148014"/>
            <a:ext cx="240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03598"/>
            <a:ext cx="240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244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What to do about it?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192689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Examine the container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Ensure it is clearly labelled and stored securely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Ensure sample is not disturbed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Inform PI / Safety 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Arrange for disposal if substance no longer required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2,4-DNP (wet) via Veolia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2,4-DNP (dry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will require rehydration or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specialist on-site disposal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Picric Acid (wet) via Veolia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Picric Acid (dry) will require rehydration or specialist on-site disposal</a:t>
            </a:r>
          </a:p>
          <a:p>
            <a:pPr marL="0" indent="0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Don’t open the bottle unless you are certain it is safe to do so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0029" r="30029" b="25649"/>
          <a:stretch/>
        </p:blipFill>
        <p:spPr>
          <a:xfrm rot="5400000">
            <a:off x="6083055" y="2183807"/>
            <a:ext cx="3600000" cy="20643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0244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Rehydration procedure*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842493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Fill a plastic bucket or deep basin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ice water (sufficient depth to cover neck of bottle)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Place the bucket in a fume hood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(with lowered sash or blast shield if available)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Place the bottle in water upside down (use non-metallic weights to ensure immersion)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Leave overnight (remember to label the fume hood)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Check success of procedure after 24h (preferably leave the container for longer)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Check rehydration visually (especially threads of container)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Only if rehydration has been successful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carefully open container and add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*This procedure should only be carried out by a competent person using the correct PPE (gloves,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safety glasses and face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shield,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lab coat is the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requirement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in a fume cupboard.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1260000"/>
            <a:ext cx="583264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For Further Information Contact:</a:t>
            </a:r>
          </a:p>
          <a:p>
            <a:pPr marL="0"/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Dr. Phil Rodger (Chemical Safety Adviser)</a:t>
            </a:r>
          </a:p>
          <a:p>
            <a:pPr marL="0"/>
            <a:endParaRPr lang="en-US" altLang="en-US" dirty="0" smtClean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/>
            <a:r>
              <a:rPr lang="en-US" altLang="en-US" i="1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E:  Philip.Rodger@glasgow.ac.uk</a:t>
            </a:r>
          </a:p>
          <a:p>
            <a:pPr marL="0"/>
            <a:r>
              <a:rPr lang="en-US" altLang="en-US" i="1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T:  0141 3302799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678903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2151</TotalTime>
  <Words>540</Words>
  <Application>Microsoft Office PowerPoint</Application>
  <PresentationFormat>On-screen Show (16:9)</PresentationFormat>
  <Paragraphs>88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UoG_PowerPoint_16.9</vt:lpstr>
      <vt:lpstr>Toolbox Talk: Chemical Safety</vt:lpstr>
      <vt:lpstr>Where are they found?</vt:lpstr>
      <vt:lpstr>What are the risks?</vt:lpstr>
      <vt:lpstr>Safety precautions</vt:lpstr>
      <vt:lpstr>What to look out for*</vt:lpstr>
      <vt:lpstr>What to do about it?</vt:lpstr>
      <vt:lpstr>Rehydration procedure*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Philip Rodger</cp:lastModifiedBy>
  <cp:revision>94</cp:revision>
  <cp:lastPrinted>2017-04-19T11:06:20Z</cp:lastPrinted>
  <dcterms:created xsi:type="dcterms:W3CDTF">2016-02-16T11:44:26Z</dcterms:created>
  <dcterms:modified xsi:type="dcterms:W3CDTF">2017-08-22T10:55:49Z</dcterms:modified>
</cp:coreProperties>
</file>