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58" r:id="rId2"/>
  </p:sldMasterIdLst>
  <p:notesMasterIdLst>
    <p:notesMasterId r:id="rId29"/>
  </p:notesMasterIdLst>
  <p:sldIdLst>
    <p:sldId id="269" r:id="rId3"/>
    <p:sldId id="270" r:id="rId4"/>
    <p:sldId id="274" r:id="rId5"/>
    <p:sldId id="275" r:id="rId6"/>
    <p:sldId id="276" r:id="rId7"/>
    <p:sldId id="277" r:id="rId8"/>
    <p:sldId id="278" r:id="rId9"/>
    <p:sldId id="279" r:id="rId10"/>
    <p:sldId id="280" r:id="rId11"/>
    <p:sldId id="292" r:id="rId12"/>
    <p:sldId id="282" r:id="rId13"/>
    <p:sldId id="293" r:id="rId14"/>
    <p:sldId id="294" r:id="rId15"/>
    <p:sldId id="283" r:id="rId16"/>
    <p:sldId id="284" r:id="rId17"/>
    <p:sldId id="285" r:id="rId18"/>
    <p:sldId id="286" r:id="rId19"/>
    <p:sldId id="287" r:id="rId20"/>
    <p:sldId id="288" r:id="rId21"/>
    <p:sldId id="281" r:id="rId22"/>
    <p:sldId id="289" r:id="rId23"/>
    <p:sldId id="295" r:id="rId24"/>
    <p:sldId id="290" r:id="rId25"/>
    <p:sldId id="291" r:id="rId26"/>
    <p:sldId id="296" r:id="rId27"/>
    <p:sldId id="297" r:id="rId28"/>
  </p:sldIdLst>
  <p:sldSz cx="9144000" cy="6858000" type="screen4x3"/>
  <p:notesSz cx="6669088" cy="9872663"/>
  <p:defaultTextStyle>
    <a:defPPr>
      <a:defRPr lang="en-GB"/>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284F76"/>
    <a:srgbClr val="3E474E"/>
    <a:srgbClr val="032952"/>
    <a:srgbClr val="00213B"/>
    <a:srgbClr val="394753"/>
    <a:srgbClr val="5B5361"/>
    <a:srgbClr val="483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00" autoAdjust="0"/>
  </p:normalViewPr>
  <p:slideViewPr>
    <p:cSldViewPr>
      <p:cViewPr>
        <p:scale>
          <a:sx n="134" d="100"/>
          <a:sy n="134" d="100"/>
        </p:scale>
        <p:origin x="-324" y="15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Projected Net Gain/Loss to Scotland's budget when </a:t>
            </a:r>
            <a:r>
              <a:rPr lang="en-GB" dirty="0" err="1"/>
              <a:t>rUK</a:t>
            </a:r>
            <a:r>
              <a:rPr lang="en-GB" dirty="0"/>
              <a:t> taxes growing 1% faster than </a:t>
            </a:r>
            <a:r>
              <a:rPr lang="en-GB" dirty="0" smtClean="0"/>
              <a:t>Scotland </a:t>
            </a:r>
            <a:r>
              <a:rPr lang="en-GB" dirty="0"/>
              <a:t>with ONS population projections</a:t>
            </a:r>
          </a:p>
        </c:rich>
      </c:tx>
      <c:overlay val="0"/>
    </c:title>
    <c:autoTitleDeleted val="0"/>
    <c:plotArea>
      <c:layout/>
      <c:lineChart>
        <c:grouping val="standard"/>
        <c:varyColors val="0"/>
        <c:ser>
          <c:idx val="0"/>
          <c:order val="0"/>
          <c:tx>
            <c:v>Indexed Deduction</c:v>
          </c:tx>
          <c:marker>
            <c:symbol val="none"/>
          </c:marker>
          <c:cat>
            <c:strRef>
              <c:f>Calculus!$B$8:$V$8</c:f>
              <c:strCache>
                <c:ptCount val="21"/>
                <c:pt idx="0">
                  <c:v>2017/18</c:v>
                </c:pt>
                <c:pt idx="1">
                  <c:v>2018/19</c:v>
                </c:pt>
                <c:pt idx="2">
                  <c:v>2019/20</c:v>
                </c:pt>
                <c:pt idx="3">
                  <c:v>2020/21</c:v>
                </c:pt>
                <c:pt idx="4">
                  <c:v>2021/22</c:v>
                </c:pt>
                <c:pt idx="5">
                  <c:v>2022/23</c:v>
                </c:pt>
                <c:pt idx="6">
                  <c:v>2023/24</c:v>
                </c:pt>
                <c:pt idx="7">
                  <c:v>2024/25</c:v>
                </c:pt>
                <c:pt idx="8">
                  <c:v>2025/26</c:v>
                </c:pt>
                <c:pt idx="9">
                  <c:v>2026/27</c:v>
                </c:pt>
                <c:pt idx="10">
                  <c:v>2027/28</c:v>
                </c:pt>
                <c:pt idx="11">
                  <c:v>2028/29</c:v>
                </c:pt>
                <c:pt idx="12">
                  <c:v>2029/30</c:v>
                </c:pt>
                <c:pt idx="13">
                  <c:v>2030/31</c:v>
                </c:pt>
                <c:pt idx="14">
                  <c:v>2031/32</c:v>
                </c:pt>
                <c:pt idx="15">
                  <c:v>2032/33</c:v>
                </c:pt>
                <c:pt idx="16">
                  <c:v>2033/34</c:v>
                </c:pt>
                <c:pt idx="17">
                  <c:v>2034/35</c:v>
                </c:pt>
                <c:pt idx="18">
                  <c:v>2035/36</c:v>
                </c:pt>
                <c:pt idx="19">
                  <c:v>2036/37</c:v>
                </c:pt>
                <c:pt idx="20">
                  <c:v>2037/38</c:v>
                </c:pt>
              </c:strCache>
            </c:strRef>
          </c:cat>
          <c:val>
            <c:numRef>
              <c:f>Calculus!$B$37:$V$37</c:f>
              <c:numCache>
                <c:formatCode>#,##0_ ;\-#,##0\ </c:formatCode>
                <c:ptCount val="21"/>
                <c:pt idx="0">
                  <c:v>0</c:v>
                </c:pt>
                <c:pt idx="1">
                  <c:v>-193.05133504265541</c:v>
                </c:pt>
                <c:pt idx="2">
                  <c:v>-395.62934700006201</c:v>
                </c:pt>
                <c:pt idx="3">
                  <c:v>-609.95113267873967</c:v>
                </c:pt>
                <c:pt idx="4">
                  <c:v>-836.50309311315505</c:v>
                </c:pt>
                <c:pt idx="5">
                  <c:v>-1079.376437411705</c:v>
                </c:pt>
                <c:pt idx="6">
                  <c:v>-1339.1686477966409</c:v>
                </c:pt>
                <c:pt idx="7">
                  <c:v>-1616.2867035708041</c:v>
                </c:pt>
                <c:pt idx="8">
                  <c:v>-1911.49010784644</c:v>
                </c:pt>
                <c:pt idx="9">
                  <c:v>-2225.6453011725971</c:v>
                </c:pt>
                <c:pt idx="10">
                  <c:v>-2559.994165727951</c:v>
                </c:pt>
                <c:pt idx="11">
                  <c:v>-2915.9974801901521</c:v>
                </c:pt>
                <c:pt idx="12">
                  <c:v>-3295.283332794595</c:v>
                </c:pt>
                <c:pt idx="13">
                  <c:v>-3699.233507242981</c:v>
                </c:pt>
                <c:pt idx="14">
                  <c:v>-4129.3507759210588</c:v>
                </c:pt>
                <c:pt idx="15">
                  <c:v>-4587.2634165191448</c:v>
                </c:pt>
                <c:pt idx="16">
                  <c:v>-5074.6180452536601</c:v>
                </c:pt>
                <c:pt idx="17">
                  <c:v>-5592.9037329308967</c:v>
                </c:pt>
                <c:pt idx="18">
                  <c:v>-6144.1800921202394</c:v>
                </c:pt>
                <c:pt idx="19">
                  <c:v>-6730.1668690718998</c:v>
                </c:pt>
                <c:pt idx="20">
                  <c:v>-7352.5621196753764</c:v>
                </c:pt>
              </c:numCache>
            </c:numRef>
          </c:val>
          <c:smooth val="0"/>
        </c:ser>
        <c:ser>
          <c:idx val="1"/>
          <c:order val="1"/>
          <c:tx>
            <c:v>Level Deduction</c:v>
          </c:tx>
          <c:marker>
            <c:symbol val="none"/>
          </c:marker>
          <c:cat>
            <c:strRef>
              <c:f>Calculus!$B$8:$V$8</c:f>
              <c:strCache>
                <c:ptCount val="21"/>
                <c:pt idx="0">
                  <c:v>2017/18</c:v>
                </c:pt>
                <c:pt idx="1">
                  <c:v>2018/19</c:v>
                </c:pt>
                <c:pt idx="2">
                  <c:v>2019/20</c:v>
                </c:pt>
                <c:pt idx="3">
                  <c:v>2020/21</c:v>
                </c:pt>
                <c:pt idx="4">
                  <c:v>2021/22</c:v>
                </c:pt>
                <c:pt idx="5">
                  <c:v>2022/23</c:v>
                </c:pt>
                <c:pt idx="6">
                  <c:v>2023/24</c:v>
                </c:pt>
                <c:pt idx="7">
                  <c:v>2024/25</c:v>
                </c:pt>
                <c:pt idx="8">
                  <c:v>2025/26</c:v>
                </c:pt>
                <c:pt idx="9">
                  <c:v>2026/27</c:v>
                </c:pt>
                <c:pt idx="10">
                  <c:v>2027/28</c:v>
                </c:pt>
                <c:pt idx="11">
                  <c:v>2028/29</c:v>
                </c:pt>
                <c:pt idx="12">
                  <c:v>2029/30</c:v>
                </c:pt>
                <c:pt idx="13">
                  <c:v>2030/31</c:v>
                </c:pt>
                <c:pt idx="14">
                  <c:v>2031/32</c:v>
                </c:pt>
                <c:pt idx="15">
                  <c:v>2032/33</c:v>
                </c:pt>
                <c:pt idx="16">
                  <c:v>2033/34</c:v>
                </c:pt>
                <c:pt idx="17">
                  <c:v>2034/35</c:v>
                </c:pt>
                <c:pt idx="18">
                  <c:v>2035/36</c:v>
                </c:pt>
                <c:pt idx="19">
                  <c:v>2036/37</c:v>
                </c:pt>
                <c:pt idx="20">
                  <c:v>2037/38</c:v>
                </c:pt>
              </c:strCache>
            </c:strRef>
          </c:cat>
          <c:val>
            <c:numRef>
              <c:f>Calculus!$B$45:$V$45</c:f>
              <c:numCache>
                <c:formatCode>#,##0</c:formatCode>
                <c:ptCount val="21"/>
                <c:pt idx="0">
                  <c:v>0</c:v>
                </c:pt>
                <c:pt idx="1">
                  <c:v>-272.13894924648758</c:v>
                </c:pt>
                <c:pt idx="2">
                  <c:v>-554.11008124895136</c:v>
                </c:pt>
                <c:pt idx="3">
                  <c:v>-848.43583973709246</c:v>
                </c:pt>
                <c:pt idx="4">
                  <c:v>-1155.703845584336</c:v>
                </c:pt>
                <c:pt idx="5">
                  <c:v>-1480.2509902668751</c:v>
                </c:pt>
                <c:pt idx="6">
                  <c:v>-1822.6088366290369</c:v>
                </c:pt>
                <c:pt idx="7">
                  <c:v>-2183.120790986773</c:v>
                </c:pt>
                <c:pt idx="8">
                  <c:v>-2562.5018325123601</c:v>
                </c:pt>
                <c:pt idx="9">
                  <c:v>-2961.5740913611812</c:v>
                </c:pt>
                <c:pt idx="10">
                  <c:v>-3381.553443259872</c:v>
                </c:pt>
                <c:pt idx="11">
                  <c:v>-3823.867251175157</c:v>
                </c:pt>
                <c:pt idx="12">
                  <c:v>-4290.0632344281403</c:v>
                </c:pt>
                <c:pt idx="13">
                  <c:v>-4781.4266740623498</c:v>
                </c:pt>
                <c:pt idx="14">
                  <c:v>-5299.3480685531104</c:v>
                </c:pt>
                <c:pt idx="15">
                  <c:v>-5845.3185485998501</c:v>
                </c:pt>
                <c:pt idx="16">
                  <c:v>-6420.8302030420818</c:v>
                </c:pt>
                <c:pt idx="17">
                  <c:v>-7027.2066044876801</c:v>
                </c:pt>
                <c:pt idx="18">
                  <c:v>-7666.3109643541202</c:v>
                </c:pt>
                <c:pt idx="19">
                  <c:v>-8339.6506080833024</c:v>
                </c:pt>
                <c:pt idx="20">
                  <c:v>-9048.6981676226933</c:v>
                </c:pt>
              </c:numCache>
            </c:numRef>
          </c:val>
          <c:smooth val="0"/>
        </c:ser>
        <c:ser>
          <c:idx val="2"/>
          <c:order val="2"/>
          <c:tx>
            <c:v>Indexed Deduction per capita</c:v>
          </c:tx>
          <c:marker>
            <c:symbol val="none"/>
          </c:marker>
          <c:cat>
            <c:strRef>
              <c:f>Calculus!$B$8:$V$8</c:f>
              <c:strCache>
                <c:ptCount val="21"/>
                <c:pt idx="0">
                  <c:v>2017/18</c:v>
                </c:pt>
                <c:pt idx="1">
                  <c:v>2018/19</c:v>
                </c:pt>
                <c:pt idx="2">
                  <c:v>2019/20</c:v>
                </c:pt>
                <c:pt idx="3">
                  <c:v>2020/21</c:v>
                </c:pt>
                <c:pt idx="4">
                  <c:v>2021/22</c:v>
                </c:pt>
                <c:pt idx="5">
                  <c:v>2022/23</c:v>
                </c:pt>
                <c:pt idx="6">
                  <c:v>2023/24</c:v>
                </c:pt>
                <c:pt idx="7">
                  <c:v>2024/25</c:v>
                </c:pt>
                <c:pt idx="8">
                  <c:v>2025/26</c:v>
                </c:pt>
                <c:pt idx="9">
                  <c:v>2026/27</c:v>
                </c:pt>
                <c:pt idx="10">
                  <c:v>2027/28</c:v>
                </c:pt>
                <c:pt idx="11">
                  <c:v>2028/29</c:v>
                </c:pt>
                <c:pt idx="12">
                  <c:v>2029/30</c:v>
                </c:pt>
                <c:pt idx="13">
                  <c:v>2030/31</c:v>
                </c:pt>
                <c:pt idx="14">
                  <c:v>2031/32</c:v>
                </c:pt>
                <c:pt idx="15">
                  <c:v>2032/33</c:v>
                </c:pt>
                <c:pt idx="16">
                  <c:v>2033/34</c:v>
                </c:pt>
                <c:pt idx="17">
                  <c:v>2034/35</c:v>
                </c:pt>
                <c:pt idx="18">
                  <c:v>2035/36</c:v>
                </c:pt>
                <c:pt idx="19">
                  <c:v>2036/37</c:v>
                </c:pt>
                <c:pt idx="20">
                  <c:v>2037/38</c:v>
                </c:pt>
              </c:strCache>
            </c:strRef>
          </c:cat>
          <c:val>
            <c:numRef>
              <c:f>Calculus!$B$55:$V$55</c:f>
              <c:numCache>
                <c:formatCode>#,##0</c:formatCode>
                <c:ptCount val="21"/>
                <c:pt idx="0">
                  <c:v>0</c:v>
                </c:pt>
                <c:pt idx="1">
                  <c:v>-133.25131859251809</c:v>
                </c:pt>
                <c:pt idx="2">
                  <c:v>-276.66910850042598</c:v>
                </c:pt>
                <c:pt idx="3">
                  <c:v>-430.87240683634798</c:v>
                </c:pt>
                <c:pt idx="4">
                  <c:v>-596.50635291944843</c:v>
                </c:pt>
                <c:pt idx="5">
                  <c:v>-774.205940767475</c:v>
                </c:pt>
                <c:pt idx="6">
                  <c:v>-964.64712838523099</c:v>
                </c:pt>
                <c:pt idx="7">
                  <c:v>-1168.5334887585921</c:v>
                </c:pt>
                <c:pt idx="8">
                  <c:v>-1386.578884612805</c:v>
                </c:pt>
                <c:pt idx="9">
                  <c:v>-1619.5071712304709</c:v>
                </c:pt>
                <c:pt idx="10">
                  <c:v>-1868.0584623130601</c:v>
                </c:pt>
                <c:pt idx="11">
                  <c:v>-2132.9922064416528</c:v>
                </c:pt>
                <c:pt idx="12">
                  <c:v>-2415.0549386249081</c:v>
                </c:pt>
                <c:pt idx="13">
                  <c:v>-2715.0446322435628</c:v>
                </c:pt>
                <c:pt idx="14">
                  <c:v>-3033.784474006668</c:v>
                </c:pt>
                <c:pt idx="15">
                  <c:v>-3372.116961580406</c:v>
                </c:pt>
                <c:pt idx="16">
                  <c:v>-3730.9335006043939</c:v>
                </c:pt>
                <c:pt idx="17">
                  <c:v>-4111.2041592126516</c:v>
                </c:pt>
                <c:pt idx="18">
                  <c:v>-4513.8788780989626</c:v>
                </c:pt>
                <c:pt idx="19">
                  <c:v>-4940.0325139701818</c:v>
                </c:pt>
                <c:pt idx="20">
                  <c:v>-5390.819469247348</c:v>
                </c:pt>
              </c:numCache>
            </c:numRef>
          </c:val>
          <c:smooth val="0"/>
        </c:ser>
        <c:dLbls>
          <c:showLegendKey val="0"/>
          <c:showVal val="0"/>
          <c:showCatName val="0"/>
          <c:showSerName val="0"/>
          <c:showPercent val="0"/>
          <c:showBubbleSize val="0"/>
        </c:dLbls>
        <c:marker val="1"/>
        <c:smooth val="0"/>
        <c:axId val="76290688"/>
        <c:axId val="76308864"/>
      </c:lineChart>
      <c:catAx>
        <c:axId val="76290688"/>
        <c:scaling>
          <c:orientation val="minMax"/>
        </c:scaling>
        <c:delete val="0"/>
        <c:axPos val="b"/>
        <c:majorTickMark val="out"/>
        <c:minorTickMark val="none"/>
        <c:tickLblPos val="low"/>
        <c:crossAx val="76308864"/>
        <c:crosses val="autoZero"/>
        <c:auto val="1"/>
        <c:lblAlgn val="ctr"/>
        <c:lblOffset val="100"/>
        <c:noMultiLvlLbl val="0"/>
      </c:catAx>
      <c:valAx>
        <c:axId val="76308864"/>
        <c:scaling>
          <c:orientation val="minMax"/>
        </c:scaling>
        <c:delete val="0"/>
        <c:axPos val="l"/>
        <c:majorGridlines/>
        <c:title>
          <c:tx>
            <c:rich>
              <a:bodyPr rot="-5400000" vert="horz"/>
              <a:lstStyle/>
              <a:p>
                <a:pPr>
                  <a:defRPr/>
                </a:pPr>
                <a:r>
                  <a:rPr lang="en-GB"/>
                  <a:t>Annual Net Gains/Losses to Scotland's Budget (£m) </a:t>
                </a:r>
              </a:p>
            </c:rich>
          </c:tx>
          <c:overlay val="0"/>
        </c:title>
        <c:numFmt formatCode="#,##0_ ;\-#,##0\ " sourceLinked="1"/>
        <c:majorTickMark val="out"/>
        <c:minorTickMark val="none"/>
        <c:tickLblPos val="nextTo"/>
        <c:crossAx val="76290688"/>
        <c:crosses val="autoZero"/>
        <c:crossBetween val="between"/>
      </c:valAx>
    </c:plotArea>
    <c:legend>
      <c:legendPos val="b"/>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4"/>
          </a:xfrm>
          <a:prstGeom prst="rect">
            <a:avLst/>
          </a:prstGeom>
        </p:spPr>
        <p:txBody>
          <a:bodyPr vert="horz" lIns="90718" tIns="45359" rIns="90718" bIns="45359" rtlCol="0"/>
          <a:lstStyle>
            <a:lvl1pPr algn="l">
              <a:defRPr sz="1200"/>
            </a:lvl1pPr>
          </a:lstStyle>
          <a:p>
            <a:endParaRPr lang="en-GB"/>
          </a:p>
        </p:txBody>
      </p:sp>
      <p:sp>
        <p:nvSpPr>
          <p:cNvPr id="3" name="Date Placeholder 2"/>
          <p:cNvSpPr>
            <a:spLocks noGrp="1"/>
          </p:cNvSpPr>
          <p:nvPr>
            <p:ph type="dt" idx="1"/>
          </p:nvPr>
        </p:nvSpPr>
        <p:spPr>
          <a:xfrm>
            <a:off x="3777607" y="0"/>
            <a:ext cx="2889938" cy="493634"/>
          </a:xfrm>
          <a:prstGeom prst="rect">
            <a:avLst/>
          </a:prstGeom>
        </p:spPr>
        <p:txBody>
          <a:bodyPr vert="horz" lIns="90718" tIns="45359" rIns="90718" bIns="45359" rtlCol="0"/>
          <a:lstStyle>
            <a:lvl1pPr algn="r">
              <a:defRPr sz="1200"/>
            </a:lvl1pPr>
          </a:lstStyle>
          <a:p>
            <a:fld id="{25005760-5F58-4315-B633-B5D59E1EF2A3}" type="datetimeFigureOut">
              <a:rPr lang="en-GB" smtClean="0"/>
              <a:t>25/02/2016</a:t>
            </a:fld>
            <a:endParaRPr lang="en-GB"/>
          </a:p>
        </p:txBody>
      </p:sp>
      <p:sp>
        <p:nvSpPr>
          <p:cNvPr id="4" name="Slide Image Placeholder 3"/>
          <p:cNvSpPr>
            <a:spLocks noGrp="1" noRot="1" noChangeAspect="1"/>
          </p:cNvSpPr>
          <p:nvPr>
            <p:ph type="sldImg" idx="2"/>
          </p:nvPr>
        </p:nvSpPr>
        <p:spPr>
          <a:xfrm>
            <a:off x="866775" y="741363"/>
            <a:ext cx="4935538" cy="3702050"/>
          </a:xfrm>
          <a:prstGeom prst="rect">
            <a:avLst/>
          </a:prstGeom>
          <a:noFill/>
          <a:ln w="12700">
            <a:solidFill>
              <a:prstClr val="black"/>
            </a:solidFill>
          </a:ln>
        </p:spPr>
        <p:txBody>
          <a:bodyPr vert="horz" lIns="90718" tIns="45359" rIns="90718" bIns="45359" rtlCol="0" anchor="ctr"/>
          <a:lstStyle/>
          <a:p>
            <a:endParaRPr lang="en-GB"/>
          </a:p>
        </p:txBody>
      </p:sp>
      <p:sp>
        <p:nvSpPr>
          <p:cNvPr id="5" name="Notes Placeholder 4"/>
          <p:cNvSpPr>
            <a:spLocks noGrp="1"/>
          </p:cNvSpPr>
          <p:nvPr>
            <p:ph type="body" sz="quarter" idx="3"/>
          </p:nvPr>
        </p:nvSpPr>
        <p:spPr>
          <a:xfrm>
            <a:off x="666909" y="4689516"/>
            <a:ext cx="5335270" cy="4442699"/>
          </a:xfrm>
          <a:prstGeom prst="rect">
            <a:avLst/>
          </a:prstGeom>
        </p:spPr>
        <p:txBody>
          <a:bodyPr vert="horz" lIns="90718" tIns="45359" rIns="90718" bIns="453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3634"/>
          </a:xfrm>
          <a:prstGeom prst="rect">
            <a:avLst/>
          </a:prstGeom>
        </p:spPr>
        <p:txBody>
          <a:bodyPr vert="horz" lIns="90718" tIns="45359" rIns="90718" bIns="45359"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3634"/>
          </a:xfrm>
          <a:prstGeom prst="rect">
            <a:avLst/>
          </a:prstGeom>
        </p:spPr>
        <p:txBody>
          <a:bodyPr vert="horz" lIns="90718" tIns="45359" rIns="90718" bIns="45359" rtlCol="0" anchor="b"/>
          <a:lstStyle>
            <a:lvl1pPr algn="r">
              <a:defRPr sz="1200"/>
            </a:lvl1pPr>
          </a:lstStyle>
          <a:p>
            <a:fld id="{1916B97B-E757-42EC-A8FE-F8D9ADFA7106}" type="slidenum">
              <a:rPr lang="en-GB" smtClean="0"/>
              <a:t>‹#›</a:t>
            </a:fld>
            <a:endParaRPr lang="en-GB"/>
          </a:p>
        </p:txBody>
      </p:sp>
    </p:spTree>
    <p:extLst>
      <p:ext uri="{BB962C8B-B14F-4D97-AF65-F5344CB8AC3E}">
        <p14:creationId xmlns:p14="http://schemas.microsoft.com/office/powerpoint/2010/main" val="233439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Pleasure</a:t>
            </a:r>
            <a:r>
              <a:rPr lang="en-GB" baseline="0" dirty="0" smtClean="0"/>
              <a:t> to be here </a:t>
            </a:r>
          </a:p>
          <a:p>
            <a:pPr marL="226794" indent="-226794">
              <a:buAutoNum type="arabicPeriod"/>
            </a:pPr>
            <a:r>
              <a:rPr lang="en-GB" baseline="0" dirty="0" smtClean="0"/>
              <a:t>Because as an academic it’s a rare opportunity to be back in a lecture theatre</a:t>
            </a:r>
          </a:p>
          <a:p>
            <a:pPr marL="226794" indent="-226794">
              <a:buAutoNum type="arabicPeriod"/>
            </a:pPr>
            <a:r>
              <a:rPr lang="en-GB" baseline="0" dirty="0" smtClean="0"/>
              <a:t>Because I helped to organise two cycles of Stevenson lectures – and was involved in editing/contributing to two edited volumes</a:t>
            </a:r>
          </a:p>
          <a:p>
            <a:pPr marL="226794" indent="-226794">
              <a:buAutoNum type="arabicPeriod"/>
            </a:pPr>
            <a:endParaRPr lang="en-GB" baseline="0" dirty="0" smtClean="0"/>
          </a:p>
          <a:p>
            <a:pPr marL="226794" indent="-226794">
              <a:buAutoNum type="arabicPeriod"/>
            </a:pPr>
            <a:r>
              <a:rPr lang="en-GB" baseline="0" dirty="0" smtClean="0"/>
              <a:t>Caveat – I am speaking as an independent economist not as the Head of this institution.   </a:t>
            </a:r>
          </a:p>
          <a:p>
            <a:pPr marL="226794" indent="-226794">
              <a:buAutoNum type="arabicPeriod"/>
            </a:pPr>
            <a:endParaRPr lang="en-GB" baseline="0" dirty="0" smtClean="0"/>
          </a:p>
          <a:p>
            <a:pPr marL="226794" indent="-226794">
              <a:buAutoNum type="arabicPeriod"/>
            </a:pPr>
            <a:endParaRPr lang="en-GB" dirty="0"/>
          </a:p>
        </p:txBody>
      </p:sp>
      <p:sp>
        <p:nvSpPr>
          <p:cNvPr id="4" name="Slide Number Placeholder 3"/>
          <p:cNvSpPr>
            <a:spLocks noGrp="1"/>
          </p:cNvSpPr>
          <p:nvPr>
            <p:ph type="sldNum" sz="quarter" idx="10"/>
          </p:nvPr>
        </p:nvSpPr>
        <p:spPr/>
        <p:txBody>
          <a:bodyPr/>
          <a:lstStyle/>
          <a:p>
            <a:fld id="{1916B97B-E757-42EC-A8FE-F8D9ADFA7106}" type="slidenum">
              <a:rPr lang="en-GB" smtClean="0"/>
              <a:t>1</a:t>
            </a:fld>
            <a:endParaRPr lang="en-GB"/>
          </a:p>
        </p:txBody>
      </p:sp>
    </p:spTree>
    <p:extLst>
      <p:ext uri="{BB962C8B-B14F-4D97-AF65-F5344CB8AC3E}">
        <p14:creationId xmlns:p14="http://schemas.microsoft.com/office/powerpoint/2010/main" val="3380524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10</a:t>
            </a:fld>
            <a:endParaRPr lang="en-GB"/>
          </a:p>
        </p:txBody>
      </p:sp>
    </p:spTree>
    <p:extLst>
      <p:ext uri="{BB962C8B-B14F-4D97-AF65-F5344CB8AC3E}">
        <p14:creationId xmlns:p14="http://schemas.microsoft.com/office/powerpoint/2010/main" val="298146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B6EE5-C2E2-5240-9AF2-01084B0A299B}" type="slidenum">
              <a:rPr lang="en-US" smtClean="0"/>
              <a:t>11</a:t>
            </a:fld>
            <a:endParaRPr lang="en-US"/>
          </a:p>
        </p:txBody>
      </p:sp>
    </p:spTree>
    <p:extLst>
      <p:ext uri="{BB962C8B-B14F-4D97-AF65-F5344CB8AC3E}">
        <p14:creationId xmlns:p14="http://schemas.microsoft.com/office/powerpoint/2010/main" val="2091643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12</a:t>
            </a:fld>
            <a:endParaRPr lang="en-GB"/>
          </a:p>
        </p:txBody>
      </p:sp>
    </p:spTree>
    <p:extLst>
      <p:ext uri="{BB962C8B-B14F-4D97-AF65-F5344CB8AC3E}">
        <p14:creationId xmlns:p14="http://schemas.microsoft.com/office/powerpoint/2010/main" val="73601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13</a:t>
            </a:fld>
            <a:endParaRPr lang="en-GB"/>
          </a:p>
        </p:txBody>
      </p:sp>
    </p:spTree>
    <p:extLst>
      <p:ext uri="{BB962C8B-B14F-4D97-AF65-F5344CB8AC3E}">
        <p14:creationId xmlns:p14="http://schemas.microsoft.com/office/powerpoint/2010/main" val="1266203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14</a:t>
            </a:fld>
            <a:endParaRPr lang="en-GB"/>
          </a:p>
        </p:txBody>
      </p:sp>
    </p:spTree>
    <p:extLst>
      <p:ext uri="{BB962C8B-B14F-4D97-AF65-F5344CB8AC3E}">
        <p14:creationId xmlns:p14="http://schemas.microsoft.com/office/powerpoint/2010/main" val="115842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15</a:t>
            </a:fld>
            <a:endParaRPr lang="en-GB"/>
          </a:p>
        </p:txBody>
      </p:sp>
    </p:spTree>
    <p:extLst>
      <p:ext uri="{BB962C8B-B14F-4D97-AF65-F5344CB8AC3E}">
        <p14:creationId xmlns:p14="http://schemas.microsoft.com/office/powerpoint/2010/main" val="3905534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16</a:t>
            </a:fld>
            <a:endParaRPr lang="en-GB"/>
          </a:p>
        </p:txBody>
      </p:sp>
    </p:spTree>
    <p:extLst>
      <p:ext uri="{BB962C8B-B14F-4D97-AF65-F5344CB8AC3E}">
        <p14:creationId xmlns:p14="http://schemas.microsoft.com/office/powerpoint/2010/main" val="1812617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17</a:t>
            </a:fld>
            <a:endParaRPr lang="en-GB"/>
          </a:p>
        </p:txBody>
      </p:sp>
    </p:spTree>
    <p:extLst>
      <p:ext uri="{BB962C8B-B14F-4D97-AF65-F5344CB8AC3E}">
        <p14:creationId xmlns:p14="http://schemas.microsoft.com/office/powerpoint/2010/main" val="13704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18</a:t>
            </a:fld>
            <a:endParaRPr lang="en-GB"/>
          </a:p>
        </p:txBody>
      </p:sp>
    </p:spTree>
    <p:extLst>
      <p:ext uri="{BB962C8B-B14F-4D97-AF65-F5344CB8AC3E}">
        <p14:creationId xmlns:p14="http://schemas.microsoft.com/office/powerpoint/2010/main" val="2070383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19</a:t>
            </a:fld>
            <a:endParaRPr lang="en-GB"/>
          </a:p>
        </p:txBody>
      </p:sp>
    </p:spTree>
    <p:extLst>
      <p:ext uri="{BB962C8B-B14F-4D97-AF65-F5344CB8AC3E}">
        <p14:creationId xmlns:p14="http://schemas.microsoft.com/office/powerpoint/2010/main" val="320779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96" indent="-170096">
              <a:buFontTx/>
              <a:buChar char="-"/>
            </a:pPr>
            <a:r>
              <a:rPr lang="en-GB" dirty="0" smtClean="0"/>
              <a:t>Note</a:t>
            </a:r>
            <a:r>
              <a:rPr lang="en-GB" baseline="0" dirty="0" smtClean="0"/>
              <a:t> I cannot focus on all aspects of the fiscal framework. The press and public attention has focused mainly on one aspect in particular and that is the method for determining the block grant to Scotland from Westminster after the devolution of additional taxation and welfare powers. But there are many other aspects of the framework which are very important (</a:t>
            </a:r>
            <a:r>
              <a:rPr lang="en-GB" baseline="0" dirty="0" err="1" smtClean="0"/>
              <a:t>eg</a:t>
            </a:r>
            <a:r>
              <a:rPr lang="en-GB" baseline="0" dirty="0" smtClean="0"/>
              <a:t> borrowing powers, the governance of the fiscal framework </a:t>
            </a:r>
            <a:r>
              <a:rPr lang="en-GB" baseline="0" dirty="0" err="1" smtClean="0"/>
              <a:t>etc</a:t>
            </a:r>
            <a:r>
              <a:rPr lang="en-GB" baseline="0" dirty="0" smtClean="0"/>
              <a:t>). I will cover as many as I can in the time </a:t>
            </a:r>
            <a:r>
              <a:rPr lang="en-GB" baseline="0" dirty="0" err="1" smtClean="0"/>
              <a:t>alotted</a:t>
            </a:r>
            <a:r>
              <a:rPr lang="en-GB" baseline="0" dirty="0" smtClean="0"/>
              <a:t> but cannot obviously go into detail in all these areas.</a:t>
            </a:r>
          </a:p>
          <a:p>
            <a:pPr marL="170096" indent="-170096">
              <a:buFontTx/>
              <a:buChar char="-"/>
            </a:pP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916B97B-E757-42EC-A8FE-F8D9ADFA7106}" type="slidenum">
              <a:rPr lang="en-GB" smtClean="0"/>
              <a:t>2</a:t>
            </a:fld>
            <a:endParaRPr lang="en-GB"/>
          </a:p>
        </p:txBody>
      </p:sp>
    </p:spTree>
    <p:extLst>
      <p:ext uri="{BB962C8B-B14F-4D97-AF65-F5344CB8AC3E}">
        <p14:creationId xmlns:p14="http://schemas.microsoft.com/office/powerpoint/2010/main" val="4050390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20</a:t>
            </a:fld>
            <a:endParaRPr lang="en-GB"/>
          </a:p>
        </p:txBody>
      </p:sp>
    </p:spTree>
    <p:extLst>
      <p:ext uri="{BB962C8B-B14F-4D97-AF65-F5344CB8AC3E}">
        <p14:creationId xmlns:p14="http://schemas.microsoft.com/office/powerpoint/2010/main" val="2423738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21</a:t>
            </a:fld>
            <a:endParaRPr lang="en-GB"/>
          </a:p>
        </p:txBody>
      </p:sp>
    </p:spTree>
    <p:extLst>
      <p:ext uri="{BB962C8B-B14F-4D97-AF65-F5344CB8AC3E}">
        <p14:creationId xmlns:p14="http://schemas.microsoft.com/office/powerpoint/2010/main" val="3908998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16B97B-E757-42EC-A8FE-F8D9ADFA7106}" type="slidenum">
              <a:rPr lang="en-GB" smtClean="0"/>
              <a:t>22</a:t>
            </a:fld>
            <a:endParaRPr lang="en-GB"/>
          </a:p>
        </p:txBody>
      </p:sp>
    </p:spTree>
    <p:extLst>
      <p:ext uri="{BB962C8B-B14F-4D97-AF65-F5344CB8AC3E}">
        <p14:creationId xmlns:p14="http://schemas.microsoft.com/office/powerpoint/2010/main" val="2583872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sz="1200" dirty="0" smtClean="0"/>
              <a:t>e.g. if the </a:t>
            </a:r>
            <a:r>
              <a:rPr lang="en-US" sz="1200" dirty="0" err="1" smtClean="0"/>
              <a:t>rUK</a:t>
            </a:r>
            <a:r>
              <a:rPr lang="en-US" sz="1200" dirty="0" smtClean="0"/>
              <a:t> government raises income tax to spend on devolved areas this might advantage Scotland depending on the BGA method. If </a:t>
            </a:r>
            <a:r>
              <a:rPr lang="en-US" sz="1200" dirty="0" err="1" smtClean="0"/>
              <a:t>rUK</a:t>
            </a:r>
            <a:r>
              <a:rPr lang="en-US" sz="1200" dirty="0" smtClean="0"/>
              <a:t> government raises income tax this automatically disadvantages Scotland through the BGA. So it may be best to keep the system as straightforward as possible.</a:t>
            </a:r>
          </a:p>
          <a:p>
            <a:endParaRPr lang="en-US" dirty="0" smtClean="0"/>
          </a:p>
          <a:p>
            <a:r>
              <a:rPr lang="en-US" dirty="0" smtClean="0"/>
              <a:t>3. </a:t>
            </a:r>
            <a:r>
              <a:rPr lang="en-US" sz="1200" dirty="0" smtClean="0"/>
              <a:t>No simple formula will work for ever. Again, a fiscal arbitrator might be able to make recommendations to the two governments for changes in the BGA formula, and review the formula in the future in the light of experience. </a:t>
            </a:r>
            <a:endParaRPr lang="en-US" dirty="0" smtClean="0"/>
          </a:p>
        </p:txBody>
      </p:sp>
      <p:sp>
        <p:nvSpPr>
          <p:cNvPr id="4" name="Slide Number Placeholder 3"/>
          <p:cNvSpPr>
            <a:spLocks noGrp="1"/>
          </p:cNvSpPr>
          <p:nvPr>
            <p:ph type="sldNum" sz="quarter" idx="10"/>
          </p:nvPr>
        </p:nvSpPr>
        <p:spPr/>
        <p:txBody>
          <a:bodyPr/>
          <a:lstStyle/>
          <a:p>
            <a:fld id="{BB8B6EE5-C2E2-5240-9AF2-01084B0A299B}" type="slidenum">
              <a:rPr lang="en-US" smtClean="0"/>
              <a:t>23</a:t>
            </a:fld>
            <a:endParaRPr lang="en-US"/>
          </a:p>
        </p:txBody>
      </p:sp>
    </p:spTree>
    <p:extLst>
      <p:ext uri="{BB962C8B-B14F-4D97-AF65-F5344CB8AC3E}">
        <p14:creationId xmlns:p14="http://schemas.microsoft.com/office/powerpoint/2010/main" val="2069327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130">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BB8B6EE5-C2E2-5240-9AF2-01084B0A299B}" type="slidenum">
              <a:rPr lang="en-US" smtClean="0"/>
              <a:t>24</a:t>
            </a:fld>
            <a:endParaRPr lang="en-US"/>
          </a:p>
        </p:txBody>
      </p:sp>
    </p:spTree>
    <p:extLst>
      <p:ext uri="{BB962C8B-B14F-4D97-AF65-F5344CB8AC3E}">
        <p14:creationId xmlns:p14="http://schemas.microsoft.com/office/powerpoint/2010/main" val="140497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This is not economics – except as an example of bargaining!!</a:t>
            </a:r>
            <a:endParaRPr lang="en-GB" dirty="0"/>
          </a:p>
        </p:txBody>
      </p:sp>
      <p:sp>
        <p:nvSpPr>
          <p:cNvPr id="4" name="Slide Number Placeholder 3"/>
          <p:cNvSpPr>
            <a:spLocks noGrp="1"/>
          </p:cNvSpPr>
          <p:nvPr>
            <p:ph type="sldNum" sz="quarter" idx="10"/>
          </p:nvPr>
        </p:nvSpPr>
        <p:spPr/>
        <p:txBody>
          <a:bodyPr/>
          <a:lstStyle/>
          <a:p>
            <a:fld id="{1916B97B-E757-42EC-A8FE-F8D9ADFA7106}" type="slidenum">
              <a:rPr lang="en-GB" smtClean="0"/>
              <a:t>25</a:t>
            </a:fld>
            <a:endParaRPr lang="en-GB"/>
          </a:p>
        </p:txBody>
      </p:sp>
    </p:spTree>
    <p:extLst>
      <p:ext uri="{BB962C8B-B14F-4D97-AF65-F5344CB8AC3E}">
        <p14:creationId xmlns:p14="http://schemas.microsoft.com/office/powerpoint/2010/main" val="2555396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16B97B-E757-42EC-A8FE-F8D9ADFA7106}" type="slidenum">
              <a:rPr lang="en-GB" smtClean="0"/>
              <a:t>26</a:t>
            </a:fld>
            <a:endParaRPr lang="en-GB"/>
          </a:p>
        </p:txBody>
      </p:sp>
    </p:spTree>
    <p:extLst>
      <p:ext uri="{BB962C8B-B14F-4D97-AF65-F5344CB8AC3E}">
        <p14:creationId xmlns:p14="http://schemas.microsoft.com/office/powerpoint/2010/main" val="402343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3</a:t>
            </a:fld>
            <a:endParaRPr lang="en-GB"/>
          </a:p>
        </p:txBody>
      </p:sp>
    </p:spTree>
    <p:extLst>
      <p:ext uri="{BB962C8B-B14F-4D97-AF65-F5344CB8AC3E}">
        <p14:creationId xmlns:p14="http://schemas.microsoft.com/office/powerpoint/2010/main" val="316697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rPr>
              <a:t>This is what happens in other countries (</a:t>
            </a:r>
            <a:r>
              <a:rPr lang="en-GB" sz="1200" i="1" dirty="0" smtClean="0">
                <a:solidFill>
                  <a:schemeClr val="tx1"/>
                </a:solidFill>
              </a:rPr>
              <a:t>IEG Report, November 2008</a:t>
            </a:r>
            <a:r>
              <a:rPr lang="en-GB" sz="1200" dirty="0" smtClean="0">
                <a:solidFill>
                  <a:schemeClr val="tx1"/>
                </a:solidFill>
              </a:rPr>
              <a:t>), i.e. political/constitutional decisions should be in the lead; economic considerations provide the backdrop to these but are not determinant.</a:t>
            </a:r>
            <a:endParaRPr lang="en-GB" dirty="0"/>
          </a:p>
        </p:txBody>
      </p:sp>
      <p:sp>
        <p:nvSpPr>
          <p:cNvPr id="4" name="Slide Number Placeholder 3"/>
          <p:cNvSpPr>
            <a:spLocks noGrp="1"/>
          </p:cNvSpPr>
          <p:nvPr>
            <p:ph type="sldNum" sz="quarter" idx="10"/>
          </p:nvPr>
        </p:nvSpPr>
        <p:spPr/>
        <p:txBody>
          <a:bodyPr/>
          <a:lstStyle/>
          <a:p>
            <a:fld id="{1916B97B-E757-42EC-A8FE-F8D9ADFA7106}" type="slidenum">
              <a:rPr lang="en-GB" smtClean="0"/>
              <a:t>4</a:t>
            </a:fld>
            <a:endParaRPr lang="en-GB"/>
          </a:p>
        </p:txBody>
      </p:sp>
    </p:spTree>
    <p:extLst>
      <p:ext uri="{BB962C8B-B14F-4D97-AF65-F5344CB8AC3E}">
        <p14:creationId xmlns:p14="http://schemas.microsoft.com/office/powerpoint/2010/main" val="313382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5</a:t>
            </a:fld>
            <a:endParaRPr lang="en-GB"/>
          </a:p>
        </p:txBody>
      </p:sp>
    </p:spTree>
    <p:extLst>
      <p:ext uri="{BB962C8B-B14F-4D97-AF65-F5344CB8AC3E}">
        <p14:creationId xmlns:p14="http://schemas.microsoft.com/office/powerpoint/2010/main" val="92157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6</a:t>
            </a:fld>
            <a:endParaRPr lang="en-GB"/>
          </a:p>
        </p:txBody>
      </p:sp>
    </p:spTree>
    <p:extLst>
      <p:ext uri="{BB962C8B-B14F-4D97-AF65-F5344CB8AC3E}">
        <p14:creationId xmlns:p14="http://schemas.microsoft.com/office/powerpoint/2010/main" val="227631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7</a:t>
            </a:fld>
            <a:endParaRPr lang="en-GB"/>
          </a:p>
        </p:txBody>
      </p:sp>
    </p:spTree>
    <p:extLst>
      <p:ext uri="{BB962C8B-B14F-4D97-AF65-F5344CB8AC3E}">
        <p14:creationId xmlns:p14="http://schemas.microsoft.com/office/powerpoint/2010/main" val="244086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8</a:t>
            </a:fld>
            <a:endParaRPr lang="en-GB"/>
          </a:p>
        </p:txBody>
      </p:sp>
    </p:spTree>
    <p:extLst>
      <p:ext uri="{BB962C8B-B14F-4D97-AF65-F5344CB8AC3E}">
        <p14:creationId xmlns:p14="http://schemas.microsoft.com/office/powerpoint/2010/main" val="175073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6B97B-E757-42EC-A8FE-F8D9ADFA7106}" type="slidenum">
              <a:rPr lang="en-GB" smtClean="0"/>
              <a:t>9</a:t>
            </a:fld>
            <a:endParaRPr lang="en-GB"/>
          </a:p>
        </p:txBody>
      </p:sp>
    </p:spTree>
    <p:extLst>
      <p:ext uri="{BB962C8B-B14F-4D97-AF65-F5344CB8AC3E}">
        <p14:creationId xmlns:p14="http://schemas.microsoft.com/office/powerpoint/2010/main" val="144582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rgbClr val="002542"/>
                </a:solidFill>
              </a:defRPr>
            </a:lvl1pPr>
            <a:lvl2pPr>
              <a:defRPr sz="1800">
                <a:solidFill>
                  <a:srgbClr val="002542"/>
                </a:solidFill>
              </a:defRPr>
            </a:lvl2pPr>
            <a:lvl3pPr>
              <a:defRPr sz="1400">
                <a:solidFill>
                  <a:srgbClr val="002542"/>
                </a:solidFill>
              </a:defRPr>
            </a:lvl3pPr>
            <a:lvl4pPr>
              <a:defRPr>
                <a:solidFill>
                  <a:srgbClr val="002542"/>
                </a:solidFill>
              </a:defRPr>
            </a:lvl4pPr>
            <a:lvl5pPr>
              <a:defRPr sz="1000">
                <a:solidFill>
                  <a:srgbClr val="00254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002542"/>
                </a:solidFill>
              </a:defRPr>
            </a:lvl1pPr>
          </a:lstStyle>
          <a:p>
            <a:pPr lvl="0"/>
            <a:r>
              <a:rPr lang="en-GB" dirty="0" smtClean="0"/>
              <a:t>Click to edit Master text styles</a:t>
            </a:r>
          </a:p>
        </p:txBody>
      </p:sp>
    </p:spTree>
    <p:extLst>
      <p:ext uri="{BB962C8B-B14F-4D97-AF65-F5344CB8AC3E}">
        <p14:creationId xmlns:p14="http://schemas.microsoft.com/office/powerpoint/2010/main" val="328942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accent4"/>
          </a:solidFill>
          <a:ln w="9525" algn="ctr">
            <a:noFill/>
            <a:round/>
            <a:headEnd/>
            <a:tailEnd/>
          </a:ln>
        </p:spPr>
        <p:txBody>
          <a:bodyPr/>
          <a:lstStyle/>
          <a:p>
            <a:pPr eaLnBrk="0" hangingPunct="0">
              <a:defRPr/>
            </a:pPr>
            <a:r>
              <a:rPr lang="en-US">
                <a:solidFill>
                  <a:schemeClr val="bg1"/>
                </a:solidFill>
                <a:latin typeface="Arial" charset="0"/>
                <a:ea typeface="ＭＳ Ｐゴシック"/>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GB" smtClean="0"/>
              <a:t>Click to edit Master text styles</a:t>
            </a:r>
          </a:p>
        </p:txBody>
      </p:sp>
    </p:spTree>
    <p:extLst>
      <p:ext uri="{BB962C8B-B14F-4D97-AF65-F5344CB8AC3E}">
        <p14:creationId xmlns:p14="http://schemas.microsoft.com/office/powerpoint/2010/main" val="119164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accent5"/>
          </a:solidFill>
          <a:ln w="9525" algn="ctr">
            <a:noFill/>
            <a:round/>
            <a:headEnd/>
            <a:tailEnd/>
          </a:ln>
        </p:spPr>
        <p:txBody>
          <a:bodyPr/>
          <a:lstStyle/>
          <a:p>
            <a:pPr eaLnBrk="0" hangingPunct="0">
              <a:defRPr/>
            </a:pPr>
            <a:r>
              <a:rPr lang="en-US">
                <a:solidFill>
                  <a:schemeClr val="bg1"/>
                </a:solidFill>
                <a:latin typeface="Arial" charset="0"/>
                <a:ea typeface="ＭＳ Ｐゴシック"/>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GB" smtClean="0"/>
              <a:t>Click to edit Master text styles</a:t>
            </a:r>
          </a:p>
        </p:txBody>
      </p:sp>
    </p:spTree>
    <p:extLst>
      <p:ext uri="{BB962C8B-B14F-4D97-AF65-F5344CB8AC3E}">
        <p14:creationId xmlns:p14="http://schemas.microsoft.com/office/powerpoint/2010/main" val="74687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accent6"/>
          </a:solidFill>
          <a:ln w="9525" algn="ctr">
            <a:noFill/>
            <a:round/>
            <a:headEnd/>
            <a:tailEnd/>
          </a:ln>
        </p:spPr>
        <p:txBody>
          <a:bodyPr/>
          <a:lstStyle/>
          <a:p>
            <a:pPr eaLnBrk="0" hangingPunct="0">
              <a:defRPr/>
            </a:pPr>
            <a:r>
              <a:rPr lang="en-US">
                <a:solidFill>
                  <a:schemeClr val="bg1"/>
                </a:solidFill>
                <a:latin typeface="Arial" charset="0"/>
                <a:ea typeface="ＭＳ Ｐゴシック"/>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GB" smtClean="0"/>
              <a:t>Click to edit Master text styles</a:t>
            </a:r>
          </a:p>
        </p:txBody>
      </p:sp>
    </p:spTree>
    <p:extLst>
      <p:ext uri="{BB962C8B-B14F-4D97-AF65-F5344CB8AC3E}">
        <p14:creationId xmlns:p14="http://schemas.microsoft.com/office/powerpoint/2010/main" val="403303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GB" dirty="0" smtClean="0"/>
              <a:t>Click to edit Master text styles</a:t>
            </a:r>
          </a:p>
        </p:txBody>
      </p:sp>
    </p:spTree>
    <p:extLst>
      <p:ext uri="{BB962C8B-B14F-4D97-AF65-F5344CB8AC3E}">
        <p14:creationId xmlns:p14="http://schemas.microsoft.com/office/powerpoint/2010/main" val="70938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GB" dirty="0" smtClean="0"/>
              <a:t>Click to edit Master text styles</a:t>
            </a:r>
          </a:p>
        </p:txBody>
      </p:sp>
    </p:spTree>
    <p:extLst>
      <p:ext uri="{BB962C8B-B14F-4D97-AF65-F5344CB8AC3E}">
        <p14:creationId xmlns:p14="http://schemas.microsoft.com/office/powerpoint/2010/main" val="2903359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GB" dirty="0" smtClean="0"/>
              <a:t>Click to edit Master text styles</a:t>
            </a:r>
          </a:p>
        </p:txBody>
      </p:sp>
    </p:spTree>
    <p:extLst>
      <p:ext uri="{BB962C8B-B14F-4D97-AF65-F5344CB8AC3E}">
        <p14:creationId xmlns:p14="http://schemas.microsoft.com/office/powerpoint/2010/main" val="388411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GB" dirty="0" smtClean="0"/>
              <a:t>Click to edit Master text styles</a:t>
            </a:r>
          </a:p>
        </p:txBody>
      </p:sp>
    </p:spTree>
    <p:extLst>
      <p:ext uri="{BB962C8B-B14F-4D97-AF65-F5344CB8AC3E}">
        <p14:creationId xmlns:p14="http://schemas.microsoft.com/office/powerpoint/2010/main" val="127963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GB" dirty="0" smtClean="0"/>
              <a:t>Click to edit Master text styles</a:t>
            </a:r>
          </a:p>
        </p:txBody>
      </p:sp>
    </p:spTree>
    <p:extLst>
      <p:ext uri="{BB962C8B-B14F-4D97-AF65-F5344CB8AC3E}">
        <p14:creationId xmlns:p14="http://schemas.microsoft.com/office/powerpoint/2010/main" val="2327236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3"/>
          </a:solidFill>
          <a:ln>
            <a:noFill/>
          </a:ln>
        </p:spPr>
        <p:txBody>
          <a:bodyPr/>
          <a:lstStyle/>
          <a:p>
            <a:pPr eaLnBrk="0" hangingPunct="0">
              <a:defRPr/>
            </a:pPr>
            <a:r>
              <a:rPr lang="en-US">
                <a:solidFill>
                  <a:schemeClr val="bg1"/>
                </a:solidFill>
                <a:latin typeface="Arial" charset="0"/>
                <a:ea typeface="ＭＳ Ｐゴシック"/>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GB" dirty="0" smtClean="0"/>
              <a:t>Click to edit Master text styles</a:t>
            </a:r>
          </a:p>
        </p:txBody>
      </p:sp>
    </p:spTree>
    <p:extLst>
      <p:ext uri="{BB962C8B-B14F-4D97-AF65-F5344CB8AC3E}">
        <p14:creationId xmlns:p14="http://schemas.microsoft.com/office/powerpoint/2010/main" val="972281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4"/>
          </a:solidFill>
          <a:ln>
            <a:noFill/>
          </a:ln>
        </p:spPr>
        <p:txBody>
          <a:bodyPr/>
          <a:lstStyle/>
          <a:p>
            <a:pPr eaLnBrk="0" hangingPunct="0">
              <a:defRPr/>
            </a:pPr>
            <a:r>
              <a:rPr lang="en-US">
                <a:solidFill>
                  <a:schemeClr val="bg1"/>
                </a:solidFill>
                <a:latin typeface="Arial" charset="0"/>
                <a:ea typeface="ＭＳ Ｐゴシック"/>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GB" dirty="0" smtClean="0"/>
              <a:t>Click to edit Master text styles</a:t>
            </a:r>
          </a:p>
        </p:txBody>
      </p:sp>
    </p:spTree>
    <p:extLst>
      <p:ext uri="{BB962C8B-B14F-4D97-AF65-F5344CB8AC3E}">
        <p14:creationId xmlns:p14="http://schemas.microsoft.com/office/powerpoint/2010/main" val="288699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1" descr="4-3_half_screen_ben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rgbClr val="003865"/>
                </a:solidFill>
              </a:defRPr>
            </a:lvl1pPr>
            <a:lvl2pPr>
              <a:defRPr sz="1800">
                <a:solidFill>
                  <a:srgbClr val="003865"/>
                </a:solidFill>
              </a:defRPr>
            </a:lvl2pPr>
            <a:lvl3pPr>
              <a:defRPr sz="1400">
                <a:solidFill>
                  <a:srgbClr val="003865"/>
                </a:solidFill>
              </a:defRPr>
            </a:lvl3pPr>
            <a:lvl4pPr>
              <a:defRPr>
                <a:solidFill>
                  <a:srgbClr val="003865"/>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003865"/>
                </a:solidFill>
              </a:defRPr>
            </a:lvl1pPr>
          </a:lstStyle>
          <a:p>
            <a:pPr lvl="0"/>
            <a:r>
              <a:rPr lang="en-GB" smtClean="0"/>
              <a:t>Click to edit Master text styles</a:t>
            </a:r>
          </a:p>
        </p:txBody>
      </p:sp>
    </p:spTree>
    <p:extLst>
      <p:ext uri="{BB962C8B-B14F-4D97-AF65-F5344CB8AC3E}">
        <p14:creationId xmlns:p14="http://schemas.microsoft.com/office/powerpoint/2010/main" val="2450794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5"/>
          </a:solidFill>
          <a:ln>
            <a:noFill/>
          </a:ln>
        </p:spPr>
        <p:txBody>
          <a:bodyPr/>
          <a:lstStyle/>
          <a:p>
            <a:pPr eaLnBrk="0" hangingPunct="0">
              <a:defRPr/>
            </a:pPr>
            <a:r>
              <a:rPr lang="en-US">
                <a:solidFill>
                  <a:schemeClr val="bg1"/>
                </a:solidFill>
                <a:latin typeface="Arial" charset="0"/>
                <a:ea typeface="ＭＳ Ｐゴシック"/>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GB" dirty="0" smtClean="0"/>
              <a:t>Click to edit Master text styles</a:t>
            </a:r>
          </a:p>
        </p:txBody>
      </p:sp>
    </p:spTree>
    <p:extLst>
      <p:ext uri="{BB962C8B-B14F-4D97-AF65-F5344CB8AC3E}">
        <p14:creationId xmlns:p14="http://schemas.microsoft.com/office/powerpoint/2010/main" val="3809797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6"/>
          </a:solidFill>
          <a:ln>
            <a:noFill/>
          </a:ln>
        </p:spPr>
        <p:txBody>
          <a:bodyPr/>
          <a:lstStyle/>
          <a:p>
            <a:pPr eaLnBrk="0" hangingPunct="0">
              <a:defRPr/>
            </a:pPr>
            <a:r>
              <a:rPr lang="en-US">
                <a:solidFill>
                  <a:schemeClr val="bg1"/>
                </a:solidFill>
                <a:latin typeface="Arial" charset="0"/>
                <a:ea typeface="ＭＳ Ｐゴシック"/>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GB" dirty="0" smtClean="0"/>
              <a:t>Click to edit Master text styles</a:t>
            </a:r>
          </a:p>
        </p:txBody>
      </p:sp>
    </p:spTree>
    <p:extLst>
      <p:ext uri="{BB962C8B-B14F-4D97-AF65-F5344CB8AC3E}">
        <p14:creationId xmlns:p14="http://schemas.microsoft.com/office/powerpoint/2010/main" val="79276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7BAA8B8-C3FD-4D76-AA0C-C5B6C7F2B234}" type="slidenum">
              <a:rPr lang="en-US"/>
              <a:pPr/>
              <a:t>‹#›</a:t>
            </a:fld>
            <a:endParaRPr lang="en-US"/>
          </a:p>
        </p:txBody>
      </p:sp>
    </p:spTree>
    <p:extLst>
      <p:ext uri="{BB962C8B-B14F-4D97-AF65-F5344CB8AC3E}">
        <p14:creationId xmlns:p14="http://schemas.microsoft.com/office/powerpoint/2010/main" val="83368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2532D4-4F52-46FE-9A1A-2214FADCB77A}" type="slidenum">
              <a:rPr lang="en-US"/>
              <a:pPr/>
              <a:t>‹#›</a:t>
            </a:fld>
            <a:endParaRPr lang="en-US"/>
          </a:p>
        </p:txBody>
      </p:sp>
    </p:spTree>
    <p:extLst>
      <p:ext uri="{BB962C8B-B14F-4D97-AF65-F5344CB8AC3E}">
        <p14:creationId xmlns:p14="http://schemas.microsoft.com/office/powerpoint/2010/main" val="3909297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6607135-3D37-4DEA-B201-2F5D5C19D959}" type="slidenum">
              <a:rPr lang="en-US"/>
              <a:pPr/>
              <a:t>‹#›</a:t>
            </a:fld>
            <a:endParaRPr lang="en-US"/>
          </a:p>
        </p:txBody>
      </p:sp>
    </p:spTree>
    <p:extLst>
      <p:ext uri="{BB962C8B-B14F-4D97-AF65-F5344CB8AC3E}">
        <p14:creationId xmlns:p14="http://schemas.microsoft.com/office/powerpoint/2010/main" val="4113386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45151B2-068B-4973-BA30-07C377A39590}" type="slidenum">
              <a:rPr lang="en-US"/>
              <a:pPr/>
              <a:t>‹#›</a:t>
            </a:fld>
            <a:endParaRPr lang="en-US"/>
          </a:p>
        </p:txBody>
      </p:sp>
    </p:spTree>
    <p:extLst>
      <p:ext uri="{BB962C8B-B14F-4D97-AF65-F5344CB8AC3E}">
        <p14:creationId xmlns:p14="http://schemas.microsoft.com/office/powerpoint/2010/main" val="3817802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F0AC4E8-EF95-401B-8F1D-4232054ADE9D}" type="slidenum">
              <a:rPr lang="en-US"/>
              <a:pPr/>
              <a:t>‹#›</a:t>
            </a:fld>
            <a:endParaRPr lang="en-US"/>
          </a:p>
        </p:txBody>
      </p:sp>
    </p:spTree>
    <p:extLst>
      <p:ext uri="{BB962C8B-B14F-4D97-AF65-F5344CB8AC3E}">
        <p14:creationId xmlns:p14="http://schemas.microsoft.com/office/powerpoint/2010/main" val="175996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2098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16A39EC-8E9E-476C-9A7A-779E4FD5A3C7}" type="slidenum">
              <a:rPr lang="en-US"/>
              <a:pPr/>
              <a:t>‹#›</a:t>
            </a:fld>
            <a:endParaRPr lang="en-US"/>
          </a:p>
        </p:txBody>
      </p:sp>
    </p:spTree>
    <p:extLst>
      <p:ext uri="{BB962C8B-B14F-4D97-AF65-F5344CB8AC3E}">
        <p14:creationId xmlns:p14="http://schemas.microsoft.com/office/powerpoint/2010/main" val="400815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1A0CD7F-DA91-4E39-B94A-EDB35556B314}" type="slidenum">
              <a:rPr lang="en-US"/>
              <a:pPr/>
              <a:t>‹#›</a:t>
            </a:fld>
            <a:endParaRPr lang="en-US"/>
          </a:p>
        </p:txBody>
      </p:sp>
    </p:spTree>
    <p:extLst>
      <p:ext uri="{BB962C8B-B14F-4D97-AF65-F5344CB8AC3E}">
        <p14:creationId xmlns:p14="http://schemas.microsoft.com/office/powerpoint/2010/main" val="366839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650AB78-9101-47E9-B0BA-912713A5FAB4}" type="slidenum">
              <a:rPr lang="en-US"/>
              <a:pPr/>
              <a:t>‹#›</a:t>
            </a:fld>
            <a:endParaRPr lang="en-US"/>
          </a:p>
        </p:txBody>
      </p:sp>
    </p:spTree>
    <p:extLst>
      <p:ext uri="{BB962C8B-B14F-4D97-AF65-F5344CB8AC3E}">
        <p14:creationId xmlns:p14="http://schemas.microsoft.com/office/powerpoint/2010/main" val="207041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572000" y="0"/>
            <a:ext cx="4572000" cy="6858000"/>
          </a:xfrm>
          <a:prstGeom prst="rect">
            <a:avLst/>
          </a:prstGeom>
          <a:solidFill>
            <a:srgbClr val="284F7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GB" smtClean="0"/>
              <a:t>Click to edit Master text styles</a:t>
            </a:r>
          </a:p>
        </p:txBody>
      </p:sp>
    </p:spTree>
    <p:extLst>
      <p:ext uri="{BB962C8B-B14F-4D97-AF65-F5344CB8AC3E}">
        <p14:creationId xmlns:p14="http://schemas.microsoft.com/office/powerpoint/2010/main" val="311940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572000" y="0"/>
            <a:ext cx="4572000" cy="68580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GB" smtClean="0"/>
              <a:t>Click to edit Master text styles</a:t>
            </a:r>
          </a:p>
        </p:txBody>
      </p:sp>
    </p:spTree>
    <p:extLst>
      <p:ext uri="{BB962C8B-B14F-4D97-AF65-F5344CB8AC3E}">
        <p14:creationId xmlns:p14="http://schemas.microsoft.com/office/powerpoint/2010/main" val="264022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572000" y="0"/>
            <a:ext cx="4572000" cy="685800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GB" smtClean="0"/>
              <a:t>Click to edit Master text styles</a:t>
            </a:r>
          </a:p>
        </p:txBody>
      </p:sp>
    </p:spTree>
    <p:extLst>
      <p:ext uri="{BB962C8B-B14F-4D97-AF65-F5344CB8AC3E}">
        <p14:creationId xmlns:p14="http://schemas.microsoft.com/office/powerpoint/2010/main" val="298059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572000" y="0"/>
            <a:ext cx="4572000" cy="6858000"/>
          </a:xfrm>
          <a:prstGeom prst="rect">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GB" smtClean="0"/>
              <a:t>Click to edit Master text styles</a:t>
            </a:r>
          </a:p>
        </p:txBody>
      </p:sp>
    </p:spTree>
    <p:extLst>
      <p:ext uri="{BB962C8B-B14F-4D97-AF65-F5344CB8AC3E}">
        <p14:creationId xmlns:p14="http://schemas.microsoft.com/office/powerpoint/2010/main" val="327721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GB" smtClean="0"/>
              <a:t>Click to edit Master text styles</a:t>
            </a:r>
          </a:p>
        </p:txBody>
      </p:sp>
    </p:spTree>
    <p:extLst>
      <p:ext uri="{BB962C8B-B14F-4D97-AF65-F5344CB8AC3E}">
        <p14:creationId xmlns:p14="http://schemas.microsoft.com/office/powerpoint/2010/main" val="23906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572000" y="0"/>
            <a:ext cx="4572000" cy="68580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GB" smtClean="0"/>
              <a:t>Click to edit Master text styles</a:t>
            </a:r>
          </a:p>
        </p:txBody>
      </p:sp>
    </p:spTree>
    <p:extLst>
      <p:ext uri="{BB962C8B-B14F-4D97-AF65-F5344CB8AC3E}">
        <p14:creationId xmlns:p14="http://schemas.microsoft.com/office/powerpoint/2010/main" val="87267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accent3"/>
          </a:solidFill>
          <a:ln w="9525" algn="ctr">
            <a:noFill/>
            <a:round/>
            <a:headEnd/>
            <a:tailEnd/>
          </a:ln>
        </p:spPr>
        <p:txBody>
          <a:bodyPr/>
          <a:lstStyle/>
          <a:p>
            <a:pPr eaLnBrk="0" hangingPunct="0">
              <a:defRPr/>
            </a:pPr>
            <a:r>
              <a:rPr lang="en-US">
                <a:solidFill>
                  <a:schemeClr val="bg1"/>
                </a:solidFill>
                <a:latin typeface="Arial" charset="0"/>
                <a:ea typeface="ＭＳ Ｐゴシック"/>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GB" smtClean="0"/>
              <a:t>Click to edit Master text styles</a:t>
            </a:r>
          </a:p>
        </p:txBody>
      </p:sp>
    </p:spTree>
    <p:extLst>
      <p:ext uri="{BB962C8B-B14F-4D97-AF65-F5344CB8AC3E}">
        <p14:creationId xmlns:p14="http://schemas.microsoft.com/office/powerpoint/2010/main" val="394577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spc="-10">
          <a:solidFill>
            <a:srgbClr val="483F6A"/>
          </a:solidFill>
          <a:latin typeface="Times New Roman"/>
          <a:ea typeface="+mj-ea"/>
          <a:cs typeface="Times New Roman"/>
        </a:defRPr>
      </a:lvl1pPr>
      <a:lvl2pPr algn="l" rtl="0" eaLnBrk="0" fontAlgn="base" hangingPunct="0">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0" fontAlgn="base" hangingPunct="0">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0" fontAlgn="base" hangingPunct="0">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0" fontAlgn="base" hangingPunct="0">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defRPr sz="1600">
          <a:solidFill>
            <a:srgbClr val="4F5961"/>
          </a:solidFill>
          <a:latin typeface="+mn-lt"/>
          <a:ea typeface="+mn-ea"/>
          <a:cs typeface="+mn-cs"/>
        </a:defRPr>
      </a:lvl1pPr>
      <a:lvl2pPr marL="457200" algn="l" rtl="0" eaLnBrk="0" fontAlgn="base" hangingPunct="0">
        <a:spcBef>
          <a:spcPct val="20000"/>
        </a:spcBef>
        <a:spcAft>
          <a:spcPct val="0"/>
        </a:spcAft>
        <a:defRPr sz="1200">
          <a:solidFill>
            <a:srgbClr val="00213B"/>
          </a:solidFill>
          <a:latin typeface="+mn-lt"/>
          <a:ea typeface="+mn-ea"/>
          <a:cs typeface="ＭＳ Ｐゴシック" charset="0"/>
        </a:defRPr>
      </a:lvl2pPr>
      <a:lvl3pPr marL="914400" algn="l" rtl="0" eaLnBrk="0" fontAlgn="base" hangingPunct="0">
        <a:spcBef>
          <a:spcPct val="20000"/>
        </a:spcBef>
        <a:spcAft>
          <a:spcPct val="0"/>
        </a:spcAft>
        <a:defRPr sz="1200" b="1">
          <a:solidFill>
            <a:srgbClr val="00213B"/>
          </a:solidFill>
          <a:latin typeface="+mn-lt"/>
          <a:ea typeface="+mn-ea"/>
          <a:cs typeface="ＭＳ Ｐゴシック" charset="0"/>
        </a:defRPr>
      </a:lvl3pPr>
      <a:lvl4pPr marL="1371600" algn="l" rtl="0" eaLnBrk="0" fontAlgn="base" hangingPunct="0">
        <a:spcBef>
          <a:spcPct val="20000"/>
        </a:spcBef>
        <a:spcAft>
          <a:spcPct val="0"/>
        </a:spcAft>
        <a:defRPr sz="1200">
          <a:solidFill>
            <a:srgbClr val="00213B"/>
          </a:solidFill>
          <a:latin typeface="+mn-lt"/>
          <a:ea typeface="+mn-ea"/>
          <a:cs typeface="ＭＳ Ｐゴシック" charset="0"/>
        </a:defRPr>
      </a:lvl4pPr>
      <a:lvl5pPr marL="1828800" algn="l" rtl="0" eaLnBrk="0" fontAlgn="base" hangingPunct="0">
        <a:spcBef>
          <a:spcPct val="20000"/>
        </a:spcBef>
        <a:spcAft>
          <a:spcPct val="0"/>
        </a:spcAft>
        <a:defRPr sz="1200">
          <a:solidFill>
            <a:srgbClr val="00213B"/>
          </a:solidFill>
          <a:latin typeface="+mn-lt"/>
          <a:ea typeface="+mn-ea"/>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4478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2209800"/>
            <a:ext cx="8382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Arial" charset="0"/>
              <a:ea typeface="ＭＳ Ｐゴシック" charset="-128"/>
            </a:endParaRPr>
          </a:p>
        </p:txBody>
      </p:sp>
      <p:sp>
        <p:nvSpPr>
          <p:cNvPr id="1029" name="Rectangle 5"/>
          <p:cNvSpPr>
            <a:spLocks noGrp="1" noChangeArrowheads="1"/>
          </p:cNvSpPr>
          <p:nvPr>
            <p:ph type="ftr" sz="quarter" idx="3"/>
          </p:nvPr>
        </p:nvSpPr>
        <p:spPr bwMode="auto">
          <a:xfrm>
            <a:off x="2819400" y="6248400"/>
            <a:ext cx="3352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Arial" charset="0"/>
              <a:ea typeface="ＭＳ Ｐゴシック" charset="-128"/>
            </a:endParaRPr>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213B"/>
                </a:solidFill>
              </a:defRPr>
            </a:lvl1pPr>
          </a:lstStyle>
          <a:p>
            <a:pPr eaLnBrk="0" hangingPunct="0"/>
            <a:fld id="{5A6E0FCC-AA42-4672-AAB9-FAB0D36BBFFA}" type="slidenum">
              <a:rPr lang="en-US">
                <a:latin typeface="Arial" charset="0"/>
                <a:ea typeface="ＭＳ Ｐゴシック" charset="-128"/>
              </a:rPr>
              <a:pPr eaLnBrk="0" hangingPunct="0"/>
              <a:t>‹#›</a:t>
            </a:fld>
            <a:endParaRPr lang="en-US">
              <a:latin typeface="Arial" charset="0"/>
              <a:ea typeface="ＭＳ Ｐゴシック" charset="-128"/>
            </a:endParaRPr>
          </a:p>
        </p:txBody>
      </p:sp>
      <p:sp>
        <p:nvSpPr>
          <p:cNvPr id="1036" name="Rectangle 12"/>
          <p:cNvSpPr>
            <a:spLocks noChangeArrowheads="1"/>
          </p:cNvSpPr>
          <p:nvPr/>
        </p:nvSpPr>
        <p:spPr bwMode="auto">
          <a:xfrm>
            <a:off x="0" y="1"/>
            <a:ext cx="9144000" cy="1124744"/>
          </a:xfrm>
          <a:prstGeom prst="rect">
            <a:avLst/>
          </a:prstGeom>
          <a:solidFill>
            <a:srgbClr val="00213B"/>
          </a:solidFill>
          <a:ln w="9525">
            <a:noFill/>
            <a:miter lim="800000"/>
            <a:headEnd/>
            <a:tailEnd/>
          </a:ln>
          <a:effectLst/>
        </p:spPr>
        <p:txBody>
          <a:bodyPr wrap="none" anchor="ctr"/>
          <a:lstStyle/>
          <a:p>
            <a:pPr>
              <a:defRPr/>
            </a:pPr>
            <a:endParaRPr lang="en-US" sz="1400">
              <a:solidFill>
                <a:srgbClr val="000000"/>
              </a:solidFill>
              <a:latin typeface="Arial" pitchFamily="-106" charset="0"/>
              <a:ea typeface="Arial" pitchFamily="-106" charset="0"/>
              <a:cs typeface="Arial" pitchFamily="-106" charset="0"/>
            </a:endParaRPr>
          </a:p>
        </p:txBody>
      </p:sp>
      <p:pic>
        <p:nvPicPr>
          <p:cNvPr id="1032" name="Picture 5" descr="UoG_keyline.eps"/>
          <p:cNvPicPr>
            <a:picLocks noChangeAspect="1"/>
          </p:cNvPicPr>
          <p:nvPr/>
        </p:nvPicPr>
        <p:blipFill>
          <a:blip r:embed="rId10"/>
          <a:srcRect/>
          <a:stretch>
            <a:fillRect/>
          </a:stretch>
        </p:blipFill>
        <p:spPr bwMode="auto">
          <a:xfrm>
            <a:off x="395536" y="260648"/>
            <a:ext cx="1968500" cy="622300"/>
          </a:xfrm>
          <a:prstGeom prst="rect">
            <a:avLst/>
          </a:prstGeom>
          <a:noFill/>
          <a:ln w="9525">
            <a:noFill/>
            <a:miter lim="800000"/>
            <a:headEnd/>
            <a:tailEnd/>
          </a:ln>
        </p:spPr>
      </p:pic>
    </p:spTree>
    <p:extLst>
      <p:ext uri="{BB962C8B-B14F-4D97-AF65-F5344CB8AC3E}">
        <p14:creationId xmlns:p14="http://schemas.microsoft.com/office/powerpoint/2010/main" val="14155496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txStyles>
    <p:titleStyle>
      <a:lvl1pPr algn="l" rtl="0" eaLnBrk="1" fontAlgn="base" hangingPunct="1">
        <a:spcBef>
          <a:spcPct val="0"/>
        </a:spcBef>
        <a:spcAft>
          <a:spcPct val="0"/>
        </a:spcAft>
        <a:defRPr sz="2800" b="1">
          <a:solidFill>
            <a:srgbClr val="00213B"/>
          </a:solidFill>
          <a:latin typeface="+mj-lt"/>
          <a:ea typeface="+mj-ea"/>
          <a:cs typeface="+mj-cs"/>
        </a:defRPr>
      </a:lvl1pPr>
      <a:lvl2pPr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2400">
          <a:solidFill>
            <a:srgbClr val="00213B"/>
          </a:solidFill>
          <a:latin typeface="+mn-lt"/>
          <a:ea typeface="+mn-ea"/>
          <a:cs typeface="+mn-cs"/>
        </a:defRPr>
      </a:lvl1pPr>
      <a:lvl2pPr marL="742950" indent="-285750" algn="l" rtl="0" eaLnBrk="1" fontAlgn="base" hangingPunct="1">
        <a:spcBef>
          <a:spcPct val="20000"/>
        </a:spcBef>
        <a:spcAft>
          <a:spcPct val="0"/>
        </a:spcAft>
        <a:buChar char="–"/>
        <a:defRPr sz="2000">
          <a:solidFill>
            <a:srgbClr val="00213B"/>
          </a:solidFill>
          <a:latin typeface="+mn-lt"/>
          <a:ea typeface="+mn-ea"/>
        </a:defRPr>
      </a:lvl2pPr>
      <a:lvl3pPr marL="1143000" indent="-228600" algn="l" rtl="0" eaLnBrk="1" fontAlgn="base" hangingPunct="1">
        <a:spcBef>
          <a:spcPct val="20000"/>
        </a:spcBef>
        <a:spcAft>
          <a:spcPct val="0"/>
        </a:spcAft>
        <a:buChar char="•"/>
        <a:defRPr b="1">
          <a:solidFill>
            <a:srgbClr val="00213B"/>
          </a:solidFill>
          <a:latin typeface="+mn-lt"/>
          <a:ea typeface="+mn-ea"/>
        </a:defRPr>
      </a:lvl3pPr>
      <a:lvl4pPr marL="1600200" indent="-228600" algn="l" rtl="0" eaLnBrk="1" fontAlgn="base" hangingPunct="1">
        <a:spcBef>
          <a:spcPct val="20000"/>
        </a:spcBef>
        <a:spcAft>
          <a:spcPct val="0"/>
        </a:spcAft>
        <a:buChar char="–"/>
        <a:defRPr>
          <a:solidFill>
            <a:srgbClr val="00213B"/>
          </a:solidFill>
          <a:latin typeface="+mn-lt"/>
          <a:ea typeface="+mn-ea"/>
        </a:defRPr>
      </a:lvl4pPr>
      <a:lvl5pPr marL="2057400" indent="-228600" algn="l" rtl="0" eaLnBrk="1" fontAlgn="base" hangingPunct="1">
        <a:spcBef>
          <a:spcPct val="20000"/>
        </a:spcBef>
        <a:spcAft>
          <a:spcPct val="0"/>
        </a:spcAft>
        <a:buChar char="»"/>
        <a:defRPr sz="1600">
          <a:solidFill>
            <a:srgbClr val="00213B"/>
          </a:solidFill>
          <a:latin typeface="+mn-lt"/>
          <a:ea typeface="+mn-ea"/>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4-3_full_screen_tow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5" descr="UoG_keyline_regular_lockup.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49238"/>
            <a:ext cx="24638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descr="INSPIRING PEOPLE BOX.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5589588"/>
            <a:ext cx="2413001"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Placeholder 9"/>
          <p:cNvSpPr>
            <a:spLocks noGrp="1"/>
          </p:cNvSpPr>
          <p:nvPr>
            <p:ph type="body" sz="quarter" idx="10"/>
          </p:nvPr>
        </p:nvSpPr>
        <p:spPr bwMode="auto">
          <a:xfrm>
            <a:off x="1043608" y="4005064"/>
            <a:ext cx="6229350" cy="11515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r>
              <a:rPr lang="en-GB" altLang="en-US" dirty="0" smtClean="0"/>
              <a:t>Anton Muscatelli, University of Glasgow</a:t>
            </a:r>
          </a:p>
        </p:txBody>
      </p:sp>
      <p:sp>
        <p:nvSpPr>
          <p:cNvPr id="22533" name="Text Placeholder 11"/>
          <p:cNvSpPr>
            <a:spLocks noGrp="1"/>
          </p:cNvSpPr>
          <p:nvPr>
            <p:ph type="body" sz="quarter" idx="11"/>
          </p:nvPr>
        </p:nvSpPr>
        <p:spPr bwMode="auto">
          <a:xfrm>
            <a:off x="755576" y="1916832"/>
            <a:ext cx="6085110" cy="1080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r>
              <a:rPr lang="en-US" sz="3200" dirty="0" smtClean="0"/>
              <a:t>Fiscal </a:t>
            </a:r>
            <a:r>
              <a:rPr lang="en-US" sz="3200" dirty="0"/>
              <a:t>Aspects of the Scotland Bill: Getting it </a:t>
            </a:r>
            <a:r>
              <a:rPr lang="en-US" sz="3200" dirty="0" smtClean="0"/>
              <a:t>Right</a:t>
            </a:r>
          </a:p>
          <a:p>
            <a:pPr marL="0" indent="0" eaLnBrk="1" hangingPunct="1"/>
            <a:r>
              <a:rPr lang="en-US" sz="2400" dirty="0" smtClean="0"/>
              <a:t>Stevenson Lecture in Citizenship</a:t>
            </a:r>
            <a:endParaRPr lang="en-GB" sz="2400" dirty="0"/>
          </a:p>
          <a:p>
            <a:pPr marL="0" indent="0" eaLnBrk="1" hangingPunct="1"/>
            <a:endParaRPr lang="en-GB" altLang="en-US"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Smith Commission Agreement</a:t>
            </a:r>
            <a:endParaRPr lang="en-GB" dirty="0"/>
          </a:p>
        </p:txBody>
      </p:sp>
      <p:sp>
        <p:nvSpPr>
          <p:cNvPr id="3" name="Content Placeholder 2"/>
          <p:cNvSpPr>
            <a:spLocks noGrp="1"/>
          </p:cNvSpPr>
          <p:nvPr>
            <p:ph idx="1"/>
          </p:nvPr>
        </p:nvSpPr>
        <p:spPr/>
        <p:txBody>
          <a:bodyPr/>
          <a:lstStyle/>
          <a:p>
            <a:pPr marL="0" indent="0">
              <a:buNone/>
            </a:pPr>
            <a:r>
              <a:rPr lang="en-GB" dirty="0" smtClean="0"/>
              <a:t>Fiscal aspects (2013/14 values, £ millions):</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4791935"/>
              </p:ext>
            </p:extLst>
          </p:nvPr>
        </p:nvGraphicFramePr>
        <p:xfrm>
          <a:off x="827584" y="2708920"/>
          <a:ext cx="7632849" cy="3967480"/>
        </p:xfrm>
        <a:graphic>
          <a:graphicData uri="http://schemas.openxmlformats.org/drawingml/2006/table">
            <a:tbl>
              <a:tblPr firstRow="1" bandRow="1">
                <a:tableStyleId>{5C22544A-7EE6-4342-B048-85BDC9FD1C3A}</a:tableStyleId>
              </a:tblPr>
              <a:tblGrid>
                <a:gridCol w="2544283"/>
                <a:gridCol w="2544283"/>
                <a:gridCol w="2544283"/>
              </a:tblGrid>
              <a:tr h="370840">
                <a:tc>
                  <a:txBody>
                    <a:bodyPr/>
                    <a:lstStyle/>
                    <a:p>
                      <a:endParaRPr lang="en-GB" sz="1200" dirty="0"/>
                    </a:p>
                  </a:txBody>
                  <a:tcPr/>
                </a:tc>
                <a:tc>
                  <a:txBody>
                    <a:bodyPr/>
                    <a:lstStyle/>
                    <a:p>
                      <a:r>
                        <a:rPr lang="en-GB" sz="1200" dirty="0" smtClean="0"/>
                        <a:t>Scotland Act 2012</a:t>
                      </a:r>
                      <a:endParaRPr lang="en-GB" sz="1200" dirty="0"/>
                    </a:p>
                  </a:txBody>
                  <a:tcPr/>
                </a:tc>
                <a:tc>
                  <a:txBody>
                    <a:bodyPr/>
                    <a:lstStyle/>
                    <a:p>
                      <a:r>
                        <a:rPr lang="en-GB" sz="1200" dirty="0" smtClean="0"/>
                        <a:t>Smith Commission </a:t>
                      </a:r>
                      <a:endParaRPr lang="en-GB" sz="1200" dirty="0"/>
                    </a:p>
                  </a:txBody>
                  <a:tcPr/>
                </a:tc>
              </a:tr>
              <a:tr h="370840">
                <a:tc>
                  <a:txBody>
                    <a:bodyPr/>
                    <a:lstStyle/>
                    <a:p>
                      <a:r>
                        <a:rPr lang="en-GB" sz="1200" dirty="0" smtClean="0"/>
                        <a:t>Non-Domestic Rates/Council</a:t>
                      </a:r>
                      <a:r>
                        <a:rPr lang="en-GB" sz="1200" baseline="0" dirty="0" smtClean="0"/>
                        <a:t> Tax</a:t>
                      </a:r>
                      <a:endParaRPr lang="en-GB" sz="1200" dirty="0"/>
                    </a:p>
                  </a:txBody>
                  <a:tcPr/>
                </a:tc>
                <a:tc>
                  <a:txBody>
                    <a:bodyPr/>
                    <a:lstStyle/>
                    <a:p>
                      <a:r>
                        <a:rPr lang="en-GB" sz="1200" dirty="0" smtClean="0"/>
                        <a:t>3,868</a:t>
                      </a:r>
                      <a:endParaRPr lang="en-GB"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3,868</a:t>
                      </a:r>
                    </a:p>
                    <a:p>
                      <a:endParaRPr lang="en-GB" sz="1200" dirty="0"/>
                    </a:p>
                  </a:txBody>
                  <a:tcPr/>
                </a:tc>
              </a:tr>
              <a:tr h="370840">
                <a:tc>
                  <a:txBody>
                    <a:bodyPr/>
                    <a:lstStyle/>
                    <a:p>
                      <a:r>
                        <a:rPr lang="en-GB" sz="1200" dirty="0" smtClean="0"/>
                        <a:t>Income Tax</a:t>
                      </a:r>
                      <a:endParaRPr lang="en-GB" sz="1200" dirty="0"/>
                    </a:p>
                  </a:txBody>
                  <a:tcPr/>
                </a:tc>
                <a:tc>
                  <a:txBody>
                    <a:bodyPr/>
                    <a:lstStyle/>
                    <a:p>
                      <a:r>
                        <a:rPr lang="en-GB" sz="1200" dirty="0" smtClean="0"/>
                        <a:t>4,258</a:t>
                      </a:r>
                      <a:endParaRPr lang="en-GB" sz="1200" dirty="0"/>
                    </a:p>
                  </a:txBody>
                  <a:tcPr/>
                </a:tc>
                <a:tc>
                  <a:txBody>
                    <a:bodyPr/>
                    <a:lstStyle/>
                    <a:p>
                      <a:r>
                        <a:rPr lang="en-GB" sz="1200" dirty="0" smtClean="0"/>
                        <a:t>10,911</a:t>
                      </a:r>
                      <a:endParaRPr lang="en-GB" sz="1200" dirty="0"/>
                    </a:p>
                  </a:txBody>
                  <a:tcPr/>
                </a:tc>
              </a:tr>
              <a:tr h="370840">
                <a:tc>
                  <a:txBody>
                    <a:bodyPr/>
                    <a:lstStyle/>
                    <a:p>
                      <a:r>
                        <a:rPr lang="en-GB" sz="1200" dirty="0" smtClean="0"/>
                        <a:t>Stamp Duties</a:t>
                      </a:r>
                      <a:endParaRPr lang="en-GB" sz="1200" dirty="0"/>
                    </a:p>
                  </a:txBody>
                  <a:tcPr/>
                </a:tc>
                <a:tc>
                  <a:txBody>
                    <a:bodyPr/>
                    <a:lstStyle/>
                    <a:p>
                      <a:r>
                        <a:rPr lang="en-GB" sz="1200" dirty="0" smtClean="0"/>
                        <a:t>385</a:t>
                      </a:r>
                      <a:endParaRPr lang="en-GB" sz="1200" dirty="0"/>
                    </a:p>
                  </a:txBody>
                  <a:tcPr/>
                </a:tc>
                <a:tc>
                  <a:txBody>
                    <a:bodyPr/>
                    <a:lstStyle/>
                    <a:p>
                      <a:r>
                        <a:rPr lang="en-GB" sz="1200" dirty="0" smtClean="0"/>
                        <a:t>385</a:t>
                      </a:r>
                      <a:endParaRPr lang="en-GB" sz="1200" dirty="0"/>
                    </a:p>
                  </a:txBody>
                  <a:tcPr/>
                </a:tc>
              </a:tr>
              <a:tr h="370840">
                <a:tc>
                  <a:txBody>
                    <a:bodyPr/>
                    <a:lstStyle/>
                    <a:p>
                      <a:r>
                        <a:rPr lang="en-GB" sz="1200" dirty="0" smtClean="0"/>
                        <a:t>APD</a:t>
                      </a:r>
                      <a:endParaRPr lang="en-GB" sz="1200" dirty="0"/>
                    </a:p>
                  </a:txBody>
                  <a:tcPr/>
                </a:tc>
                <a:tc>
                  <a:txBody>
                    <a:bodyPr/>
                    <a:lstStyle/>
                    <a:p>
                      <a:r>
                        <a:rPr lang="en-GB" sz="1200" dirty="0" smtClean="0"/>
                        <a:t>-</a:t>
                      </a:r>
                      <a:endParaRPr lang="en-GB" sz="1200" dirty="0"/>
                    </a:p>
                  </a:txBody>
                  <a:tcPr/>
                </a:tc>
                <a:tc>
                  <a:txBody>
                    <a:bodyPr/>
                    <a:lstStyle/>
                    <a:p>
                      <a:r>
                        <a:rPr lang="en-GB" sz="1200" dirty="0" smtClean="0"/>
                        <a:t>251</a:t>
                      </a:r>
                      <a:endParaRPr lang="en-GB" sz="1200" dirty="0"/>
                    </a:p>
                  </a:txBody>
                  <a:tcPr/>
                </a:tc>
              </a:tr>
              <a:tr h="370840">
                <a:tc>
                  <a:txBody>
                    <a:bodyPr/>
                    <a:lstStyle/>
                    <a:p>
                      <a:r>
                        <a:rPr lang="en-GB" sz="1200" dirty="0" smtClean="0"/>
                        <a:t>Landfill Tax/Aggregates</a:t>
                      </a:r>
                      <a:endParaRPr lang="en-GB" sz="1200" dirty="0"/>
                    </a:p>
                  </a:txBody>
                  <a:tcPr/>
                </a:tc>
                <a:tc>
                  <a:txBody>
                    <a:bodyPr/>
                    <a:lstStyle/>
                    <a:p>
                      <a:r>
                        <a:rPr lang="en-GB" sz="1200" dirty="0" smtClean="0"/>
                        <a:t>105</a:t>
                      </a:r>
                      <a:endParaRPr lang="en-GB" sz="1200" dirty="0"/>
                    </a:p>
                  </a:txBody>
                  <a:tcPr/>
                </a:tc>
                <a:tc>
                  <a:txBody>
                    <a:bodyPr/>
                    <a:lstStyle/>
                    <a:p>
                      <a:r>
                        <a:rPr lang="en-GB" sz="1200" dirty="0" smtClean="0"/>
                        <a:t>155</a:t>
                      </a:r>
                      <a:endParaRPr lang="en-GB" sz="1200" dirty="0"/>
                    </a:p>
                  </a:txBody>
                  <a:tcPr/>
                </a:tc>
              </a:tr>
              <a:tr h="370840">
                <a:tc>
                  <a:txBody>
                    <a:bodyPr/>
                    <a:lstStyle/>
                    <a:p>
                      <a:r>
                        <a:rPr lang="en-GB" sz="1200" dirty="0" smtClean="0"/>
                        <a:t>Assigned</a:t>
                      </a:r>
                      <a:r>
                        <a:rPr lang="en-GB" sz="1200" baseline="0" dirty="0" smtClean="0"/>
                        <a:t> VAT</a:t>
                      </a:r>
                      <a:endParaRPr lang="en-GB" sz="1200" dirty="0"/>
                    </a:p>
                  </a:txBody>
                  <a:tcPr/>
                </a:tc>
                <a:tc>
                  <a:txBody>
                    <a:bodyPr/>
                    <a:lstStyle/>
                    <a:p>
                      <a:r>
                        <a:rPr lang="en-GB" sz="1200" dirty="0" smtClean="0"/>
                        <a:t>-</a:t>
                      </a:r>
                      <a:endParaRPr lang="en-GB" sz="1200" dirty="0"/>
                    </a:p>
                  </a:txBody>
                  <a:tcPr/>
                </a:tc>
                <a:tc>
                  <a:txBody>
                    <a:bodyPr/>
                    <a:lstStyle/>
                    <a:p>
                      <a:r>
                        <a:rPr lang="en-GB" sz="1200" dirty="0" smtClean="0"/>
                        <a:t>5,030</a:t>
                      </a:r>
                      <a:endParaRPr lang="en-GB" sz="1200" dirty="0"/>
                    </a:p>
                  </a:txBody>
                  <a:tcPr/>
                </a:tc>
              </a:tr>
              <a:tr h="370840">
                <a:tc>
                  <a:txBody>
                    <a:bodyPr/>
                    <a:lstStyle/>
                    <a:p>
                      <a:r>
                        <a:rPr lang="en-GB" sz="1200" dirty="0" smtClean="0"/>
                        <a:t>Total Devolved/Assigned Revenues</a:t>
                      </a:r>
                      <a:endParaRPr lang="en-GB" sz="1200" dirty="0"/>
                    </a:p>
                  </a:txBody>
                  <a:tcPr/>
                </a:tc>
                <a:tc>
                  <a:txBody>
                    <a:bodyPr/>
                    <a:lstStyle/>
                    <a:p>
                      <a:r>
                        <a:rPr lang="en-GB" sz="1200" dirty="0" smtClean="0"/>
                        <a:t>8,617</a:t>
                      </a:r>
                      <a:endParaRPr lang="en-GB" sz="1200" dirty="0"/>
                    </a:p>
                  </a:txBody>
                  <a:tcPr/>
                </a:tc>
                <a:tc>
                  <a:txBody>
                    <a:bodyPr/>
                    <a:lstStyle/>
                    <a:p>
                      <a:r>
                        <a:rPr lang="en-GB" sz="1200" dirty="0" smtClean="0"/>
                        <a:t>20,600</a:t>
                      </a:r>
                      <a:endParaRPr lang="en-GB" sz="1200" dirty="0"/>
                    </a:p>
                  </a:txBody>
                  <a:tcPr/>
                </a:tc>
              </a:tr>
              <a:tr h="370840">
                <a:tc>
                  <a:txBody>
                    <a:bodyPr/>
                    <a:lstStyle/>
                    <a:p>
                      <a:r>
                        <a:rPr lang="en-GB" sz="1200" dirty="0" smtClean="0"/>
                        <a:t>Additional Benefit</a:t>
                      </a:r>
                      <a:r>
                        <a:rPr lang="en-GB" sz="1200" baseline="0" dirty="0" smtClean="0"/>
                        <a:t> Spending Devolved</a:t>
                      </a:r>
                      <a:endParaRPr lang="en-GB" sz="1200" dirty="0"/>
                    </a:p>
                  </a:txBody>
                  <a:tcPr/>
                </a:tc>
                <a:tc>
                  <a:txBody>
                    <a:bodyPr/>
                    <a:lstStyle/>
                    <a:p>
                      <a:r>
                        <a:rPr lang="en-GB" sz="1200" dirty="0" smtClean="0"/>
                        <a:t>-</a:t>
                      </a:r>
                      <a:endParaRPr lang="en-GB" sz="1200" dirty="0"/>
                    </a:p>
                  </a:txBody>
                  <a:tcPr/>
                </a:tc>
                <a:tc>
                  <a:txBody>
                    <a:bodyPr/>
                    <a:lstStyle/>
                    <a:p>
                      <a:r>
                        <a:rPr lang="en-GB" sz="1200" dirty="0" smtClean="0"/>
                        <a:t>2,521</a:t>
                      </a:r>
                      <a:endParaRPr lang="en-GB" sz="1200" dirty="0"/>
                    </a:p>
                  </a:txBody>
                  <a:tcPr/>
                </a:tc>
              </a:tr>
              <a:tr h="370840">
                <a:tc>
                  <a:txBody>
                    <a:bodyPr/>
                    <a:lstStyle/>
                    <a:p>
                      <a:r>
                        <a:rPr lang="en-GB" sz="1200" dirty="0" smtClean="0"/>
                        <a:t>Devolved Expenditure</a:t>
                      </a:r>
                      <a:endParaRPr lang="en-GB" sz="1200" dirty="0"/>
                    </a:p>
                  </a:txBody>
                  <a:tcPr/>
                </a:tc>
                <a:tc>
                  <a:txBody>
                    <a:bodyPr/>
                    <a:lstStyle/>
                    <a:p>
                      <a:r>
                        <a:rPr lang="en-GB" sz="1200" dirty="0" smtClean="0"/>
                        <a:t>40,813</a:t>
                      </a:r>
                      <a:endParaRPr lang="en-GB" sz="1200" dirty="0"/>
                    </a:p>
                  </a:txBody>
                  <a:tcPr/>
                </a:tc>
                <a:tc>
                  <a:txBody>
                    <a:bodyPr/>
                    <a:lstStyle/>
                    <a:p>
                      <a:r>
                        <a:rPr lang="en-GB" sz="1200" dirty="0" smtClean="0"/>
                        <a:t>43,334</a:t>
                      </a:r>
                      <a:endParaRPr lang="en-GB" sz="1200" dirty="0"/>
                    </a:p>
                  </a:txBody>
                  <a:tcPr/>
                </a:tc>
              </a:tr>
            </a:tbl>
          </a:graphicData>
        </a:graphic>
      </p:graphicFrame>
    </p:spTree>
    <p:extLst>
      <p:ext uri="{BB962C8B-B14F-4D97-AF65-F5344CB8AC3E}">
        <p14:creationId xmlns:p14="http://schemas.microsoft.com/office/powerpoint/2010/main" val="3064801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Fiscal Framework?</a:t>
            </a:r>
            <a:endParaRPr lang="en-US" dirty="0"/>
          </a:p>
        </p:txBody>
      </p:sp>
      <p:sp>
        <p:nvSpPr>
          <p:cNvPr id="3" name="Content Placeholder 2"/>
          <p:cNvSpPr>
            <a:spLocks noGrp="1"/>
          </p:cNvSpPr>
          <p:nvPr>
            <p:ph idx="1"/>
          </p:nvPr>
        </p:nvSpPr>
        <p:spPr/>
        <p:txBody>
          <a:bodyPr>
            <a:normAutofit/>
          </a:bodyPr>
          <a:lstStyle/>
          <a:p>
            <a:r>
              <a:rPr lang="en-US" dirty="0" smtClean="0"/>
              <a:t>Block Grant Adjustment</a:t>
            </a:r>
          </a:p>
          <a:p>
            <a:r>
              <a:rPr lang="en-US" dirty="0" smtClean="0"/>
              <a:t>The interpretation of ‘no detriment’ in Smith Commission Agreement</a:t>
            </a:r>
          </a:p>
          <a:p>
            <a:r>
              <a:rPr lang="en-US" dirty="0" smtClean="0"/>
              <a:t>Capital and Revenue Borrowing and Flexibility</a:t>
            </a:r>
          </a:p>
          <a:p>
            <a:r>
              <a:rPr lang="en-US" dirty="0" smtClean="0"/>
              <a:t>VAT assignment</a:t>
            </a:r>
          </a:p>
          <a:p>
            <a:r>
              <a:rPr lang="en-US" dirty="0" smtClean="0"/>
              <a:t>Inter-governmental scrutiny of Fiscal Matters and Governance of Fiscal Framework</a:t>
            </a:r>
          </a:p>
          <a:p>
            <a:r>
              <a:rPr lang="en-US" dirty="0" smtClean="0"/>
              <a:t>Other issues (Tax administration costs; crown estate; employability </a:t>
            </a:r>
            <a:r>
              <a:rPr lang="en-US" dirty="0" err="1" smtClean="0"/>
              <a:t>programme</a:t>
            </a:r>
            <a:r>
              <a:rPr lang="en-US" dirty="0" smtClean="0"/>
              <a:t> funding)</a:t>
            </a:r>
            <a:endParaRPr lang="en-US" dirty="0"/>
          </a:p>
        </p:txBody>
      </p:sp>
    </p:spTree>
    <p:extLst>
      <p:ext uri="{BB962C8B-B14F-4D97-AF65-F5344CB8AC3E}">
        <p14:creationId xmlns:p14="http://schemas.microsoft.com/office/powerpoint/2010/main" val="28238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Smith Commission Agreement (par 95)</a:t>
            </a:r>
            <a:endParaRPr lang="en-GB" dirty="0"/>
          </a:p>
        </p:txBody>
      </p:sp>
      <p:sp>
        <p:nvSpPr>
          <p:cNvPr id="3" name="Content Placeholder 2"/>
          <p:cNvSpPr>
            <a:spLocks noGrp="1"/>
          </p:cNvSpPr>
          <p:nvPr>
            <p:ph idx="1"/>
          </p:nvPr>
        </p:nvSpPr>
        <p:spPr/>
        <p:txBody>
          <a:bodyPr/>
          <a:lstStyle/>
          <a:p>
            <a:pPr marL="0" indent="0">
              <a:buNone/>
            </a:pPr>
            <a:r>
              <a:rPr lang="en-GB" dirty="0" smtClean="0"/>
              <a:t>The parties agree that the Scottish and UK Governments should incorporate the following aspects into Scotland’s fiscal and funding framework:</a:t>
            </a:r>
          </a:p>
          <a:p>
            <a:pPr marL="0" indent="0">
              <a:buNone/>
            </a:pPr>
            <a:endParaRPr lang="en-GB" sz="1000" dirty="0"/>
          </a:p>
          <a:p>
            <a:pPr marL="457200" indent="-457200">
              <a:buAutoNum type="arabicParenBoth"/>
            </a:pPr>
            <a:r>
              <a:rPr lang="en-GB" i="1" dirty="0" smtClean="0"/>
              <a:t>The Barnett Formula.</a:t>
            </a:r>
            <a:r>
              <a:rPr lang="en-GB" dirty="0" smtClean="0"/>
              <a:t> The block grant…will continue to be determined via the operation of the Barnett Formula.</a:t>
            </a:r>
          </a:p>
          <a:p>
            <a:pPr marL="457200" indent="-457200">
              <a:buAutoNum type="arabicParenBoth"/>
            </a:pPr>
            <a:r>
              <a:rPr lang="en-GB" i="1" dirty="0" smtClean="0"/>
              <a:t>Economic Responsibility. </a:t>
            </a:r>
            <a:r>
              <a:rPr lang="en-GB" dirty="0" smtClean="0"/>
              <a:t>The framework…should result in Scotland benefiting fully from policy decisions on expenditure and revenue and bearing the full costs of policy decisions that reduce revenues or increasing expenditure. </a:t>
            </a:r>
            <a:endParaRPr lang="en-GB" dirty="0"/>
          </a:p>
        </p:txBody>
      </p:sp>
    </p:spTree>
    <p:extLst>
      <p:ext uri="{BB962C8B-B14F-4D97-AF65-F5344CB8AC3E}">
        <p14:creationId xmlns:p14="http://schemas.microsoft.com/office/powerpoint/2010/main" val="4263466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Smith Commission </a:t>
            </a:r>
            <a:r>
              <a:rPr lang="en-GB" dirty="0" smtClean="0"/>
              <a:t>Agreement (</a:t>
            </a:r>
            <a:r>
              <a:rPr lang="en-GB" dirty="0" err="1" smtClean="0"/>
              <a:t>Contd</a:t>
            </a:r>
            <a:r>
              <a:rPr lang="en-GB" dirty="0" smtClean="0"/>
              <a:t>)</a:t>
            </a:r>
            <a:endParaRPr lang="en-GB" dirty="0"/>
          </a:p>
        </p:txBody>
      </p:sp>
      <p:sp>
        <p:nvSpPr>
          <p:cNvPr id="3" name="Content Placeholder 2"/>
          <p:cNvSpPr>
            <a:spLocks noGrp="1"/>
          </p:cNvSpPr>
          <p:nvPr>
            <p:ph idx="1"/>
          </p:nvPr>
        </p:nvSpPr>
        <p:spPr/>
        <p:txBody>
          <a:bodyPr/>
          <a:lstStyle/>
          <a:p>
            <a:pPr marL="0" indent="0">
              <a:buNone/>
            </a:pPr>
            <a:r>
              <a:rPr lang="en-GB" sz="1800" dirty="0" smtClean="0"/>
              <a:t>(3) </a:t>
            </a:r>
            <a:r>
              <a:rPr lang="en-GB" sz="1800" i="1" dirty="0" smtClean="0"/>
              <a:t>No detriment as a result of the decision to devolve further powers. </a:t>
            </a:r>
            <a:r>
              <a:rPr lang="en-GB" sz="1800" dirty="0" smtClean="0"/>
              <a:t>The Scottish and UK </a:t>
            </a:r>
            <a:r>
              <a:rPr lang="en-GB" sz="1800" dirty="0"/>
              <a:t>G</a:t>
            </a:r>
            <a:r>
              <a:rPr lang="en-GB" sz="1800" dirty="0" smtClean="0"/>
              <a:t>overnments’ budgets should be no larger or smaller simply as a result of the initial transfer of tax and/or spending powers, before considering how these are used. There should be an appropriate indexation of the block grant.</a:t>
            </a:r>
          </a:p>
          <a:p>
            <a:pPr marL="0" indent="0">
              <a:buNone/>
            </a:pPr>
            <a:endParaRPr lang="en-GB" sz="1000" dirty="0" smtClean="0"/>
          </a:p>
          <a:p>
            <a:pPr marL="0" indent="0">
              <a:buNone/>
            </a:pPr>
            <a:r>
              <a:rPr lang="en-GB" sz="1800" dirty="0" smtClean="0"/>
              <a:t>(4) </a:t>
            </a:r>
            <a:r>
              <a:rPr lang="en-GB" sz="1800" i="1" dirty="0" smtClean="0"/>
              <a:t>No detriment as a result of UK or Scottish Government Policy Decisions post-devolution</a:t>
            </a:r>
            <a:r>
              <a:rPr lang="en-GB" sz="1800" dirty="0" smtClean="0"/>
              <a:t>. </a:t>
            </a:r>
          </a:p>
          <a:p>
            <a:pPr marL="457200" indent="-457200">
              <a:buAutoNum type="alphaLcParenBoth"/>
            </a:pPr>
            <a:r>
              <a:rPr lang="en-GB" sz="1800" dirty="0" smtClean="0"/>
              <a:t>Where either governments make policy decisions that affect tax or expenditure of the other, there should be compensation based on shared understanding (</a:t>
            </a:r>
            <a:r>
              <a:rPr lang="en-GB" sz="1800" u="sng" dirty="0" smtClean="0"/>
              <a:t>compensation principle</a:t>
            </a:r>
            <a:r>
              <a:rPr lang="en-GB" sz="1800" dirty="0" smtClean="0"/>
              <a:t>)</a:t>
            </a:r>
          </a:p>
          <a:p>
            <a:pPr marL="457200" indent="-457200">
              <a:buAutoNum type="alphaLcParenBoth"/>
            </a:pPr>
            <a:r>
              <a:rPr lang="en-GB" sz="1800" dirty="0" smtClean="0"/>
              <a:t>Changes to taxes in the rest of the UK for which responsibility to Scotland has been devolved should only affect spending in the rest of the UK. Changes in devolved taxes in Scotland should only affect public spending in Scotland</a:t>
            </a:r>
            <a:r>
              <a:rPr lang="en-GB" dirty="0" smtClean="0"/>
              <a:t>   </a:t>
            </a:r>
            <a:r>
              <a:rPr lang="en-GB" sz="1800" dirty="0" smtClean="0"/>
              <a:t>(</a:t>
            </a:r>
            <a:r>
              <a:rPr lang="en-GB" sz="1800" u="sng" dirty="0" smtClean="0"/>
              <a:t>‘tax-payer fairness’ principle</a:t>
            </a:r>
            <a:r>
              <a:rPr lang="en-GB" sz="1800" dirty="0" smtClean="0"/>
              <a:t>)</a:t>
            </a:r>
            <a:endParaRPr lang="en-GB" sz="1800" i="1" dirty="0"/>
          </a:p>
        </p:txBody>
      </p:sp>
    </p:spTree>
    <p:extLst>
      <p:ext uri="{BB962C8B-B14F-4D97-AF65-F5344CB8AC3E}">
        <p14:creationId xmlns:p14="http://schemas.microsoft.com/office/powerpoint/2010/main" val="57535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Grant adjustment</a:t>
            </a:r>
            <a:endParaRPr lang="en-US" dirty="0"/>
          </a:p>
        </p:txBody>
      </p:sp>
      <p:sp>
        <p:nvSpPr>
          <p:cNvPr id="3" name="Content Placeholder 2"/>
          <p:cNvSpPr>
            <a:spLocks noGrp="1"/>
          </p:cNvSpPr>
          <p:nvPr>
            <p:ph idx="1"/>
          </p:nvPr>
        </p:nvSpPr>
        <p:spPr/>
        <p:txBody>
          <a:bodyPr>
            <a:normAutofit/>
          </a:bodyPr>
          <a:lstStyle/>
          <a:p>
            <a:r>
              <a:rPr lang="en-US" dirty="0" smtClean="0"/>
              <a:t>Setting initial baseline should be (relatively!) straightforward</a:t>
            </a:r>
          </a:p>
          <a:p>
            <a:r>
              <a:rPr lang="en-US" dirty="0" smtClean="0"/>
              <a:t>After that, indexation is more complicated.</a:t>
            </a:r>
          </a:p>
          <a:p>
            <a:r>
              <a:rPr lang="en-US" dirty="0" smtClean="0"/>
              <a:t>Three main indexation methods have been suggested</a:t>
            </a:r>
          </a:p>
          <a:p>
            <a:r>
              <a:rPr lang="en-US" dirty="0" smtClean="0"/>
              <a:t>They have different implications and justifications</a:t>
            </a:r>
          </a:p>
          <a:p>
            <a:r>
              <a:rPr lang="en-US" dirty="0" smtClean="0"/>
              <a:t>Ultimately the choice depends on the principles agreed as part of the SCA (can they all be satisfied?) and the main risks facing Scotland’s budget </a:t>
            </a:r>
            <a:endParaRPr lang="en-US" dirty="0"/>
          </a:p>
        </p:txBody>
      </p:sp>
    </p:spTree>
    <p:extLst>
      <p:ext uri="{BB962C8B-B14F-4D97-AF65-F5344CB8AC3E}">
        <p14:creationId xmlns:p14="http://schemas.microsoft.com/office/powerpoint/2010/main" val="999875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Grant adjustment methods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 Levels Deduction (see Bell and </a:t>
            </a:r>
            <a:r>
              <a:rPr lang="en-US" dirty="0" err="1" smtClean="0"/>
              <a:t>Eiser</a:t>
            </a:r>
            <a:r>
              <a:rPr lang="en-US" dirty="0" smtClean="0"/>
              <a:t>, 2014). Block Grant Adjustment (BGA) is updated by adding population share of comparable (devolved) </a:t>
            </a:r>
            <a:r>
              <a:rPr lang="en-US" dirty="0" err="1" smtClean="0"/>
              <a:t>rUK</a:t>
            </a:r>
            <a:r>
              <a:rPr lang="en-US" dirty="0" smtClean="0"/>
              <a:t> tax revenues</a:t>
            </a:r>
          </a:p>
          <a:p>
            <a:pPr marL="0" indent="0">
              <a:buNone/>
            </a:pPr>
            <a:r>
              <a:rPr lang="en-US" dirty="0" smtClean="0"/>
              <a:t>BGA</a:t>
            </a:r>
            <a:r>
              <a:rPr lang="en-US" baseline="-25000" dirty="0" smtClean="0"/>
              <a:t>1</a:t>
            </a:r>
            <a:r>
              <a:rPr lang="en-US" dirty="0" smtClean="0"/>
              <a:t>=(POP</a:t>
            </a:r>
            <a:r>
              <a:rPr lang="en-US" baseline="30000" dirty="0" smtClean="0"/>
              <a:t>S</a:t>
            </a:r>
            <a:r>
              <a:rPr lang="en-US" dirty="0" smtClean="0"/>
              <a:t>/</a:t>
            </a:r>
            <a:r>
              <a:rPr lang="en-US" dirty="0" err="1" smtClean="0"/>
              <a:t>POP</a:t>
            </a:r>
            <a:r>
              <a:rPr lang="en-US" baseline="30000" dirty="0" err="1" smtClean="0"/>
              <a:t>rUK</a:t>
            </a:r>
            <a:r>
              <a:rPr lang="en-US" dirty="0" smtClean="0"/>
              <a:t>)</a:t>
            </a:r>
            <a:r>
              <a:rPr lang="en-US" baseline="-25000" dirty="0" smtClean="0"/>
              <a:t>0</a:t>
            </a:r>
            <a:r>
              <a:rPr lang="en-US" dirty="0" smtClean="0"/>
              <a:t>*(T</a:t>
            </a:r>
            <a:r>
              <a:rPr lang="en-US" baseline="-25000" dirty="0" smtClean="0"/>
              <a:t>1</a:t>
            </a:r>
            <a:r>
              <a:rPr lang="en-US" baseline="30000" dirty="0" smtClean="0"/>
              <a:t>rUK</a:t>
            </a:r>
            <a:r>
              <a:rPr lang="en-US" dirty="0" smtClean="0"/>
              <a:t> – T</a:t>
            </a:r>
            <a:r>
              <a:rPr lang="en-US" baseline="-25000" dirty="0" smtClean="0"/>
              <a:t>0</a:t>
            </a:r>
            <a:r>
              <a:rPr lang="en-US" baseline="30000" dirty="0" smtClean="0"/>
              <a:t>rUK</a:t>
            </a:r>
            <a:r>
              <a:rPr lang="en-US" dirty="0" smtClean="0"/>
              <a:t>)</a:t>
            </a:r>
          </a:p>
          <a:p>
            <a:pPr marL="0" indent="0">
              <a:buNone/>
            </a:pPr>
            <a:endParaRPr lang="en-US" dirty="0" smtClean="0"/>
          </a:p>
          <a:p>
            <a:pPr marL="0" indent="0">
              <a:buNone/>
            </a:pPr>
            <a:r>
              <a:rPr lang="en-US" dirty="0" smtClean="0"/>
              <a:t>2. Indexed Deduction (see Holtham, 2010). The BGA is updated by the percentage change in comparable (devolved) </a:t>
            </a:r>
            <a:r>
              <a:rPr lang="en-US" dirty="0" err="1" smtClean="0"/>
              <a:t>rUK</a:t>
            </a:r>
            <a:r>
              <a:rPr lang="en-US" dirty="0" smtClean="0"/>
              <a:t> tax revenues</a:t>
            </a:r>
          </a:p>
          <a:p>
            <a:pPr marL="0" indent="0">
              <a:buNone/>
            </a:pPr>
            <a:r>
              <a:rPr lang="en-US" dirty="0" smtClean="0"/>
              <a:t>BGA</a:t>
            </a:r>
            <a:r>
              <a:rPr lang="en-US" baseline="-25000" dirty="0" smtClean="0"/>
              <a:t>1</a:t>
            </a:r>
            <a:r>
              <a:rPr lang="en-US" dirty="0" smtClean="0"/>
              <a:t>=(T</a:t>
            </a:r>
            <a:r>
              <a:rPr lang="en-US" baseline="-25000" dirty="0" smtClean="0"/>
              <a:t>1</a:t>
            </a:r>
            <a:r>
              <a:rPr lang="en-US" baseline="30000" dirty="0" smtClean="0"/>
              <a:t>rUK</a:t>
            </a:r>
            <a:r>
              <a:rPr lang="en-US" dirty="0" smtClean="0"/>
              <a:t>/T</a:t>
            </a:r>
            <a:r>
              <a:rPr lang="en-US" baseline="-25000" dirty="0" smtClean="0"/>
              <a:t>0</a:t>
            </a:r>
            <a:r>
              <a:rPr lang="en-US" baseline="30000" dirty="0" smtClean="0"/>
              <a:t>rUK</a:t>
            </a:r>
            <a:r>
              <a:rPr lang="en-US" dirty="0" smtClean="0"/>
              <a:t>)*BGA</a:t>
            </a:r>
            <a:r>
              <a:rPr lang="en-US" baseline="-25000" dirty="0" smtClean="0"/>
              <a:t>0</a:t>
            </a:r>
          </a:p>
          <a:p>
            <a:pPr marL="0" indent="0">
              <a:buNone/>
            </a:pPr>
            <a:endParaRPr lang="en-US" dirty="0" smtClean="0"/>
          </a:p>
          <a:p>
            <a:pPr marL="0" indent="0">
              <a:buNone/>
            </a:pPr>
            <a:r>
              <a:rPr lang="en-US" dirty="0" smtClean="0"/>
              <a:t>3. Per-capita indexed deduction adjusts the index deduction method by relative population growth in Scotland and </a:t>
            </a:r>
            <a:r>
              <a:rPr lang="en-US" dirty="0" err="1" smtClean="0"/>
              <a:t>rUK</a:t>
            </a:r>
            <a:r>
              <a:rPr lang="en-US" dirty="0" smtClean="0"/>
              <a:t> to allow for the fact that population in the two areas grows at different rates</a:t>
            </a:r>
          </a:p>
          <a:p>
            <a:pPr marL="0" indent="0">
              <a:buNone/>
            </a:pPr>
            <a:endParaRPr lang="en-US" dirty="0"/>
          </a:p>
          <a:p>
            <a:pPr marL="0" indent="0">
              <a:buNone/>
            </a:pPr>
            <a:r>
              <a:rPr lang="en-US" dirty="0" smtClean="0"/>
              <a:t> BGA</a:t>
            </a:r>
            <a:r>
              <a:rPr lang="en-US" baseline="-25000" dirty="0" smtClean="0"/>
              <a:t>1</a:t>
            </a:r>
            <a:r>
              <a:rPr lang="en-US" dirty="0" smtClean="0"/>
              <a:t>=[(POP</a:t>
            </a:r>
            <a:r>
              <a:rPr lang="en-US" baseline="30000" dirty="0" smtClean="0"/>
              <a:t>S</a:t>
            </a:r>
            <a:r>
              <a:rPr lang="en-US" baseline="-25000" dirty="0" smtClean="0"/>
              <a:t>1</a:t>
            </a:r>
            <a:r>
              <a:rPr lang="en-US" dirty="0" smtClean="0"/>
              <a:t>/POP</a:t>
            </a:r>
            <a:r>
              <a:rPr lang="en-US" baseline="30000" dirty="0" smtClean="0"/>
              <a:t>S</a:t>
            </a:r>
            <a:r>
              <a:rPr lang="en-US" baseline="-25000" dirty="0" smtClean="0"/>
              <a:t>0</a:t>
            </a:r>
            <a:r>
              <a:rPr lang="en-US" dirty="0" smtClean="0"/>
              <a:t>)/(POP</a:t>
            </a:r>
            <a:r>
              <a:rPr lang="en-US" baseline="30000" dirty="0" smtClean="0"/>
              <a:t>rUK</a:t>
            </a:r>
            <a:r>
              <a:rPr lang="en-US" baseline="-25000" dirty="0" smtClean="0"/>
              <a:t>1</a:t>
            </a:r>
            <a:r>
              <a:rPr lang="en-US" dirty="0" smtClean="0"/>
              <a:t>/POP</a:t>
            </a:r>
            <a:r>
              <a:rPr lang="en-US" baseline="30000" dirty="0" smtClean="0"/>
              <a:t>rUK</a:t>
            </a:r>
            <a:r>
              <a:rPr lang="en-US" baseline="-25000" dirty="0" smtClean="0"/>
              <a:t>0</a:t>
            </a:r>
            <a:r>
              <a:rPr lang="en-US" dirty="0" smtClean="0"/>
              <a:t>)]* (T</a:t>
            </a:r>
            <a:r>
              <a:rPr lang="en-US" baseline="-25000" dirty="0" smtClean="0"/>
              <a:t>1</a:t>
            </a:r>
            <a:r>
              <a:rPr lang="en-US" baseline="30000" dirty="0" smtClean="0"/>
              <a:t>rUK</a:t>
            </a:r>
            <a:r>
              <a:rPr lang="en-US" dirty="0" smtClean="0"/>
              <a:t>/T</a:t>
            </a:r>
            <a:r>
              <a:rPr lang="en-US" baseline="-25000" dirty="0" smtClean="0"/>
              <a:t>0</a:t>
            </a:r>
            <a:r>
              <a:rPr lang="en-US" baseline="30000" dirty="0" smtClean="0"/>
              <a:t>rUK</a:t>
            </a:r>
            <a:r>
              <a:rPr lang="en-US" dirty="0" smtClean="0"/>
              <a:t>)*BGA</a:t>
            </a:r>
            <a:r>
              <a:rPr lang="en-US" baseline="-25000" dirty="0" smtClean="0"/>
              <a:t>0</a:t>
            </a: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46965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three methods if </a:t>
            </a:r>
            <a:r>
              <a:rPr lang="en-US" sz="3200" dirty="0" err="1" smtClean="0"/>
              <a:t>rUK</a:t>
            </a:r>
            <a:r>
              <a:rPr lang="en-US" sz="3200" dirty="0" smtClean="0"/>
              <a:t> and Scottish comparable tax revenues rise at different rates</a:t>
            </a:r>
            <a:endParaRPr lang="en-US" sz="3200" dirty="0"/>
          </a:p>
        </p:txBody>
      </p:sp>
      <p:cxnSp>
        <p:nvCxnSpPr>
          <p:cNvPr id="12" name="Straight Arrow Connector 11"/>
          <p:cNvCxnSpPr/>
          <p:nvPr/>
        </p:nvCxnSpPr>
        <p:spPr>
          <a:xfrm flipH="1">
            <a:off x="7801153" y="3122868"/>
            <a:ext cx="129586" cy="6219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7569200" y="3365500"/>
            <a:ext cx="231953" cy="469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2420888"/>
            <a:ext cx="704984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00192" y="3614045"/>
            <a:ext cx="1384984" cy="261610"/>
          </a:xfrm>
          <a:prstGeom prst="rect">
            <a:avLst/>
          </a:prstGeom>
          <a:noFill/>
        </p:spPr>
        <p:txBody>
          <a:bodyPr wrap="square" rtlCol="0">
            <a:spAutoFit/>
          </a:bodyPr>
          <a:lstStyle/>
          <a:p>
            <a:r>
              <a:rPr lang="en-GB" sz="1100" dirty="0"/>
              <a:t>s</a:t>
            </a:r>
            <a:r>
              <a:rPr lang="en-GB" sz="1100" dirty="0" smtClean="0"/>
              <a:t>ame impact</a:t>
            </a:r>
            <a:endParaRPr lang="en-GB" sz="1100" dirty="0"/>
          </a:p>
        </p:txBody>
      </p:sp>
      <p:cxnSp>
        <p:nvCxnSpPr>
          <p:cNvPr id="7" name="Straight Arrow Connector 6"/>
          <p:cNvCxnSpPr/>
          <p:nvPr/>
        </p:nvCxnSpPr>
        <p:spPr bwMode="auto">
          <a:xfrm flipH="1">
            <a:off x="6876256" y="3875655"/>
            <a:ext cx="116428" cy="345433"/>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209039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three methods if </a:t>
            </a:r>
            <a:r>
              <a:rPr lang="en-US" sz="2400" dirty="0" err="1" smtClean="0"/>
              <a:t>rUK</a:t>
            </a:r>
            <a:r>
              <a:rPr lang="en-US" sz="2400" dirty="0" smtClean="0"/>
              <a:t> and Scottish populations grow at different rates</a:t>
            </a:r>
            <a:endParaRPr lang="en-US" sz="24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1763" y="2209800"/>
            <a:ext cx="706047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78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The three methods if tax revenues in </a:t>
            </a:r>
            <a:r>
              <a:rPr lang="en-US" sz="2000" dirty="0" err="1" smtClean="0"/>
              <a:t>rUK</a:t>
            </a:r>
            <a:r>
              <a:rPr lang="en-US" sz="2000" dirty="0" smtClean="0"/>
              <a:t> grow faster than Scotland and population follows ONS projections </a:t>
            </a:r>
            <a:endParaRPr lang="en-US" sz="2000" dirty="0"/>
          </a:p>
        </p:txBody>
      </p:sp>
      <p:sp>
        <p:nvSpPr>
          <p:cNvPr id="3" name="Content Placeholder 2"/>
          <p:cNvSpPr>
            <a:spLocks noGrp="1"/>
          </p:cNvSpPr>
          <p:nvPr>
            <p:ph idx="1"/>
          </p:nvPr>
        </p:nvSpPr>
        <p:spPr/>
        <p:txBody>
          <a:bodyPr/>
          <a:lstStyle/>
          <a:p>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val="1081701759"/>
              </p:ext>
            </p:extLst>
          </p:nvPr>
        </p:nvGraphicFramePr>
        <p:xfrm>
          <a:off x="395536" y="2204864"/>
          <a:ext cx="8136904" cy="4131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64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Which is the best adjustment method?</a:t>
            </a:r>
            <a:endParaRPr lang="en-US" sz="2400" dirty="0"/>
          </a:p>
        </p:txBody>
      </p:sp>
      <p:sp>
        <p:nvSpPr>
          <p:cNvPr id="3" name="Content Placeholder 2"/>
          <p:cNvSpPr>
            <a:spLocks noGrp="1"/>
          </p:cNvSpPr>
          <p:nvPr>
            <p:ph idx="1"/>
          </p:nvPr>
        </p:nvSpPr>
        <p:spPr>
          <a:xfrm>
            <a:off x="323528" y="2204864"/>
            <a:ext cx="8229600" cy="3847807"/>
          </a:xfrm>
        </p:spPr>
        <p:txBody>
          <a:bodyPr>
            <a:noAutofit/>
          </a:bodyPr>
          <a:lstStyle/>
          <a:p>
            <a:r>
              <a:rPr lang="en-US" sz="2000" dirty="0" smtClean="0"/>
              <a:t>I’ve suggested, as have STUC and Cuthbert (2015) that the per-capita indexation method is better.</a:t>
            </a:r>
          </a:p>
          <a:p>
            <a:r>
              <a:rPr lang="en-US" sz="2000" dirty="0" smtClean="0"/>
              <a:t>Bell, </a:t>
            </a:r>
            <a:r>
              <a:rPr lang="en-US" sz="2000" dirty="0" err="1" smtClean="0"/>
              <a:t>Eiser</a:t>
            </a:r>
            <a:r>
              <a:rPr lang="en-US" sz="2000" dirty="0" smtClean="0"/>
              <a:t> and Phillips (2015) suggest that none of the three methods satisfies the two non-detriment principles set out in the SCA:</a:t>
            </a:r>
          </a:p>
          <a:p>
            <a:pPr lvl="1"/>
            <a:r>
              <a:rPr lang="en-US" dirty="0" smtClean="0"/>
              <a:t>1</a:t>
            </a:r>
            <a:r>
              <a:rPr lang="en-US" baseline="30000" dirty="0" smtClean="0"/>
              <a:t>st</a:t>
            </a:r>
            <a:r>
              <a:rPr lang="en-US" dirty="0" smtClean="0"/>
              <a:t> non detriment principle: ‘no detriment from the decision to devolve’ and</a:t>
            </a:r>
          </a:p>
          <a:p>
            <a:pPr lvl="1"/>
            <a:r>
              <a:rPr lang="en-US" dirty="0" smtClean="0"/>
              <a:t>2</a:t>
            </a:r>
            <a:r>
              <a:rPr lang="en-US" baseline="30000" dirty="0" smtClean="0"/>
              <a:t>nd</a:t>
            </a:r>
            <a:r>
              <a:rPr lang="en-US" dirty="0" smtClean="0"/>
              <a:t> non detriment principle: ‘no detriment from subsequent policy decisions of the other government’</a:t>
            </a:r>
          </a:p>
          <a:p>
            <a:pPr marL="457200" lvl="1" indent="-457200">
              <a:buFont typeface="Arial"/>
              <a:buChar char="•"/>
            </a:pPr>
            <a:r>
              <a:rPr lang="en-US" dirty="0" smtClean="0"/>
              <a:t>LD satisfies the 2</a:t>
            </a:r>
            <a:r>
              <a:rPr lang="en-US" baseline="30000" dirty="0" smtClean="0"/>
              <a:t>nd</a:t>
            </a:r>
            <a:r>
              <a:rPr lang="en-US" dirty="0" smtClean="0"/>
              <a:t> but not the first, whilst PCID/ID satisfies the 1</a:t>
            </a:r>
            <a:r>
              <a:rPr lang="en-US" baseline="30000" dirty="0" smtClean="0"/>
              <a:t>st</a:t>
            </a:r>
            <a:r>
              <a:rPr lang="en-US" dirty="0" smtClean="0"/>
              <a:t> but not the second, and PCID additionally protects from demographic shocks.</a:t>
            </a:r>
          </a:p>
        </p:txBody>
      </p:sp>
    </p:spTree>
    <p:extLst>
      <p:ext uri="{BB962C8B-B14F-4D97-AF65-F5344CB8AC3E}">
        <p14:creationId xmlns:p14="http://schemas.microsoft.com/office/powerpoint/2010/main" val="1602208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88024" y="1484784"/>
            <a:ext cx="4032449" cy="4680520"/>
          </a:xfrm>
        </p:spPr>
        <p:txBody>
          <a:bodyPr/>
          <a:lstStyle/>
          <a:p>
            <a:pPr>
              <a:buFont typeface="Wingdings" panose="05000000000000000000" pitchFamily="2" charset="2"/>
              <a:buChar char="§"/>
            </a:pPr>
            <a:r>
              <a:rPr lang="en-GB" sz="1800" dirty="0" smtClean="0"/>
              <a:t>Importance of Fiscal Framework alongside the Scotland Bill (2016)</a:t>
            </a:r>
          </a:p>
          <a:p>
            <a:pPr>
              <a:buFont typeface="Wingdings" panose="05000000000000000000" pitchFamily="2" charset="2"/>
              <a:buChar char="§"/>
            </a:pPr>
            <a:r>
              <a:rPr lang="en-GB" sz="1800" dirty="0" smtClean="0"/>
              <a:t>However, it’s important to understand how far economic principles can take us in devolution finance – looking back at Scotland Act (2012) and current Scotland Bill (2016)</a:t>
            </a:r>
          </a:p>
          <a:p>
            <a:pPr>
              <a:buFont typeface="Wingdings" panose="05000000000000000000" pitchFamily="2" charset="2"/>
              <a:buChar char="§"/>
            </a:pPr>
            <a:r>
              <a:rPr lang="en-GB" sz="1800" dirty="0" smtClean="0"/>
              <a:t>Ultimately it is about political choices, but economics can inform those choices, and point out threats and opportunities</a:t>
            </a:r>
          </a:p>
          <a:p>
            <a:pPr>
              <a:buFont typeface="Wingdings" panose="05000000000000000000" pitchFamily="2" charset="2"/>
              <a:buChar char="§"/>
            </a:pPr>
            <a:r>
              <a:rPr lang="en-GB" sz="1800" dirty="0" smtClean="0"/>
              <a:t>The deal reached on 23</a:t>
            </a:r>
            <a:r>
              <a:rPr lang="en-GB" sz="1800" baseline="30000" dirty="0" smtClean="0"/>
              <a:t>rd</a:t>
            </a:r>
            <a:r>
              <a:rPr lang="en-GB" sz="1800" dirty="0" smtClean="0"/>
              <a:t> Feb 2016  is a good deal for Scotland the UK</a:t>
            </a:r>
          </a:p>
        </p:txBody>
      </p:sp>
      <p:sp>
        <p:nvSpPr>
          <p:cNvPr id="3" name="Text Placeholder 2"/>
          <p:cNvSpPr>
            <a:spLocks noGrp="1"/>
          </p:cNvSpPr>
          <p:nvPr>
            <p:ph type="body" sz="quarter" idx="11"/>
          </p:nvPr>
        </p:nvSpPr>
        <p:spPr/>
        <p:txBody>
          <a:bodyPr/>
          <a:lstStyle/>
          <a:p>
            <a:r>
              <a:rPr lang="en-GB" dirty="0" smtClean="0"/>
              <a:t>Key points</a:t>
            </a:r>
            <a:endParaRPr lang="en-GB" dirty="0"/>
          </a:p>
        </p:txBody>
      </p:sp>
    </p:spTree>
    <p:extLst>
      <p:ext uri="{BB962C8B-B14F-4D97-AF65-F5344CB8AC3E}">
        <p14:creationId xmlns:p14="http://schemas.microsoft.com/office/powerpoint/2010/main" val="3464802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Slower population growth in Scotland – risk and impact of 3 methods – from Bell et al. (2015)</a:t>
            </a:r>
            <a:endParaRPr lang="en-GB"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2209799"/>
            <a:ext cx="5702555" cy="450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349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per-capita-indexation better?</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1600" dirty="0" smtClean="0"/>
              <a:t>Smith Commission Agreement put Barnett formula as a cornerstone. The other methods would in essence work against Barnett, potentially driving spending per head in Scotland inexorably lower. Politically, the first no-detriment principle is likely to be very important.</a:t>
            </a:r>
          </a:p>
          <a:p>
            <a:pPr marL="514350" indent="-514350">
              <a:buFont typeface="+mj-lt"/>
              <a:buAutoNum type="arabicPeriod"/>
            </a:pPr>
            <a:r>
              <a:rPr lang="en-US" sz="1600" dirty="0"/>
              <a:t>The 2</a:t>
            </a:r>
            <a:r>
              <a:rPr lang="en-US" sz="1600" baseline="30000" dirty="0"/>
              <a:t>nd</a:t>
            </a:r>
            <a:r>
              <a:rPr lang="en-US" sz="1600" dirty="0"/>
              <a:t> no-detriment principle around ‘tax-payer fairness’ </a:t>
            </a:r>
            <a:r>
              <a:rPr lang="en-US" sz="1600" dirty="0" smtClean="0"/>
              <a:t>could be satisfied by PCID with an additional adjustment, triggered by changes in </a:t>
            </a:r>
            <a:r>
              <a:rPr lang="en-US" sz="1600" dirty="0" err="1" smtClean="0"/>
              <a:t>rUK</a:t>
            </a:r>
            <a:r>
              <a:rPr lang="en-US" sz="1600" dirty="0" smtClean="0"/>
              <a:t> (devolved) income taxation (see below).</a:t>
            </a:r>
          </a:p>
          <a:p>
            <a:pPr marL="514350" indent="-514350">
              <a:buFont typeface="+mj-lt"/>
              <a:buAutoNum type="arabicPeriod"/>
            </a:pPr>
            <a:r>
              <a:rPr lang="en-US" sz="1600" dirty="0" smtClean="0"/>
              <a:t>Although a balanced budget fiscal expansion by UK government might breach the 2</a:t>
            </a:r>
            <a:r>
              <a:rPr lang="en-US" sz="1600" baseline="30000" dirty="0" smtClean="0"/>
              <a:t>nd</a:t>
            </a:r>
            <a:r>
              <a:rPr lang="en-US" sz="1600" dirty="0" smtClean="0"/>
              <a:t> no-detriment principle under per capita indexed deduction, there is an asymmetry in the relationship between central and devolved government. UK government has a much broader range of economic tools to deal with a deviation from the second principle. Scotland and the other devolved governments do not have the same range of tax powers as the Central government to offset any deviations from that principle.   </a:t>
            </a:r>
          </a:p>
          <a:p>
            <a:pPr marL="514350" indent="-514350">
              <a:buFont typeface="+mj-lt"/>
              <a:buAutoNum type="arabicPeriod"/>
            </a:pPr>
            <a:r>
              <a:rPr lang="en-US" sz="1600" dirty="0" smtClean="0"/>
              <a:t>Scotland arguably does not have all the tools to counteract demographic trends, so it is reasonable to protect devolved governments from additional demographic risk. Scotland is already exposed to demographic risks through Barnett. </a:t>
            </a:r>
          </a:p>
        </p:txBody>
      </p:sp>
    </p:spTree>
    <p:extLst>
      <p:ext uri="{BB962C8B-B14F-4D97-AF65-F5344CB8AC3E}">
        <p14:creationId xmlns:p14="http://schemas.microsoft.com/office/powerpoint/2010/main" val="82107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Could one improve on PCID to take account of ‘taxpayer fairness’?</a:t>
            </a:r>
            <a:endParaRPr lang="en-GB" sz="2400" dirty="0"/>
          </a:p>
        </p:txBody>
      </p:sp>
      <p:sp>
        <p:nvSpPr>
          <p:cNvPr id="3" name="Content Placeholder 2"/>
          <p:cNvSpPr>
            <a:spLocks noGrp="1"/>
          </p:cNvSpPr>
          <p:nvPr>
            <p:ph idx="1"/>
          </p:nvPr>
        </p:nvSpPr>
        <p:spPr/>
        <p:txBody>
          <a:bodyPr/>
          <a:lstStyle/>
          <a:p>
            <a:pPr marL="0" indent="0">
              <a:buNone/>
            </a:pPr>
            <a:r>
              <a:rPr lang="en-GB" dirty="0"/>
              <a:t>O</a:t>
            </a:r>
            <a:r>
              <a:rPr lang="en-GB" dirty="0" smtClean="0"/>
              <a:t>ne way would be to consider a ‘trigger’ which would operate if </a:t>
            </a:r>
            <a:r>
              <a:rPr lang="en-GB" dirty="0" err="1" smtClean="0"/>
              <a:t>rUK</a:t>
            </a:r>
            <a:r>
              <a:rPr lang="en-GB" dirty="0" smtClean="0"/>
              <a:t> increases (devolved) income taxation to fund (devolved) </a:t>
            </a:r>
            <a:r>
              <a:rPr lang="en-GB" dirty="0" err="1" smtClean="0"/>
              <a:t>rUK</a:t>
            </a:r>
            <a:r>
              <a:rPr lang="en-GB" dirty="0" smtClean="0"/>
              <a:t> spend on e.g. English NHS, education:</a:t>
            </a:r>
          </a:p>
          <a:p>
            <a:pPr marL="0" indent="0">
              <a:buNone/>
            </a:pPr>
            <a:endParaRPr lang="en-GB" dirty="0"/>
          </a:p>
          <a:p>
            <a:pPr marL="0" indent="0">
              <a:buNone/>
            </a:pPr>
            <a:r>
              <a:rPr lang="en-GB" dirty="0" smtClean="0"/>
              <a:t>Adjustment=(population share-income tax share) x additional spend in </a:t>
            </a:r>
            <a:r>
              <a:rPr lang="en-GB" dirty="0" err="1" smtClean="0"/>
              <a:t>rUK</a:t>
            </a:r>
            <a:endParaRPr lang="en-GB" dirty="0" smtClean="0"/>
          </a:p>
          <a:p>
            <a:pPr marL="0" indent="0">
              <a:buNone/>
            </a:pPr>
            <a:endParaRPr lang="en-GB" dirty="0"/>
          </a:p>
          <a:p>
            <a:pPr marL="0" indent="0">
              <a:buNone/>
            </a:pPr>
            <a:r>
              <a:rPr lang="en-GB" dirty="0" smtClean="0"/>
              <a:t>Remaining issues:</a:t>
            </a:r>
          </a:p>
          <a:p>
            <a:pPr>
              <a:buFontTx/>
              <a:buChar char="-"/>
            </a:pPr>
            <a:r>
              <a:rPr lang="en-GB" dirty="0" smtClean="0"/>
              <a:t>‘organic growth’ due to </a:t>
            </a:r>
            <a:r>
              <a:rPr lang="en-GB" dirty="0" err="1" smtClean="0"/>
              <a:t>rUK</a:t>
            </a:r>
            <a:r>
              <a:rPr lang="en-GB" dirty="0" smtClean="0"/>
              <a:t> income tax rise</a:t>
            </a:r>
          </a:p>
          <a:p>
            <a:pPr>
              <a:buFontTx/>
              <a:buChar char="-"/>
            </a:pPr>
            <a:r>
              <a:rPr lang="en-GB" dirty="0" smtClean="0"/>
              <a:t>complexity  </a:t>
            </a:r>
            <a:endParaRPr lang="en-GB" dirty="0"/>
          </a:p>
        </p:txBody>
      </p:sp>
    </p:spTree>
    <p:extLst>
      <p:ext uri="{BB962C8B-B14F-4D97-AF65-F5344CB8AC3E}">
        <p14:creationId xmlns:p14="http://schemas.microsoft.com/office/powerpoint/2010/main" val="3093775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Governance of the Fiscal Framework</a:t>
            </a:r>
            <a:endParaRPr lang="en-US" sz="2400" dirty="0"/>
          </a:p>
        </p:txBody>
      </p:sp>
      <p:sp>
        <p:nvSpPr>
          <p:cNvPr id="3" name="Content Placeholder 2"/>
          <p:cNvSpPr>
            <a:spLocks noGrp="1"/>
          </p:cNvSpPr>
          <p:nvPr>
            <p:ph idx="1"/>
          </p:nvPr>
        </p:nvSpPr>
        <p:spPr>
          <a:xfrm>
            <a:off x="323528" y="2060848"/>
            <a:ext cx="8229600" cy="5429385"/>
          </a:xfrm>
        </p:spPr>
        <p:txBody>
          <a:bodyPr>
            <a:noAutofit/>
          </a:bodyPr>
          <a:lstStyle/>
          <a:p>
            <a:pPr marL="0" indent="0">
              <a:buNone/>
            </a:pPr>
            <a:r>
              <a:rPr lang="en-US" sz="1400" dirty="0" smtClean="0"/>
              <a:t>The complexity of the BGA issues suggest that </a:t>
            </a:r>
            <a:r>
              <a:rPr lang="en-US" sz="1400" u="sng" dirty="0" smtClean="0"/>
              <a:t>transparency</a:t>
            </a:r>
            <a:r>
              <a:rPr lang="en-US" sz="1400" dirty="0" smtClean="0"/>
              <a:t>, </a:t>
            </a:r>
            <a:r>
              <a:rPr lang="en-US" sz="1400" u="sng" dirty="0" smtClean="0"/>
              <a:t>asymmetry of power</a:t>
            </a:r>
            <a:r>
              <a:rPr lang="en-US" sz="1400" dirty="0" smtClean="0"/>
              <a:t> between the two government in disputes and </a:t>
            </a:r>
            <a:r>
              <a:rPr lang="en-US" sz="1400" u="sng" dirty="0" smtClean="0"/>
              <a:t>stability</a:t>
            </a:r>
            <a:r>
              <a:rPr lang="en-US" sz="1400" dirty="0" smtClean="0"/>
              <a:t> of the framework over time are important.</a:t>
            </a:r>
          </a:p>
          <a:p>
            <a:pPr marL="0" indent="0">
              <a:buNone/>
            </a:pPr>
            <a:endParaRPr lang="en-US" sz="800" dirty="0"/>
          </a:p>
          <a:p>
            <a:r>
              <a:rPr lang="en-US" sz="1400" u="sng" dirty="0" smtClean="0"/>
              <a:t>Transparency</a:t>
            </a:r>
            <a:r>
              <a:rPr lang="en-US" sz="1400" dirty="0" smtClean="0"/>
              <a:t> – the BGA is difficult to understand and may counteract the additional accountability which the Scotland Bill is due to generate (see the work of the expert group I chaired re the </a:t>
            </a:r>
            <a:r>
              <a:rPr lang="en-US" sz="1400" dirty="0" err="1" smtClean="0"/>
              <a:t>Calman</a:t>
            </a:r>
            <a:r>
              <a:rPr lang="en-US" sz="1400" dirty="0" smtClean="0"/>
              <a:t> Commission). It is difficult to explain some of the potential impacts to the general public.</a:t>
            </a:r>
          </a:p>
          <a:p>
            <a:endParaRPr lang="en-US" sz="800" dirty="0" smtClean="0"/>
          </a:p>
          <a:p>
            <a:r>
              <a:rPr lang="en-US" sz="1400" dirty="0" smtClean="0"/>
              <a:t> </a:t>
            </a:r>
            <a:r>
              <a:rPr lang="en-US" sz="1400" u="sng" dirty="0" smtClean="0"/>
              <a:t>Asymmetry of Power </a:t>
            </a:r>
            <a:r>
              <a:rPr lang="en-US" sz="1400" dirty="0" smtClean="0"/>
              <a:t> Should there be independent oversight of the framework as the Treasury is both a party to the agreement and a referee in the process? Trying to adjudicate on Barnett formula bypass as well as no detriment might be easier if there is an arbitration mechanism. A </a:t>
            </a:r>
            <a:r>
              <a:rPr lang="en-US" sz="1400" u="sng" dirty="0" smtClean="0"/>
              <a:t>fiscal arbitration mechanism</a:t>
            </a:r>
            <a:r>
              <a:rPr lang="en-US" sz="1400" dirty="0" smtClean="0"/>
              <a:t> would not be impossible to design and would not be expensive to set up. </a:t>
            </a:r>
          </a:p>
          <a:p>
            <a:endParaRPr lang="en-US" sz="800" dirty="0"/>
          </a:p>
          <a:p>
            <a:r>
              <a:rPr lang="en-US" sz="1400" dirty="0"/>
              <a:t> </a:t>
            </a:r>
            <a:r>
              <a:rPr lang="en-US" sz="1400" u="sng" dirty="0" smtClean="0"/>
              <a:t>Stability – </a:t>
            </a:r>
            <a:r>
              <a:rPr lang="en-US" sz="1400" dirty="0" smtClean="0"/>
              <a:t>The framework will need to evolve over time as the structure of taxation and spend and demographics change over time. </a:t>
            </a:r>
            <a:endParaRPr lang="en-GB" sz="1400" dirty="0"/>
          </a:p>
          <a:p>
            <a:pPr marL="0" indent="0">
              <a:buNone/>
            </a:pPr>
            <a:endParaRPr lang="en-US" sz="1500" dirty="0" smtClean="0"/>
          </a:p>
        </p:txBody>
      </p:sp>
    </p:spTree>
    <p:extLst>
      <p:ext uri="{BB962C8B-B14F-4D97-AF65-F5344CB8AC3E}">
        <p14:creationId xmlns:p14="http://schemas.microsoft.com/office/powerpoint/2010/main" val="1460251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Block grant adjustment regarding welfare </a:t>
            </a:r>
          </a:p>
          <a:p>
            <a:r>
              <a:rPr lang="en-US" dirty="0" smtClean="0"/>
              <a:t>VAT assignment – How does one accurately </a:t>
            </a:r>
            <a:r>
              <a:rPr lang="en-US" dirty="0"/>
              <a:t>identify how much VAT is raised in </a:t>
            </a:r>
            <a:r>
              <a:rPr lang="en-US" dirty="0" smtClean="0"/>
              <a:t>Scotland? Living Cost and Food survey limited in scope and might not capture positive effects of tourism on Scottish VAT receipts</a:t>
            </a:r>
            <a:endParaRPr lang="en-GB" dirty="0"/>
          </a:p>
          <a:p>
            <a:r>
              <a:rPr lang="en-US" dirty="0" smtClean="0"/>
              <a:t>Borrowing – symmetric and asymmetric shocks in </a:t>
            </a:r>
            <a:r>
              <a:rPr lang="en-US" dirty="0" err="1" smtClean="0"/>
              <a:t>rUK</a:t>
            </a:r>
            <a:r>
              <a:rPr lang="en-US" dirty="0" smtClean="0"/>
              <a:t> and Scotland and implications for Scotland regarding revenue borrowing.</a:t>
            </a:r>
            <a:r>
              <a:rPr lang="en-US" dirty="0"/>
              <a:t> </a:t>
            </a:r>
            <a:r>
              <a:rPr lang="en-US" dirty="0" smtClean="0"/>
              <a:t>On capital borrowing there is the issue of caps. Also implications for fiscal adjustments/fiscal rules at overall UK level (‘shared effort’ on revenue spend works through Barnett and block-grant adjustment via devolved taxes). Again, a fiscal arbitrator might be helpful here if one wants to create a ‘Federal’ model with symmetric power.</a:t>
            </a:r>
            <a:endParaRPr lang="en-GB" dirty="0"/>
          </a:p>
          <a:p>
            <a:r>
              <a:rPr lang="en-GB" dirty="0" smtClean="0">
                <a:effectLst/>
              </a:rPr>
              <a:t>Other issues </a:t>
            </a:r>
            <a:r>
              <a:rPr lang="en-US" dirty="0" smtClean="0"/>
              <a:t>(Tax administration costs; crown estate; employability </a:t>
            </a:r>
            <a:r>
              <a:rPr lang="en-US" dirty="0" err="1" smtClean="0"/>
              <a:t>programme</a:t>
            </a:r>
            <a:r>
              <a:rPr lang="en-US" dirty="0" smtClean="0"/>
              <a:t> funding)</a:t>
            </a:r>
          </a:p>
          <a:p>
            <a:endParaRPr lang="en-US" dirty="0"/>
          </a:p>
        </p:txBody>
      </p:sp>
    </p:spTree>
    <p:extLst>
      <p:ext uri="{BB962C8B-B14F-4D97-AF65-F5344CB8AC3E}">
        <p14:creationId xmlns:p14="http://schemas.microsoft.com/office/powerpoint/2010/main" val="343040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lies compromise (situation as at 22 February 2016)?</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1. PCID with additional adjustment for ‘tax-payer fairness’</a:t>
            </a:r>
          </a:p>
          <a:p>
            <a:pPr marL="0" indent="0">
              <a:buNone/>
            </a:pPr>
            <a:r>
              <a:rPr lang="en-GB" dirty="0" smtClean="0"/>
              <a:t>2. Levels Deduction with some allowance for tax capacity (see IFS note 23 February)</a:t>
            </a:r>
          </a:p>
          <a:p>
            <a:pPr marL="0" indent="0">
              <a:buNone/>
            </a:pPr>
            <a:r>
              <a:rPr lang="en-GB" dirty="0"/>
              <a:t>3</a:t>
            </a:r>
            <a:r>
              <a:rPr lang="en-GB" dirty="0" smtClean="0"/>
              <a:t>. Some ‘floor’ to potential detriment to Scottish block grant</a:t>
            </a:r>
          </a:p>
          <a:p>
            <a:pPr marL="0" indent="0">
              <a:buNone/>
            </a:pPr>
            <a:r>
              <a:rPr lang="en-GB" dirty="0"/>
              <a:t>4</a:t>
            </a:r>
            <a:r>
              <a:rPr lang="en-GB" dirty="0" smtClean="0"/>
              <a:t>. Some weighted average of PCID and LD to offset some but not all demographic risk</a:t>
            </a:r>
          </a:p>
          <a:p>
            <a:pPr marL="0" indent="0">
              <a:buNone/>
            </a:pPr>
            <a:r>
              <a:rPr lang="en-GB" dirty="0"/>
              <a:t>5</a:t>
            </a:r>
            <a:r>
              <a:rPr lang="en-GB" dirty="0" smtClean="0"/>
              <a:t>. A ‘sunset clause’ </a:t>
            </a:r>
            <a:r>
              <a:rPr lang="en-GB" dirty="0"/>
              <a:t>after 2021-22 </a:t>
            </a:r>
            <a:r>
              <a:rPr lang="en-GB" dirty="0" smtClean="0"/>
              <a:t>on BGA method adopted in fiscal framework</a:t>
            </a:r>
          </a:p>
          <a:p>
            <a:pPr marL="0" indent="0">
              <a:buNone/>
            </a:pPr>
            <a:endParaRPr lang="en-GB" sz="1800" dirty="0" smtClean="0"/>
          </a:p>
          <a:p>
            <a:pPr marL="0" indent="0">
              <a:buNone/>
            </a:pPr>
            <a:r>
              <a:rPr lang="en-GB" sz="1800" dirty="0" smtClean="0"/>
              <a:t>See letter to Devolution (FP) Committee of 22 February 2016</a:t>
            </a:r>
          </a:p>
          <a:p>
            <a:pPr marL="0" indent="0">
              <a:buNone/>
            </a:pPr>
            <a:endParaRPr lang="en-GB" dirty="0" smtClean="0"/>
          </a:p>
          <a:p>
            <a:pPr marL="0" indent="0">
              <a:buNone/>
            </a:pPr>
            <a:r>
              <a:rPr lang="en-GB" dirty="0" smtClean="0"/>
              <a:t> </a:t>
            </a:r>
          </a:p>
          <a:p>
            <a:pPr marL="0" indent="0">
              <a:buNone/>
            </a:pPr>
            <a:r>
              <a:rPr lang="en-GB" dirty="0" smtClean="0"/>
              <a:t> </a:t>
            </a:r>
            <a:endParaRPr lang="en-GB" dirty="0"/>
          </a:p>
        </p:txBody>
      </p:sp>
    </p:spTree>
    <p:extLst>
      <p:ext uri="{BB962C8B-B14F-4D97-AF65-F5344CB8AC3E}">
        <p14:creationId xmlns:p14="http://schemas.microsoft.com/office/powerpoint/2010/main" val="22841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Epilogue: The Deal (23 February 2016)</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457200" indent="-457200">
              <a:buAutoNum type="arabicPeriod"/>
            </a:pPr>
            <a:r>
              <a:rPr lang="en-GB" dirty="0" smtClean="0"/>
              <a:t>No-detriment (LD-tax capacity methodology? But insuring Scotland for demographic risk – hence same outcome as PCID?) until 2021-22</a:t>
            </a:r>
          </a:p>
          <a:p>
            <a:pPr marL="457200" indent="-457200">
              <a:buAutoNum type="arabicPeriod"/>
            </a:pPr>
            <a:r>
              <a:rPr lang="en-GB" dirty="0" smtClean="0"/>
              <a:t>Independent review for what happens after 2021-22 (but no presumption that methodology will continue – requires approval of both governments, based on experience</a:t>
            </a:r>
          </a:p>
          <a:p>
            <a:pPr marL="457200" indent="-457200">
              <a:buAutoNum type="arabicPeriod"/>
            </a:pPr>
            <a:r>
              <a:rPr lang="en-GB" dirty="0" smtClean="0"/>
              <a:t>Independent scrutiny of economic and tax figures</a:t>
            </a:r>
          </a:p>
          <a:p>
            <a:pPr marL="457200" indent="-457200">
              <a:buAutoNum type="arabicPeriod"/>
            </a:pPr>
            <a:endParaRPr lang="en-GB" dirty="0"/>
          </a:p>
          <a:p>
            <a:pPr marL="0" indent="0">
              <a:buNone/>
            </a:pPr>
            <a:r>
              <a:rPr lang="en-GB" dirty="0" smtClean="0"/>
              <a:t>A Good Deal for Scotland and the UK </a:t>
            </a:r>
            <a:endParaRPr lang="en-GB" dirty="0"/>
          </a:p>
        </p:txBody>
      </p:sp>
    </p:spTree>
    <p:extLst>
      <p:ext uri="{BB962C8B-B14F-4D97-AF65-F5344CB8AC3E}">
        <p14:creationId xmlns:p14="http://schemas.microsoft.com/office/powerpoint/2010/main" val="265881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Calman Commission and Scotland Act (2012)</a:t>
            </a:r>
            <a:endParaRPr lang="en-GB" dirty="0"/>
          </a:p>
        </p:txBody>
      </p:sp>
      <p:sp>
        <p:nvSpPr>
          <p:cNvPr id="3" name="Content Placeholder 2"/>
          <p:cNvSpPr>
            <a:spLocks noGrp="1"/>
          </p:cNvSpPr>
          <p:nvPr>
            <p:ph idx="1"/>
          </p:nvPr>
        </p:nvSpPr>
        <p:spPr/>
        <p:txBody>
          <a:bodyPr/>
          <a:lstStyle/>
          <a:p>
            <a:r>
              <a:rPr lang="en-GB" dirty="0" smtClean="0"/>
              <a:t>Commission and Independent Expert Group(s). IEG on Finance started meeting in 2008.</a:t>
            </a:r>
          </a:p>
          <a:p>
            <a:r>
              <a:rPr lang="en-GB" dirty="0" smtClean="0"/>
              <a:t>IEG provided a number of scenarios – in the end the Commission, which had political representation from 3 parties made recommendations which were translated into the 2012 Act.</a:t>
            </a:r>
          </a:p>
          <a:p>
            <a:r>
              <a:rPr lang="en-GB" dirty="0" smtClean="0"/>
              <a:t>Main additional financial powers centred on some scope to vary income tax and some minor taxes. Introduced some capital borrowing powers, </a:t>
            </a:r>
            <a:endParaRPr lang="en-GB" dirty="0"/>
          </a:p>
        </p:txBody>
      </p:sp>
    </p:spTree>
    <p:extLst>
      <p:ext uri="{BB962C8B-B14F-4D97-AF65-F5344CB8AC3E}">
        <p14:creationId xmlns:p14="http://schemas.microsoft.com/office/powerpoint/2010/main" val="1392512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Calman IEG – First report</a:t>
            </a:r>
            <a:endParaRPr lang="en-GB" dirty="0"/>
          </a:p>
        </p:txBody>
      </p:sp>
      <p:sp>
        <p:nvSpPr>
          <p:cNvPr id="3" name="Content Placeholder 2"/>
          <p:cNvSpPr>
            <a:spLocks noGrp="1"/>
          </p:cNvSpPr>
          <p:nvPr>
            <p:ph idx="1"/>
          </p:nvPr>
        </p:nvSpPr>
        <p:spPr/>
        <p:txBody>
          <a:bodyPr/>
          <a:lstStyle/>
          <a:p>
            <a:pPr>
              <a:lnSpc>
                <a:spcPct val="90000"/>
              </a:lnSpc>
            </a:pPr>
            <a:r>
              <a:rPr lang="en-GB" sz="2000" dirty="0"/>
              <a:t>Main Key Principles Relating to Devolved Funding Systems</a:t>
            </a:r>
          </a:p>
          <a:p>
            <a:pPr>
              <a:lnSpc>
                <a:spcPct val="90000"/>
              </a:lnSpc>
            </a:pPr>
            <a:endParaRPr lang="en-GB" sz="2000" dirty="0"/>
          </a:p>
          <a:p>
            <a:pPr>
              <a:lnSpc>
                <a:spcPct val="90000"/>
              </a:lnSpc>
              <a:buFont typeface="Arial" pitchFamily="34" charset="0"/>
              <a:buChar char="•"/>
            </a:pPr>
            <a:r>
              <a:rPr lang="en-GB" sz="2000" dirty="0">
                <a:solidFill>
                  <a:schemeClr val="tx1"/>
                </a:solidFill>
              </a:rPr>
              <a:t> </a:t>
            </a:r>
            <a:r>
              <a:rPr lang="en-GB" sz="2000" dirty="0" smtClean="0">
                <a:solidFill>
                  <a:schemeClr val="tx1"/>
                </a:solidFill>
              </a:rPr>
              <a:t>There are three </a:t>
            </a:r>
            <a:r>
              <a:rPr lang="en-GB" sz="2000" dirty="0">
                <a:solidFill>
                  <a:schemeClr val="tx1"/>
                </a:solidFill>
              </a:rPr>
              <a:t>means of funding </a:t>
            </a:r>
            <a:r>
              <a:rPr lang="en-GB" sz="2000" dirty="0" smtClean="0">
                <a:solidFill>
                  <a:schemeClr val="tx1"/>
                </a:solidFill>
              </a:rPr>
              <a:t>devolved governments </a:t>
            </a:r>
            <a:r>
              <a:rPr lang="en-GB" sz="2000" dirty="0">
                <a:solidFill>
                  <a:schemeClr val="tx1"/>
                </a:solidFill>
              </a:rPr>
              <a:t>(grants; tax assignment; devolved taxation). </a:t>
            </a:r>
            <a:r>
              <a:rPr lang="en-GB" sz="2000" dirty="0" smtClean="0">
                <a:solidFill>
                  <a:schemeClr val="tx1"/>
                </a:solidFill>
              </a:rPr>
              <a:t>Most systems </a:t>
            </a:r>
            <a:r>
              <a:rPr lang="en-GB" sz="2000" dirty="0">
                <a:solidFill>
                  <a:schemeClr val="tx1"/>
                </a:solidFill>
              </a:rPr>
              <a:t>of funding </a:t>
            </a:r>
            <a:r>
              <a:rPr lang="en-GB" sz="2000" dirty="0" smtClean="0">
                <a:solidFill>
                  <a:schemeClr val="tx1"/>
                </a:solidFill>
              </a:rPr>
              <a:t>devolved </a:t>
            </a:r>
            <a:r>
              <a:rPr lang="en-GB" sz="2000" dirty="0">
                <a:solidFill>
                  <a:schemeClr val="tx1"/>
                </a:solidFill>
              </a:rPr>
              <a:t>governments are mixed, </a:t>
            </a:r>
            <a:r>
              <a:rPr lang="en-GB" sz="2000" dirty="0" smtClean="0">
                <a:solidFill>
                  <a:schemeClr val="tx1"/>
                </a:solidFill>
              </a:rPr>
              <a:t>involving more than one means.</a:t>
            </a:r>
            <a:endParaRPr lang="en-GB" sz="2000" dirty="0">
              <a:solidFill>
                <a:schemeClr val="tx1"/>
              </a:solidFill>
            </a:endParaRPr>
          </a:p>
          <a:p>
            <a:pPr>
              <a:lnSpc>
                <a:spcPct val="90000"/>
              </a:lnSpc>
            </a:pPr>
            <a:endParaRPr lang="en-GB" sz="2000" dirty="0" smtClean="0">
              <a:solidFill>
                <a:schemeClr val="tx1"/>
              </a:solidFill>
            </a:endParaRPr>
          </a:p>
          <a:p>
            <a:pPr>
              <a:lnSpc>
                <a:spcPct val="90000"/>
              </a:lnSpc>
              <a:buFont typeface="Arial" pitchFamily="34" charset="0"/>
              <a:buChar char="•"/>
            </a:pPr>
            <a:r>
              <a:rPr lang="en-GB" sz="2000" dirty="0" smtClean="0">
                <a:solidFill>
                  <a:schemeClr val="tx1"/>
                </a:solidFill>
              </a:rPr>
              <a:t> </a:t>
            </a:r>
            <a:r>
              <a:rPr lang="en-GB" sz="2000" dirty="0">
                <a:solidFill>
                  <a:schemeClr val="tx1"/>
                </a:solidFill>
              </a:rPr>
              <a:t>Commission needs to have a clear sense of the constitutional order the UK should have, with financing arrangements following from that. </a:t>
            </a:r>
          </a:p>
          <a:p>
            <a:pPr marL="0" indent="0">
              <a:buNone/>
            </a:pPr>
            <a:endParaRPr lang="en-GB" dirty="0"/>
          </a:p>
        </p:txBody>
      </p:sp>
    </p:spTree>
    <p:extLst>
      <p:ext uri="{BB962C8B-B14F-4D97-AF65-F5344CB8AC3E}">
        <p14:creationId xmlns:p14="http://schemas.microsoft.com/office/powerpoint/2010/main" val="3306868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key principles of devolved finance:</a:t>
            </a:r>
            <a:endParaRPr lang="en-GB" dirty="0"/>
          </a:p>
        </p:txBody>
      </p:sp>
      <p:sp>
        <p:nvSpPr>
          <p:cNvPr id="3" name="Content Placeholder 2"/>
          <p:cNvSpPr>
            <a:spLocks noGrp="1"/>
          </p:cNvSpPr>
          <p:nvPr>
            <p:ph idx="1"/>
          </p:nvPr>
        </p:nvSpPr>
        <p:spPr/>
        <p:txBody>
          <a:bodyPr/>
          <a:lstStyle/>
          <a:p>
            <a:r>
              <a:rPr lang="en-GB" sz="1800" dirty="0" smtClean="0"/>
              <a:t>IEG’s </a:t>
            </a:r>
            <a:r>
              <a:rPr lang="en-GB" sz="1800" dirty="0"/>
              <a:t>three major principles relating to a devolved funding system</a:t>
            </a:r>
            <a:endParaRPr lang="en-GB" sz="1400" dirty="0"/>
          </a:p>
          <a:p>
            <a:pPr lvl="1">
              <a:buClr>
                <a:schemeClr val="tx2"/>
              </a:buClr>
              <a:buFont typeface="Wingdings" pitchFamily="2" charset="2"/>
              <a:buChar char="Ø"/>
            </a:pPr>
            <a:r>
              <a:rPr lang="en-GB" sz="1800" b="1" dirty="0" smtClean="0"/>
              <a:t>Equity (Fairness)</a:t>
            </a:r>
            <a:r>
              <a:rPr lang="en-GB" sz="1800" dirty="0" smtClean="0"/>
              <a:t>: </a:t>
            </a:r>
            <a:r>
              <a:rPr lang="en-GB" sz="1800" dirty="0"/>
              <a:t>Does the system allow for levels of public spending which provides an equitable distribution of (access to) </a:t>
            </a:r>
            <a:r>
              <a:rPr lang="en-GB" sz="1800" dirty="0" smtClean="0"/>
              <a:t>tax resources and public </a:t>
            </a:r>
            <a:r>
              <a:rPr lang="en-GB" sz="1800" dirty="0"/>
              <a:t>services across the UK? </a:t>
            </a:r>
          </a:p>
          <a:p>
            <a:pPr lvl="1">
              <a:buClr>
                <a:schemeClr val="tx2"/>
              </a:buClr>
              <a:buFont typeface="Wingdings" pitchFamily="2" charset="2"/>
              <a:buChar char="Ø"/>
            </a:pPr>
            <a:endParaRPr lang="en-GB" sz="800" b="1" dirty="0"/>
          </a:p>
          <a:p>
            <a:pPr lvl="1">
              <a:buClr>
                <a:schemeClr val="tx2"/>
              </a:buClr>
              <a:buFont typeface="Wingdings" pitchFamily="2" charset="2"/>
              <a:buChar char="Ø"/>
            </a:pPr>
            <a:r>
              <a:rPr lang="en-GB" sz="1800" b="1" dirty="0"/>
              <a:t>Efficiency</a:t>
            </a:r>
            <a:r>
              <a:rPr lang="en-GB" sz="1800" dirty="0"/>
              <a:t>: Does the system avoid creating economic distortions by incentivising movements of people and the factors of production which do not generate new economic activity? (tax competition). </a:t>
            </a:r>
          </a:p>
          <a:p>
            <a:pPr lvl="1">
              <a:buClr>
                <a:schemeClr val="tx2"/>
              </a:buClr>
              <a:buFont typeface="Wingdings" pitchFamily="2" charset="2"/>
              <a:buChar char="Ø"/>
            </a:pPr>
            <a:endParaRPr lang="en-GB" sz="800" b="1" dirty="0"/>
          </a:p>
          <a:p>
            <a:pPr lvl="1">
              <a:buClr>
                <a:schemeClr val="tx2"/>
              </a:buClr>
              <a:buFont typeface="Wingdings" pitchFamily="2" charset="2"/>
              <a:buChar char="Ø"/>
            </a:pPr>
            <a:r>
              <a:rPr lang="en-GB" sz="1800" b="1" dirty="0" smtClean="0"/>
              <a:t>Accountability/Transparency</a:t>
            </a:r>
            <a:r>
              <a:rPr lang="en-GB" sz="1800" dirty="0" smtClean="0"/>
              <a:t>: </a:t>
            </a:r>
            <a:r>
              <a:rPr lang="en-GB" sz="1800" dirty="0"/>
              <a:t>Does the devolved body have the autonomy to make spending and taxation decisions at the local level, and is it clear to taxpayers what effects any spending decisions made at the devolved level have on their tax bill?</a:t>
            </a:r>
          </a:p>
          <a:p>
            <a:endParaRPr lang="en-GB" dirty="0"/>
          </a:p>
        </p:txBody>
      </p:sp>
    </p:spTree>
    <p:extLst>
      <p:ext uri="{BB962C8B-B14F-4D97-AF65-F5344CB8AC3E}">
        <p14:creationId xmlns:p14="http://schemas.microsoft.com/office/powerpoint/2010/main" val="3331552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2163268"/>
            <a:ext cx="5904656" cy="440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sz="2000" dirty="0" smtClean="0"/>
              <a:t>Different political/constitutional systems use different mixes of devolved funding – Bell and </a:t>
            </a:r>
            <a:r>
              <a:rPr lang="en-GB" sz="2000" dirty="0" err="1" smtClean="0"/>
              <a:t>Eiser</a:t>
            </a:r>
            <a:r>
              <a:rPr lang="en-GB" sz="2000" dirty="0" smtClean="0"/>
              <a:t> (2014): ‘Scotland’s Fiscal Future in the UK’</a:t>
            </a:r>
            <a:endParaRPr lang="en-GB" sz="2000" dirty="0"/>
          </a:p>
        </p:txBody>
      </p:sp>
    </p:spTree>
    <p:extLst>
      <p:ext uri="{BB962C8B-B14F-4D97-AF65-F5344CB8AC3E}">
        <p14:creationId xmlns:p14="http://schemas.microsoft.com/office/powerpoint/2010/main" val="3479262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The extent of devolved powers and ‘vertical imbalances’ in 2013 – figure from Report of Holyrood Devolution (further powers) Committee – figure 1</a:t>
            </a:r>
            <a:endParaRPr lang="en-GB" sz="20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6393" y="2331540"/>
            <a:ext cx="6797936" cy="419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243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The </a:t>
            </a:r>
            <a:r>
              <a:rPr lang="en-GB" sz="2000" dirty="0" smtClean="0"/>
              <a:t>impact of Scotland Act (2012) and Smith Commission figure </a:t>
            </a:r>
            <a:r>
              <a:rPr lang="en-GB" sz="2000" dirty="0"/>
              <a:t>from Report of Holyrood Devolution (further powers) Committee – figure </a:t>
            </a:r>
            <a:r>
              <a:rPr lang="en-GB" sz="2000" dirty="0" smtClean="0"/>
              <a:t>2</a:t>
            </a:r>
            <a:endParaRPr lang="en-GB" sz="20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9" y="2226216"/>
            <a:ext cx="6336704" cy="434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254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Decentralisation and Vertical Imbalances  - Bell and </a:t>
            </a:r>
            <a:r>
              <a:rPr lang="en-GB" sz="2400" dirty="0" err="1" smtClean="0"/>
              <a:t>Eiser</a:t>
            </a:r>
            <a:r>
              <a:rPr lang="en-GB" sz="2400" dirty="0" smtClean="0"/>
              <a:t> ‘Scotland’s Fiscal Future in the UK’ Figure 2</a:t>
            </a:r>
            <a:endParaRPr lang="en-GB" sz="2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9736" y="2209800"/>
            <a:ext cx="6181706" cy="417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67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0108_template_1_v1">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iversity Tower cover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2473</TotalTime>
  <Words>2253</Words>
  <Application>Microsoft Office PowerPoint</Application>
  <PresentationFormat>On-screen Show (4:3)</PresentationFormat>
  <Paragraphs>191</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10108_template_1_v1</vt:lpstr>
      <vt:lpstr>University Tower cover (2)</vt:lpstr>
      <vt:lpstr>PowerPoint Presentation</vt:lpstr>
      <vt:lpstr>PowerPoint Presentation</vt:lpstr>
      <vt:lpstr>Calman Commission and Scotland Act (2012)</vt:lpstr>
      <vt:lpstr>Calman IEG – First report</vt:lpstr>
      <vt:lpstr>Some key principles of devolved finance:</vt:lpstr>
      <vt:lpstr>Different political/constitutional systems use different mixes of devolved funding – Bell and Eiser (2014): ‘Scotland’s Fiscal Future in the UK’</vt:lpstr>
      <vt:lpstr>The extent of devolved powers and ‘vertical imbalances’ in 2013 – figure from Report of Holyrood Devolution (further powers) Committee – figure 1</vt:lpstr>
      <vt:lpstr>The impact of Scotland Act (2012) and Smith Commission figure from Report of Holyrood Devolution (further powers) Committee – figure 2</vt:lpstr>
      <vt:lpstr>Decentralisation and Vertical Imbalances  - Bell and Eiser ‘Scotland’s Fiscal Future in the UK’ Figure 2</vt:lpstr>
      <vt:lpstr>Smith Commission Agreement</vt:lpstr>
      <vt:lpstr>What’s in a Fiscal Framework?</vt:lpstr>
      <vt:lpstr>Smith Commission Agreement (par 95)</vt:lpstr>
      <vt:lpstr>Smith Commission Agreement (Contd)</vt:lpstr>
      <vt:lpstr>Block Grant adjustment</vt:lpstr>
      <vt:lpstr>Block Grant adjustment methods</vt:lpstr>
      <vt:lpstr>The three methods if rUK and Scottish comparable tax revenues rise at different rates</vt:lpstr>
      <vt:lpstr>The three methods if rUK and Scottish populations grow at different rates</vt:lpstr>
      <vt:lpstr>The three methods if tax revenues in rUK grow faster than Scotland and population follows ONS projections </vt:lpstr>
      <vt:lpstr>Which is the best adjustment method?</vt:lpstr>
      <vt:lpstr>Slower population growth in Scotland – risk and impact of 3 methods – from Bell et al. (2015)</vt:lpstr>
      <vt:lpstr>Why is per-capita-indexation better?</vt:lpstr>
      <vt:lpstr>Could one improve on PCID to take account of ‘taxpayer fairness’?</vt:lpstr>
      <vt:lpstr>The Governance of the Fiscal Framework</vt:lpstr>
      <vt:lpstr>Other issues</vt:lpstr>
      <vt:lpstr>Where lies compromise (situation as at 22 February 2016)?</vt:lpstr>
      <vt:lpstr>Epilogue: The Deal (23 February 2016)</vt:lpstr>
    </vt:vector>
  </TitlesOfParts>
  <Company>University of Glasgow</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Howard</dc:creator>
  <cp:lastModifiedBy>Karen Wright</cp:lastModifiedBy>
  <cp:revision>157</cp:revision>
  <cp:lastPrinted>2016-02-24T13:37:59Z</cp:lastPrinted>
  <dcterms:created xsi:type="dcterms:W3CDTF">2011-03-03T15:22:57Z</dcterms:created>
  <dcterms:modified xsi:type="dcterms:W3CDTF">2016-02-25T12:17:04Z</dcterms:modified>
</cp:coreProperties>
</file>