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hyperlink" Target="mailto:liliana.salvador@glasgow.ac.uk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.jpeg"/><Relationship Id="rId9" Type="http://schemas.openxmlformats.org/officeDocument/2006/relationships/image" Target="../media/image2.jpeg"/><Relationship Id="rId10" Type="http://schemas.openxmlformats.org/officeDocument/2006/relationships/image" Target="../media/image3.jpe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734466" y="630189"/>
            <a:ext cx="11730584" cy="6357790"/>
          </a:xfrm>
          <a:prstGeom prst="rect">
            <a:avLst/>
          </a:prstGeom>
        </p:spPr>
        <p:txBody>
          <a:bodyPr/>
          <a:lstStyle/>
          <a:p>
            <a:pPr lvl="0" defTabSz="297941">
              <a:defRPr sz="1800"/>
            </a:pPr>
            <a:endParaRPr sz="4080"/>
          </a:p>
          <a:p>
            <a:pPr lvl="0" defTabSz="297941">
              <a:defRPr sz="1800"/>
            </a:pPr>
            <a:endParaRPr sz="4080"/>
          </a:p>
          <a:p>
            <a:pPr lvl="0" defTabSz="297941">
              <a:defRPr sz="1800"/>
            </a:pPr>
            <a:endParaRPr sz="4080"/>
          </a:p>
          <a:p>
            <a:pPr lvl="0" defTabSz="297941">
              <a:defRPr sz="1800"/>
            </a:pPr>
            <a:endParaRPr sz="4080"/>
          </a:p>
          <a:p>
            <a:pPr lvl="0" defTabSz="297941">
              <a:defRPr sz="1800"/>
            </a:pPr>
            <a:endParaRPr sz="4080"/>
          </a:p>
          <a:p>
            <a:pPr lvl="0" defTabSz="297941">
              <a:defRPr sz="1800"/>
            </a:pPr>
            <a:endParaRPr sz="4080"/>
          </a:p>
          <a:p>
            <a:pPr lvl="0" defTabSz="297941">
              <a:defRPr sz="1800"/>
            </a:pPr>
            <a:endParaRPr sz="4080"/>
          </a:p>
          <a:p>
            <a:pPr lvl="0" defTabSz="297941">
              <a:defRPr sz="1800"/>
            </a:pPr>
            <a:endParaRPr sz="4080"/>
          </a:p>
          <a:p>
            <a:pPr lvl="0" defTabSz="297941">
              <a:defRPr sz="1800"/>
            </a:pPr>
            <a:endParaRPr sz="4080"/>
          </a:p>
        </p:txBody>
      </p:sp>
      <p:pic>
        <p:nvPicPr>
          <p:cNvPr id="3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162" y="178196"/>
            <a:ext cx="2937347" cy="1082962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/>
          <p:nvPr/>
        </p:nvSpPr>
        <p:spPr>
          <a:xfrm>
            <a:off x="3428778" y="100886"/>
            <a:ext cx="8018414" cy="227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500">
                <a:solidFill>
                  <a:srgbClr val="164F86"/>
                </a:solidFill>
                <a:latin typeface="Arial Black"/>
                <a:ea typeface="Arial Black"/>
                <a:cs typeface="Arial Black"/>
                <a:sym typeface="Arial Black"/>
              </a:rPr>
              <a:t>Liliana Salvador </a:t>
            </a:r>
            <a:endParaRPr sz="2500">
              <a:solidFill>
                <a:srgbClr val="164F86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 algn="l">
              <a:defRPr sz="1800"/>
            </a:pPr>
            <a:r>
              <a:rPr b="1" sz="2200">
                <a:solidFill>
                  <a:srgbClr val="164F86"/>
                </a:solidFill>
                <a:latin typeface="Arial"/>
                <a:ea typeface="Arial"/>
                <a:cs typeface="Arial"/>
                <a:sym typeface="Arial"/>
              </a:rPr>
              <a:t>Computational Ecology</a:t>
            </a:r>
            <a:endParaRPr b="1" sz="2500">
              <a:solidFill>
                <a:srgbClr val="164F86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>
              <a:defRPr sz="1800"/>
            </a:pPr>
            <a:r>
              <a:rPr sz="2500">
                <a:solidFill>
                  <a:srgbClr val="164F86"/>
                </a:solidFill>
                <a:latin typeface="Arial"/>
                <a:ea typeface="Arial"/>
                <a:cs typeface="Arial"/>
                <a:sym typeface="Arial"/>
              </a:rPr>
              <a:t>Boyd Orr Centre for Population and Ecosystem Health</a:t>
            </a:r>
            <a:endParaRPr sz="2500">
              <a:solidFill>
                <a:srgbClr val="164F86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r>
              <a:rPr sz="2000">
                <a:solidFill>
                  <a:srgbClr val="164F86"/>
                </a:solidFill>
                <a:latin typeface="Arial"/>
                <a:ea typeface="Arial"/>
                <a:cs typeface="Arial"/>
                <a:sym typeface="Arial"/>
                <a:hlinkClick r:id="rId3" invalidUrl="" action="" tgtFrame="" tooltip="" history="1" highlightClick="0" endSnd="0"/>
              </a:rPr>
              <a:t>liliana.salvador@glasgow.ac.uk</a:t>
            </a:r>
            <a:endParaRPr sz="1500">
              <a:solidFill>
                <a:srgbClr val="164F86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endParaRPr b="1" sz="2200">
              <a:solidFill>
                <a:srgbClr val="164F86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>
              <a:defRPr sz="1800"/>
            </a:pPr>
            <a:r>
              <a:rPr b="1" sz="2600">
                <a:solidFill>
                  <a:srgbClr val="1444A5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</p:txBody>
      </p:sp>
      <p:pic>
        <p:nvPicPr>
          <p:cNvPr id="35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96001" y="9213203"/>
            <a:ext cx="1723637" cy="434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659404" y="8636066"/>
            <a:ext cx="1280142" cy="1027275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/>
          <p:nvPr/>
        </p:nvSpPr>
        <p:spPr>
          <a:xfrm>
            <a:off x="182612" y="2069982"/>
            <a:ext cx="12402494" cy="52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 sz="3000">
                <a:solidFill>
                  <a:srgbClr val="5F327C"/>
                </a:solidFill>
                <a:latin typeface="Arial"/>
                <a:ea typeface="Arial"/>
                <a:cs typeface="Arial"/>
                <a:sym typeface="Arial"/>
              </a:rPr>
              <a:t>Understanding the Transmission Patterns of </a:t>
            </a:r>
            <a:r>
              <a:rPr b="1" i="1" sz="3000">
                <a:solidFill>
                  <a:srgbClr val="5F327C"/>
                </a:solidFill>
                <a:latin typeface="Arial"/>
                <a:ea typeface="Arial"/>
                <a:cs typeface="Arial"/>
                <a:sym typeface="Arial"/>
              </a:rPr>
              <a:t>Mycobacterium bovis</a:t>
            </a:r>
          </a:p>
        </p:txBody>
      </p:sp>
      <p:pic>
        <p:nvPicPr>
          <p:cNvPr id="38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0636" y="3918681"/>
            <a:ext cx="2612946" cy="2543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368683" y="3937448"/>
            <a:ext cx="3233554" cy="2543729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/>
        </p:nvSpPr>
        <p:spPr>
          <a:xfrm>
            <a:off x="251051" y="2650517"/>
            <a:ext cx="3523798" cy="1143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lnSpc>
                <a:spcPct val="120000"/>
              </a:lnSpc>
              <a:defRPr sz="1800"/>
            </a:pPr>
            <a:r>
              <a:rPr b="1" sz="23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Risk-based surveillance</a:t>
            </a:r>
            <a:endParaRPr b="1" sz="2300">
              <a:solidFill>
                <a:srgbClr val="53585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>
              <a:lnSpc>
                <a:spcPct val="120000"/>
              </a:lnSpc>
              <a:defRPr sz="1800"/>
            </a:pPr>
            <a:r>
              <a: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  1. risk factors</a:t>
            </a:r>
            <a:endParaRPr sz="2000">
              <a:solidFill>
                <a:srgbClr val="53585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>
              <a:lnSpc>
                <a:spcPct val="120000"/>
              </a:lnSpc>
              <a:defRPr sz="1800"/>
            </a:pPr>
            <a:r>
              <a: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  2. surveillance strategies</a:t>
            </a:r>
          </a:p>
        </p:txBody>
      </p:sp>
      <p:sp>
        <p:nvSpPr>
          <p:cNvPr id="41" name="Shape 41"/>
          <p:cNvSpPr/>
          <p:nvPr/>
        </p:nvSpPr>
        <p:spPr>
          <a:xfrm>
            <a:off x="3986717" y="2650517"/>
            <a:ext cx="4128940" cy="1143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lnSpc>
                <a:spcPct val="120000"/>
              </a:lnSpc>
              <a:defRPr sz="1800"/>
            </a:pPr>
            <a:r>
              <a:rPr b="1" sz="23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Farm-to-farm transmission</a:t>
            </a:r>
            <a:endParaRPr b="1" sz="2300">
              <a:solidFill>
                <a:srgbClr val="53585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>
              <a:lnSpc>
                <a:spcPct val="120000"/>
              </a:lnSpc>
              <a:defRPr sz="1800"/>
            </a:pPr>
            <a:r>
              <a: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   1. within-herd transmission</a:t>
            </a:r>
            <a:endParaRPr sz="2000">
              <a:solidFill>
                <a:srgbClr val="53585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>
              <a:lnSpc>
                <a:spcPct val="120000"/>
              </a:lnSpc>
              <a:defRPr sz="1800"/>
            </a:pPr>
            <a:r>
              <a: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   2. cattle movement network</a:t>
            </a:r>
          </a:p>
        </p:txBody>
      </p:sp>
      <p:sp>
        <p:nvSpPr>
          <p:cNvPr id="42" name="Shape 42"/>
          <p:cNvSpPr/>
          <p:nvPr/>
        </p:nvSpPr>
        <p:spPr>
          <a:xfrm>
            <a:off x="8327525" y="2650517"/>
            <a:ext cx="4642850" cy="1143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lnSpc>
                <a:spcPct val="120000"/>
              </a:lnSpc>
              <a:defRPr sz="1800"/>
            </a:pPr>
            <a:r>
              <a:rPr b="1" sz="23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Multi-host species transmission</a:t>
            </a:r>
            <a:endParaRPr b="1" sz="2300">
              <a:solidFill>
                <a:srgbClr val="53585F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algn="l">
              <a:lnSpc>
                <a:spcPct val="120000"/>
              </a:lnSpc>
              <a:defRPr sz="1800"/>
            </a:pPr>
            <a:r>
              <a: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 1. WGS of </a:t>
            </a:r>
            <a:r>
              <a:rPr i="1"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M. bovis </a:t>
            </a:r>
            <a:r>
              <a: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isolates</a:t>
            </a:r>
            <a:endParaRPr sz="2000">
              <a:solidFill>
                <a:srgbClr val="53585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>
              <a:lnSpc>
                <a:spcPct val="120000"/>
              </a:lnSpc>
              <a:defRPr sz="1800"/>
            </a:pPr>
            <a:r>
              <a: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     2. phylodynamics/phylogeography</a:t>
            </a:r>
          </a:p>
        </p:txBody>
      </p:sp>
      <p:pic>
        <p:nvPicPr>
          <p:cNvPr id="43" name="nsf4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833112" y="9085148"/>
            <a:ext cx="754189" cy="754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IMG_3751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395736" y="102329"/>
            <a:ext cx="1611285" cy="1691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deer.jp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376215" y="4914017"/>
            <a:ext cx="931510" cy="133462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elk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068630" y="4152789"/>
            <a:ext cx="1102809" cy="1027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vaca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1499284" y="4223133"/>
            <a:ext cx="838382" cy="949000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/>
          <p:nvPr/>
        </p:nvSpPr>
        <p:spPr>
          <a:xfrm>
            <a:off x="8923072" y="3956366"/>
            <a:ext cx="3628217" cy="2366648"/>
          </a:xfrm>
          <a:prstGeom prst="rect">
            <a:avLst/>
          </a:prstGeom>
          <a:ln w="25400">
            <a:solidFill>
              <a:srgbClr val="164F8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49" name="Shape 49"/>
          <p:cNvSpPr/>
          <p:nvPr/>
        </p:nvSpPr>
        <p:spPr>
          <a:xfrm>
            <a:off x="10465523" y="4286566"/>
            <a:ext cx="676694" cy="327457"/>
          </a:xfrm>
          <a:prstGeom prst="leftRightArrow">
            <a:avLst>
              <a:gd name="adj1" fmla="val 32000"/>
              <a:gd name="adj2" fmla="val 51997"/>
            </a:avLst>
          </a:prstGeom>
          <a:solidFill>
            <a:srgbClr val="164F86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0" name="Shape 50"/>
          <p:cNvSpPr/>
          <p:nvPr/>
        </p:nvSpPr>
        <p:spPr>
          <a:xfrm rot="19352682">
            <a:off x="11260145" y="5331431"/>
            <a:ext cx="676693" cy="327457"/>
          </a:xfrm>
          <a:prstGeom prst="leftRightArrow">
            <a:avLst>
              <a:gd name="adj1" fmla="val 32000"/>
              <a:gd name="adj2" fmla="val 51997"/>
            </a:avLst>
          </a:prstGeom>
          <a:solidFill>
            <a:srgbClr val="164F86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1" name="Shape 51"/>
          <p:cNvSpPr/>
          <p:nvPr/>
        </p:nvSpPr>
        <p:spPr>
          <a:xfrm rot="1847137">
            <a:off x="9647146" y="5369531"/>
            <a:ext cx="676693" cy="327457"/>
          </a:xfrm>
          <a:prstGeom prst="leftRightArrow">
            <a:avLst>
              <a:gd name="adj1" fmla="val 32000"/>
              <a:gd name="adj2" fmla="val 51997"/>
            </a:avLst>
          </a:prstGeom>
          <a:solidFill>
            <a:srgbClr val="164F86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2" name="Shape 52"/>
          <p:cNvSpPr/>
          <p:nvPr/>
        </p:nvSpPr>
        <p:spPr>
          <a:xfrm>
            <a:off x="966764" y="7334075"/>
            <a:ext cx="10049095" cy="1564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marL="370416" indent="-370416" algn="l">
              <a:buSzPct val="75000"/>
              <a:buChar char="•"/>
              <a:defRPr sz="1800"/>
            </a:pPr>
            <a:r>
              <a:rPr sz="2500">
                <a:solidFill>
                  <a:srgbClr val="5F327C"/>
                </a:solidFill>
                <a:latin typeface="Arial"/>
                <a:ea typeface="Arial"/>
                <a:cs typeface="Arial"/>
                <a:sym typeface="Arial"/>
              </a:rPr>
              <a:t>How to correctly estimate rates of infection intra- and inter-species?</a:t>
            </a:r>
            <a:endParaRPr sz="2500">
              <a:solidFill>
                <a:srgbClr val="5F327C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370416" indent="-370416" algn="l">
              <a:buSzPct val="75000"/>
              <a:buChar char="•"/>
              <a:defRPr sz="1800"/>
            </a:pPr>
            <a:r>
              <a:rPr sz="2500">
                <a:solidFill>
                  <a:srgbClr val="5F327C"/>
                </a:solidFill>
                <a:latin typeface="Arial"/>
                <a:ea typeface="Arial"/>
                <a:cs typeface="Arial"/>
                <a:sym typeface="Arial"/>
              </a:rPr>
              <a:t>How to solve the problem of data sampling biases?</a:t>
            </a:r>
            <a:endParaRPr sz="2500">
              <a:solidFill>
                <a:srgbClr val="5F327C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370416" indent="-370416" algn="l">
              <a:buSzPct val="75000"/>
              <a:buChar char="•"/>
              <a:defRPr sz="1800"/>
            </a:pPr>
            <a:r>
              <a:rPr sz="2500">
                <a:solidFill>
                  <a:srgbClr val="5F327C"/>
                </a:solidFill>
                <a:latin typeface="Arial"/>
                <a:ea typeface="Arial"/>
                <a:cs typeface="Arial"/>
                <a:sym typeface="Arial"/>
              </a:rPr>
              <a:t>Is bTB genetic diversity related to bTB host susceptibility?</a:t>
            </a:r>
            <a:endParaRPr sz="2500">
              <a:solidFill>
                <a:srgbClr val="5F327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