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57" r:id="rId4"/>
    <p:sldId id="258" r:id="rId5"/>
    <p:sldId id="259" r:id="rId6"/>
    <p:sldId id="272" r:id="rId7"/>
    <p:sldId id="271" r:id="rId8"/>
    <p:sldId id="260" r:id="rId9"/>
    <p:sldId id="262" r:id="rId10"/>
    <p:sldId id="268" r:id="rId11"/>
    <p:sldId id="265" r:id="rId12"/>
    <p:sldId id="264" r:id="rId13"/>
    <p:sldId id="267" r:id="rId14"/>
    <p:sldId id="263" r:id="rId15"/>
    <p:sldId id="266" r:id="rId16"/>
    <p:sldId id="274" r:id="rId17"/>
    <p:sldId id="270" r:id="rId18"/>
    <p:sldId id="273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spee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speech_handou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speech_handou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speech_handou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speech_handou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vr\departmental%20files$\Asia%20Programme\Asia%20Programme%202004-\ECRAN\Short%20Term%20Reports\IS83%20EU%20perceptions%20of%20China\Tables%20for%20GC%20speech_hando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Britain</c:v>
                </c:pt>
              </c:strCache>
            </c:strRef>
          </c:tx>
          <c:marker>
            <c:symbol val="none"/>
          </c:marker>
          <c:cat>
            <c:numRef>
              <c:f>Sheet1!$O$3:$V$3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Sheet1!$O$4:$V$4</c:f>
              <c:numCache>
                <c:formatCode>General</c:formatCode>
                <c:ptCount val="8"/>
                <c:pt idx="0">
                  <c:v>49</c:v>
                </c:pt>
                <c:pt idx="1">
                  <c:v>51</c:v>
                </c:pt>
                <c:pt idx="2">
                  <c:v>22</c:v>
                </c:pt>
                <c:pt idx="3">
                  <c:v>11</c:v>
                </c:pt>
                <c:pt idx="4">
                  <c:v>23</c:v>
                </c:pt>
                <c:pt idx="5">
                  <c:v>11</c:v>
                </c:pt>
                <c:pt idx="6">
                  <c:v>33</c:v>
                </c:pt>
                <c:pt idx="7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Sheet1!$N$5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numRef>
              <c:f>Sheet1!$O$3:$V$3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Sheet1!$O$5:$V$5</c:f>
              <c:numCache>
                <c:formatCode>General</c:formatCode>
                <c:ptCount val="8"/>
                <c:pt idx="0">
                  <c:v>16</c:v>
                </c:pt>
                <c:pt idx="1">
                  <c:v>19</c:v>
                </c:pt>
                <c:pt idx="2">
                  <c:v>-4</c:v>
                </c:pt>
                <c:pt idx="3">
                  <c:v>-44</c:v>
                </c:pt>
                <c:pt idx="4">
                  <c:v>-19</c:v>
                </c:pt>
                <c:pt idx="5">
                  <c:v>-18</c:v>
                </c:pt>
                <c:pt idx="6">
                  <c:v>2</c:v>
                </c:pt>
                <c:pt idx="7">
                  <c:v>-20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Sheet1!$N$6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Sheet1!$O$3:$V$3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Sheet1!$O$6:$V$6</c:f>
              <c:numCache>
                <c:formatCode>General</c:formatCode>
                <c:ptCount val="8"/>
                <c:pt idx="0">
                  <c:v>9</c:v>
                </c:pt>
                <c:pt idx="1">
                  <c:v>23</c:v>
                </c:pt>
                <c:pt idx="2">
                  <c:v>-20</c:v>
                </c:pt>
                <c:pt idx="3">
                  <c:v>-42</c:v>
                </c:pt>
                <c:pt idx="4">
                  <c:v>-34</c:v>
                </c:pt>
                <c:pt idx="5">
                  <c:v>-31</c:v>
                </c:pt>
                <c:pt idx="6">
                  <c:v>-25</c:v>
                </c:pt>
                <c:pt idx="7">
                  <c:v>-38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numRef>
              <c:f>Sheet1!$O$3:$V$3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Sheet1!$O$7:$V$7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-3</c:v>
                </c:pt>
                <c:pt idx="3">
                  <c:v>-21</c:v>
                </c:pt>
                <c:pt idx="4">
                  <c:v>2</c:v>
                </c:pt>
                <c:pt idx="5">
                  <c:v>5</c:v>
                </c:pt>
                <c:pt idx="6">
                  <c:v>19</c:v>
                </c:pt>
                <c:pt idx="7">
                  <c:v>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Sheet1!$N$8</c:f>
              <c:strCache>
                <c:ptCount val="1"/>
                <c:pt idx="0">
                  <c:v>Spain </c:v>
                </c:pt>
              </c:strCache>
            </c:strRef>
          </c:tx>
          <c:marker>
            <c:symbol val="none"/>
          </c:marker>
          <c:cat>
            <c:numRef>
              <c:f>Sheet1!$O$3:$V$3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Sheet1!$O$8:$V$8</c:f>
              <c:numCache>
                <c:formatCode>General</c:formatCode>
                <c:ptCount val="8"/>
                <c:pt idx="0">
                  <c:v>36</c:v>
                </c:pt>
                <c:pt idx="1">
                  <c:v>7</c:v>
                </c:pt>
                <c:pt idx="2">
                  <c:v>-4</c:v>
                </c:pt>
                <c:pt idx="3">
                  <c:v>-25</c:v>
                </c:pt>
                <c:pt idx="4">
                  <c:v>-1</c:v>
                </c:pt>
                <c:pt idx="5">
                  <c:v>9</c:v>
                </c:pt>
                <c:pt idx="6">
                  <c:v>16</c:v>
                </c:pt>
                <c:pt idx="7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51872"/>
        <c:axId val="159553408"/>
      </c:lineChart>
      <c:catAx>
        <c:axId val="1595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FFFF00"/>
                </a:solidFill>
              </a:defRPr>
            </a:pPr>
            <a:endParaRPr lang="en-US"/>
          </a:p>
        </c:txPr>
        <c:crossAx val="159553408"/>
        <c:crosses val="autoZero"/>
        <c:auto val="1"/>
        <c:lblAlgn val="ctr"/>
        <c:lblOffset val="100"/>
        <c:noMultiLvlLbl val="0"/>
      </c:catAx>
      <c:valAx>
        <c:axId val="15955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rgbClr val="FFFF00"/>
                </a:solidFill>
              </a:defRPr>
            </a:pPr>
            <a:endParaRPr lang="en-US"/>
          </a:p>
        </c:txPr>
        <c:crossAx val="1595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Sheet1!$D$247</c:f>
              <c:strCache>
                <c:ptCount val="1"/>
                <c:pt idx="0">
                  <c:v>Positive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Sheet1!$C$248:$C$252</c:f>
              <c:strCache>
                <c:ptCount val="5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Sheet1!$D$248:$D$252</c:f>
              <c:numCache>
                <c:formatCode>General</c:formatCode>
                <c:ptCount val="5"/>
                <c:pt idx="0">
                  <c:v>28</c:v>
                </c:pt>
                <c:pt idx="1">
                  <c:v>38</c:v>
                </c:pt>
                <c:pt idx="2">
                  <c:v>42</c:v>
                </c:pt>
                <c:pt idx="3">
                  <c:v>52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Sheet1!$E$247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Sheet1!$C$248:$C$252</c:f>
              <c:strCache>
                <c:ptCount val="5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Sheet1!$E$248:$E$252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Sheet1!$F$247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Sheet1!$C$248:$C$252</c:f>
              <c:strCache>
                <c:ptCount val="5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Sheet1!$F$248:$F$252</c:f>
              <c:numCache>
                <c:formatCode>General</c:formatCode>
                <c:ptCount val="5"/>
                <c:pt idx="0">
                  <c:v>53</c:v>
                </c:pt>
                <c:pt idx="1">
                  <c:v>57</c:v>
                </c:pt>
                <c:pt idx="2">
                  <c:v>53</c:v>
                </c:pt>
                <c:pt idx="3">
                  <c:v>41</c:v>
                </c:pt>
                <c:pt idx="4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9453952"/>
        <c:axId val="159455488"/>
      </c:barChart>
      <c:catAx>
        <c:axId val="1594539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</a:defRPr>
            </a:pPr>
            <a:endParaRPr lang="en-US"/>
          </a:p>
        </c:txPr>
        <c:crossAx val="159455488"/>
        <c:crosses val="autoZero"/>
        <c:auto val="1"/>
        <c:lblAlgn val="ctr"/>
        <c:lblOffset val="100"/>
        <c:noMultiLvlLbl val="0"/>
      </c:catAx>
      <c:valAx>
        <c:axId val="1594554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94539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Sheet1!$Q$95:$R$95</c:f>
              <c:strCache>
                <c:ptCount val="1"/>
                <c:pt idx="0">
                  <c:v>Britain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1.4820948932843909E-3"/>
                  <c:y val="1.51173679115018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UK, </a:t>
                    </a:r>
                    <a:r>
                      <a:rPr lang="en-US" dirty="0"/>
                      <a:t>28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Sheet1!$S$95:$W$95</c:f>
              <c:numCache>
                <c:formatCode>General</c:formatCode>
                <c:ptCount val="5"/>
                <c:pt idx="0">
                  <c:v>44</c:v>
                </c:pt>
                <c:pt idx="1">
                  <c:v>46</c:v>
                </c:pt>
                <c:pt idx="2">
                  <c:v>38</c:v>
                </c:pt>
                <c:pt idx="3">
                  <c:v>33</c:v>
                </c:pt>
                <c:pt idx="4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Sheet1!$Q$96:$R$96</c:f>
              <c:strCache>
                <c:ptCount val="1"/>
                <c:pt idx="0">
                  <c:v>Britain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5432098765432098E-3"/>
                  <c:y val="7.85689145050456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UK, </a:t>
                    </a:r>
                    <a:r>
                      <a:rPr lang="en-US" dirty="0"/>
                      <a:t>58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Sheet1!$S$96:$W$96</c:f>
              <c:numCache>
                <c:formatCode>General</c:formatCode>
                <c:ptCount val="5"/>
                <c:pt idx="0">
                  <c:v>29</c:v>
                </c:pt>
                <c:pt idx="1">
                  <c:v>34</c:v>
                </c:pt>
                <c:pt idx="2">
                  <c:v>44</c:v>
                </c:pt>
                <c:pt idx="3">
                  <c:v>47</c:v>
                </c:pt>
                <c:pt idx="4">
                  <c:v>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Sheet1!$Q$97:$R$97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Sheet1!$S$97:$W$97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41</c:v>
                </c:pt>
                <c:pt idx="3">
                  <c:v>42</c:v>
                </c:pt>
                <c:pt idx="4">
                  <c:v>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Sheet1!$Q$98:$R$98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5432098765432098E-3"/>
                  <c:y val="-4.209048991341732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Sheet1!$S$98:$W$98</c:f>
              <c:numCache>
                <c:formatCode>General</c:formatCode>
                <c:ptCount val="5"/>
                <c:pt idx="0">
                  <c:v>31</c:v>
                </c:pt>
                <c:pt idx="1">
                  <c:v>35</c:v>
                </c:pt>
                <c:pt idx="2">
                  <c:v>47</c:v>
                </c:pt>
                <c:pt idx="3">
                  <c:v>47</c:v>
                </c:pt>
                <c:pt idx="4">
                  <c:v>57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Sheet1!$Q$99:$R$99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Sheet1!$S$99:$W$99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18</c:v>
                </c:pt>
                <c:pt idx="3">
                  <c:v>22</c:v>
                </c:pt>
                <c:pt idx="4">
                  <c:v>13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Sheet1!$Q$100:$R$100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Sheet1!$S$100:$W$100</c:f>
              <c:numCache>
                <c:formatCode>General</c:formatCode>
                <c:ptCount val="5"/>
                <c:pt idx="0">
                  <c:v>30</c:v>
                </c:pt>
                <c:pt idx="1">
                  <c:v>28</c:v>
                </c:pt>
                <c:pt idx="2">
                  <c:v>51</c:v>
                </c:pt>
                <c:pt idx="3">
                  <c:v>48</c:v>
                </c:pt>
                <c:pt idx="4">
                  <c:v>62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Sheet1!$Q$101:$R$101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5432098765432098E-3"/>
                  <c:y val="3.367239193073385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Sheet1!$S$101:$W$101</c:f>
              <c:numCache>
                <c:formatCode>General</c:formatCode>
                <c:ptCount val="5"/>
                <c:pt idx="0">
                  <c:v>42</c:v>
                </c:pt>
                <c:pt idx="1">
                  <c:v>47</c:v>
                </c:pt>
                <c:pt idx="2">
                  <c:v>40</c:v>
                </c:pt>
                <c:pt idx="3">
                  <c:v>37</c:v>
                </c:pt>
                <c:pt idx="4">
                  <c:v>26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Sheet1!$Q$102:$R$102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1.5151510632453282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Sheet1!$S$102:$W$102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34</c:v>
                </c:pt>
                <c:pt idx="3">
                  <c:v>49</c:v>
                </c:pt>
                <c:pt idx="4">
                  <c:v>57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Sheet1!$Q$103:$R$103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Sheet1!$S$103:$W$103</c:f>
              <c:numCache>
                <c:formatCode>General</c:formatCode>
                <c:ptCount val="5"/>
                <c:pt idx="0">
                  <c:v>52</c:v>
                </c:pt>
                <c:pt idx="1">
                  <c:v>39</c:v>
                </c:pt>
                <c:pt idx="2">
                  <c:v>44</c:v>
                </c:pt>
                <c:pt idx="3">
                  <c:v>43</c:v>
                </c:pt>
                <c:pt idx="4">
                  <c:v>35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Sheet1!$Q$104:$R$104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5432098765432098E-3"/>
                  <c:y val="-2.2448261287155904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Sheet1!$S$94:$W$94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Sheet1!$S$104:$W$104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27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28288"/>
        <c:axId val="159630080"/>
      </c:lineChart>
      <c:catAx>
        <c:axId val="1596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159630080"/>
        <c:crosses val="autoZero"/>
        <c:auto val="1"/>
        <c:lblAlgn val="ctr"/>
        <c:lblOffset val="100"/>
        <c:noMultiLvlLbl val="0"/>
      </c:catAx>
      <c:valAx>
        <c:axId val="159630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r>
                  <a:rPr lang="en-US" sz="1100">
                    <a:solidFill>
                      <a:srgbClr val="FFFF00"/>
                    </a:solidFill>
                  </a:rPr>
                  <a:t>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159628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Sheet1!$AC$103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Sheet1!$AB$104:$AB$108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Sheet1!$AC$104:$AC$108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18</c:v>
                </c:pt>
                <c:pt idx="3">
                  <c:v>22</c:v>
                </c:pt>
                <c:pt idx="4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Sheet1!$AD$103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Sheet1!$AB$104:$AB$108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Sheet1!$AD$104:$AD$108</c:f>
              <c:numCache>
                <c:formatCode>General</c:formatCode>
                <c:ptCount val="5"/>
                <c:pt idx="0">
                  <c:v>30</c:v>
                </c:pt>
                <c:pt idx="1">
                  <c:v>28</c:v>
                </c:pt>
                <c:pt idx="2">
                  <c:v>51</c:v>
                </c:pt>
                <c:pt idx="3">
                  <c:v>48</c:v>
                </c:pt>
                <c:pt idx="4">
                  <c:v>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Sheet1!$AE$103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Sheet1!$AB$104:$AB$108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Sheet1!$AE$104:$AE$108</c:f>
              <c:numCache>
                <c:formatCode>General</c:formatCode>
                <c:ptCount val="5"/>
                <c:pt idx="0">
                  <c:v>31</c:v>
                </c:pt>
                <c:pt idx="1">
                  <c:v>36</c:v>
                </c:pt>
                <c:pt idx="2">
                  <c:v>19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80000"/>
        <c:axId val="159681536"/>
      </c:lineChart>
      <c:catAx>
        <c:axId val="15968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FFFF00"/>
                </a:solidFill>
              </a:defRPr>
            </a:pPr>
            <a:endParaRPr lang="en-US"/>
          </a:p>
        </c:txPr>
        <c:crossAx val="159681536"/>
        <c:crosses val="autoZero"/>
        <c:auto val="1"/>
        <c:lblAlgn val="ctr"/>
        <c:lblOffset val="100"/>
        <c:noMultiLvlLbl val="0"/>
      </c:catAx>
      <c:valAx>
        <c:axId val="159681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r>
                  <a:rPr lang="en-US" sz="1100">
                    <a:solidFill>
                      <a:srgbClr val="FFFF00"/>
                    </a:solidFill>
                  </a:rPr>
                  <a:t>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FFFF00"/>
                </a:solidFill>
              </a:defRPr>
            </a:pPr>
            <a:endParaRPr lang="en-US"/>
          </a:p>
        </c:txPr>
        <c:crossAx val="15968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24234470691163E-2"/>
          <c:y val="0"/>
          <c:w val="0.91137576552930877"/>
          <c:h val="0.995781008373245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Sheet1!$D$261</c:f>
              <c:strCache>
                <c:ptCount val="1"/>
                <c:pt idx="0">
                  <c:v>Positive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Sheet1!$C$262:$C$267</c:f>
              <c:strCache>
                <c:ptCount val="5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Sheet1!$D$262:$D$267</c:f>
              <c:numCache>
                <c:formatCode>General</c:formatCode>
                <c:ptCount val="6"/>
                <c:pt idx="0">
                  <c:v>2</c:v>
                </c:pt>
                <c:pt idx="1">
                  <c:v>15</c:v>
                </c:pt>
                <c:pt idx="2">
                  <c:v>22</c:v>
                </c:pt>
                <c:pt idx="3">
                  <c:v>25</c:v>
                </c:pt>
                <c:pt idx="4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Sheet1!$E$261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Sheet1!$C$262:$C$267</c:f>
              <c:strCache>
                <c:ptCount val="5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Sheet1!$E$262:$E$267</c:f>
              <c:numCache>
                <c:formatCode>General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Sheet1!$F$261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Sheet1!$C$262:$C$267</c:f>
              <c:strCache>
                <c:ptCount val="5"/>
                <c:pt idx="0">
                  <c:v>Germany</c:v>
                </c:pt>
                <c:pt idx="1">
                  <c:v>Italy</c:v>
                </c:pt>
                <c:pt idx="2">
                  <c:v>France</c:v>
                </c:pt>
                <c:pt idx="3">
                  <c:v>UK</c:v>
                </c:pt>
                <c:pt idx="4">
                  <c:v>Spain</c:v>
                </c:pt>
              </c:strCache>
            </c:strRef>
          </c:cat>
          <c:val>
            <c:numRef>
              <c:f>Sheet1!$F$262:$F$267</c:f>
              <c:numCache>
                <c:formatCode>General</c:formatCode>
                <c:ptCount val="6"/>
                <c:pt idx="0">
                  <c:v>88</c:v>
                </c:pt>
                <c:pt idx="1">
                  <c:v>81</c:v>
                </c:pt>
                <c:pt idx="2">
                  <c:v>71</c:v>
                </c:pt>
                <c:pt idx="3">
                  <c:v>69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0005120"/>
        <c:axId val="160015104"/>
      </c:barChart>
      <c:catAx>
        <c:axId val="16000512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</a:defRPr>
            </a:pPr>
            <a:endParaRPr lang="en-US"/>
          </a:p>
        </c:txPr>
        <c:crossAx val="160015104"/>
        <c:crosses val="autoZero"/>
        <c:auto val="1"/>
        <c:lblAlgn val="ctr"/>
        <c:lblOffset val="100"/>
        <c:noMultiLvlLbl val="0"/>
      </c:catAx>
      <c:valAx>
        <c:axId val="1600151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00051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0213086102068"/>
          <c:y val="4.1128438587169212E-2"/>
          <c:w val="0.87065950611324672"/>
          <c:h val="0.92947947692627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Sheet1!$Q$87</c:f>
              <c:strCache>
                <c:ptCount val="1"/>
                <c:pt idx="0">
                  <c:v>Total 'Agree'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Sheet1!$P$88:$P$114</c:f>
              <c:strCache>
                <c:ptCount val="27"/>
                <c:pt idx="0">
                  <c:v>Denmark</c:v>
                </c:pt>
                <c:pt idx="1">
                  <c:v>Luxembourg</c:v>
                </c:pt>
                <c:pt idx="2">
                  <c:v>France</c:v>
                </c:pt>
                <c:pt idx="3">
                  <c:v>Sweden</c:v>
                </c:pt>
                <c:pt idx="4">
                  <c:v>Germany</c:v>
                </c:pt>
                <c:pt idx="5">
                  <c:v>Slovenia</c:v>
                </c:pt>
                <c:pt idx="6">
                  <c:v>Belgium</c:v>
                </c:pt>
                <c:pt idx="7">
                  <c:v>Netherlands</c:v>
                </c:pt>
                <c:pt idx="8">
                  <c:v>Finland</c:v>
                </c:pt>
                <c:pt idx="9">
                  <c:v>Czech Republic</c:v>
                </c:pt>
                <c:pt idx="10">
                  <c:v>UK</c:v>
                </c:pt>
                <c:pt idx="11">
                  <c:v>Spain</c:v>
                </c:pt>
                <c:pt idx="12">
                  <c:v>Austria</c:v>
                </c:pt>
                <c:pt idx="13">
                  <c:v>Slovakia</c:v>
                </c:pt>
                <c:pt idx="14">
                  <c:v>Greece</c:v>
                </c:pt>
                <c:pt idx="15">
                  <c:v>Latvia</c:v>
                </c:pt>
                <c:pt idx="16">
                  <c:v>Italy</c:v>
                </c:pt>
                <c:pt idx="17">
                  <c:v>Ireland</c:v>
                </c:pt>
                <c:pt idx="18">
                  <c:v>Poland</c:v>
                </c:pt>
                <c:pt idx="19">
                  <c:v>Estonia</c:v>
                </c:pt>
                <c:pt idx="20">
                  <c:v>Hungary</c:v>
                </c:pt>
                <c:pt idx="21">
                  <c:v>Portugal</c:v>
                </c:pt>
                <c:pt idx="22">
                  <c:v>Malta</c:v>
                </c:pt>
                <c:pt idx="23">
                  <c:v>Cyprus</c:v>
                </c:pt>
                <c:pt idx="24">
                  <c:v>Lithuania</c:v>
                </c:pt>
                <c:pt idx="25">
                  <c:v>Bulgaria</c:v>
                </c:pt>
                <c:pt idx="26">
                  <c:v>Romania</c:v>
                </c:pt>
              </c:strCache>
            </c:strRef>
          </c:cat>
          <c:val>
            <c:numRef>
              <c:f>Sheet1!$Q$88:$Q$114</c:f>
              <c:numCache>
                <c:formatCode>General</c:formatCode>
                <c:ptCount val="27"/>
                <c:pt idx="0">
                  <c:v>19</c:v>
                </c:pt>
                <c:pt idx="1">
                  <c:v>17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19</c:v>
                </c:pt>
                <c:pt idx="6">
                  <c:v>28</c:v>
                </c:pt>
                <c:pt idx="7">
                  <c:v>26</c:v>
                </c:pt>
                <c:pt idx="8">
                  <c:v>26</c:v>
                </c:pt>
                <c:pt idx="9">
                  <c:v>24</c:v>
                </c:pt>
                <c:pt idx="10">
                  <c:v>19</c:v>
                </c:pt>
                <c:pt idx="11">
                  <c:v>19</c:v>
                </c:pt>
                <c:pt idx="12">
                  <c:v>33</c:v>
                </c:pt>
                <c:pt idx="13">
                  <c:v>31</c:v>
                </c:pt>
                <c:pt idx="14">
                  <c:v>42</c:v>
                </c:pt>
                <c:pt idx="15">
                  <c:v>22</c:v>
                </c:pt>
                <c:pt idx="16">
                  <c:v>29</c:v>
                </c:pt>
                <c:pt idx="17">
                  <c:v>15</c:v>
                </c:pt>
                <c:pt idx="18">
                  <c:v>27</c:v>
                </c:pt>
                <c:pt idx="19">
                  <c:v>25</c:v>
                </c:pt>
                <c:pt idx="20">
                  <c:v>42</c:v>
                </c:pt>
                <c:pt idx="21">
                  <c:v>31</c:v>
                </c:pt>
                <c:pt idx="22">
                  <c:v>9</c:v>
                </c:pt>
                <c:pt idx="23">
                  <c:v>32</c:v>
                </c:pt>
                <c:pt idx="24">
                  <c:v>28</c:v>
                </c:pt>
                <c:pt idx="25">
                  <c:v>22</c:v>
                </c:pt>
                <c:pt idx="26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Sheet1!$R$87</c:f>
              <c:strCache>
                <c:ptCount val="1"/>
                <c:pt idx="0">
                  <c:v>Total  'Disagree'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Sheet1!$P$88:$P$114</c:f>
              <c:strCache>
                <c:ptCount val="27"/>
                <c:pt idx="0">
                  <c:v>Denmark</c:v>
                </c:pt>
                <c:pt idx="1">
                  <c:v>Luxembourg</c:v>
                </c:pt>
                <c:pt idx="2">
                  <c:v>France</c:v>
                </c:pt>
                <c:pt idx="3">
                  <c:v>Sweden</c:v>
                </c:pt>
                <c:pt idx="4">
                  <c:v>Germany</c:v>
                </c:pt>
                <c:pt idx="5">
                  <c:v>Slovenia</c:v>
                </c:pt>
                <c:pt idx="6">
                  <c:v>Belgium</c:v>
                </c:pt>
                <c:pt idx="7">
                  <c:v>Netherlands</c:v>
                </c:pt>
                <c:pt idx="8">
                  <c:v>Finland</c:v>
                </c:pt>
                <c:pt idx="9">
                  <c:v>Czech Republic</c:v>
                </c:pt>
                <c:pt idx="10">
                  <c:v>UK</c:v>
                </c:pt>
                <c:pt idx="11">
                  <c:v>Spain</c:v>
                </c:pt>
                <c:pt idx="12">
                  <c:v>Austria</c:v>
                </c:pt>
                <c:pt idx="13">
                  <c:v>Slovakia</c:v>
                </c:pt>
                <c:pt idx="14">
                  <c:v>Greece</c:v>
                </c:pt>
                <c:pt idx="15">
                  <c:v>Latvia</c:v>
                </c:pt>
                <c:pt idx="16">
                  <c:v>Italy</c:v>
                </c:pt>
                <c:pt idx="17">
                  <c:v>Ireland</c:v>
                </c:pt>
                <c:pt idx="18">
                  <c:v>Poland</c:v>
                </c:pt>
                <c:pt idx="19">
                  <c:v>Estonia</c:v>
                </c:pt>
                <c:pt idx="20">
                  <c:v>Hungary</c:v>
                </c:pt>
                <c:pt idx="21">
                  <c:v>Portugal</c:v>
                </c:pt>
                <c:pt idx="22">
                  <c:v>Malta</c:v>
                </c:pt>
                <c:pt idx="23">
                  <c:v>Cyprus</c:v>
                </c:pt>
                <c:pt idx="24">
                  <c:v>Lithuania</c:v>
                </c:pt>
                <c:pt idx="25">
                  <c:v>Bulgaria</c:v>
                </c:pt>
                <c:pt idx="26">
                  <c:v>Romania</c:v>
                </c:pt>
              </c:strCache>
            </c:strRef>
          </c:cat>
          <c:val>
            <c:numRef>
              <c:f>Sheet1!$R$88:$R$114</c:f>
              <c:numCache>
                <c:formatCode>General</c:formatCode>
                <c:ptCount val="27"/>
                <c:pt idx="0">
                  <c:v>71</c:v>
                </c:pt>
                <c:pt idx="1">
                  <c:v>68</c:v>
                </c:pt>
                <c:pt idx="2">
                  <c:v>67</c:v>
                </c:pt>
                <c:pt idx="3">
                  <c:v>65</c:v>
                </c:pt>
                <c:pt idx="4">
                  <c:v>64</c:v>
                </c:pt>
                <c:pt idx="5">
                  <c:v>62</c:v>
                </c:pt>
                <c:pt idx="6">
                  <c:v>60</c:v>
                </c:pt>
                <c:pt idx="7">
                  <c:v>58</c:v>
                </c:pt>
                <c:pt idx="8">
                  <c:v>56</c:v>
                </c:pt>
                <c:pt idx="9">
                  <c:v>56</c:v>
                </c:pt>
                <c:pt idx="10">
                  <c:v>54</c:v>
                </c:pt>
                <c:pt idx="11">
                  <c:v>50</c:v>
                </c:pt>
                <c:pt idx="12">
                  <c:v>48</c:v>
                </c:pt>
                <c:pt idx="13">
                  <c:v>47</c:v>
                </c:pt>
                <c:pt idx="14">
                  <c:v>46</c:v>
                </c:pt>
                <c:pt idx="15">
                  <c:v>45</c:v>
                </c:pt>
                <c:pt idx="16">
                  <c:v>44</c:v>
                </c:pt>
                <c:pt idx="17">
                  <c:v>44</c:v>
                </c:pt>
                <c:pt idx="18">
                  <c:v>42</c:v>
                </c:pt>
                <c:pt idx="19">
                  <c:v>42</c:v>
                </c:pt>
                <c:pt idx="20">
                  <c:v>38</c:v>
                </c:pt>
                <c:pt idx="21">
                  <c:v>36</c:v>
                </c:pt>
                <c:pt idx="22">
                  <c:v>33</c:v>
                </c:pt>
                <c:pt idx="23">
                  <c:v>32</c:v>
                </c:pt>
                <c:pt idx="24">
                  <c:v>31</c:v>
                </c:pt>
                <c:pt idx="25">
                  <c:v>26</c:v>
                </c:pt>
                <c:pt idx="26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872128"/>
        <c:axId val="159873280"/>
      </c:barChart>
      <c:catAx>
        <c:axId val="1598721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159873280"/>
        <c:crosses val="autoZero"/>
        <c:auto val="1"/>
        <c:lblAlgn val="ctr"/>
        <c:lblOffset val="100"/>
        <c:noMultiLvlLbl val="0"/>
      </c:catAx>
      <c:valAx>
        <c:axId val="15987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872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4885105358663853"/>
          <c:y val="0.22871420349462082"/>
          <c:w val="0.33316160386972882"/>
          <c:h val="4.8317737837880487E-2"/>
        </c:manualLayout>
      </c:layout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Sheet1!$J$144</c:f>
              <c:strCache>
                <c:ptCount val="1"/>
                <c:pt idx="0">
                  <c:v>UK</c:v>
                </c:pt>
              </c:strCache>
            </c:strRef>
          </c:tx>
          <c:invertIfNegative val="0"/>
          <c:cat>
            <c:strRef>
              <c:f>Sheet1!$K$143:$M$143</c:f>
              <c:strCache>
                <c:ptCount val="3"/>
                <c:pt idx="0">
                  <c:v>Will never replace the US</c:v>
                </c:pt>
                <c:pt idx="1">
                  <c:v>Will eventually replace the US</c:v>
                </c:pt>
                <c:pt idx="2">
                  <c:v>Has already the replaced US</c:v>
                </c:pt>
              </c:strCache>
            </c:strRef>
          </c:cat>
          <c:val>
            <c:numRef>
              <c:f>Sheet1!$K$144:$M$144</c:f>
              <c:numCache>
                <c:formatCode>General</c:formatCode>
                <c:ptCount val="3"/>
                <c:pt idx="0">
                  <c:v>26</c:v>
                </c:pt>
                <c:pt idx="1">
                  <c:v>54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Sheet1!$J$145</c:f>
              <c:strCache>
                <c:ptCount val="1"/>
                <c:pt idx="0">
                  <c:v>France</c:v>
                </c:pt>
              </c:strCache>
            </c:strRef>
          </c:tx>
          <c:invertIfNegative val="0"/>
          <c:cat>
            <c:strRef>
              <c:f>Sheet1!$K$143:$M$143</c:f>
              <c:strCache>
                <c:ptCount val="3"/>
                <c:pt idx="0">
                  <c:v>Will never replace the US</c:v>
                </c:pt>
                <c:pt idx="1">
                  <c:v>Will eventually replace the US</c:v>
                </c:pt>
                <c:pt idx="2">
                  <c:v>Has already the replaced US</c:v>
                </c:pt>
              </c:strCache>
            </c:strRef>
          </c:cat>
          <c:val>
            <c:numRef>
              <c:f>Sheet1!$K$145:$M$145</c:f>
              <c:numCache>
                <c:formatCode>General</c:formatCode>
                <c:ptCount val="3"/>
                <c:pt idx="0">
                  <c:v>28</c:v>
                </c:pt>
                <c:pt idx="1">
                  <c:v>49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Sheet1!$J$146</c:f>
              <c:strCache>
                <c:ptCount val="1"/>
                <c:pt idx="0">
                  <c:v>Germany</c:v>
                </c:pt>
              </c:strCache>
            </c:strRef>
          </c:tx>
          <c:invertIfNegative val="0"/>
          <c:cat>
            <c:strRef>
              <c:f>Sheet1!$K$143:$M$143</c:f>
              <c:strCache>
                <c:ptCount val="3"/>
                <c:pt idx="0">
                  <c:v>Will never replace the US</c:v>
                </c:pt>
                <c:pt idx="1">
                  <c:v>Will eventually replace the US</c:v>
                </c:pt>
                <c:pt idx="2">
                  <c:v>Has already the replaced US</c:v>
                </c:pt>
              </c:strCache>
            </c:strRef>
          </c:cat>
          <c:val>
            <c:numRef>
              <c:f>Sheet1!$K$146:$M$146</c:f>
              <c:numCache>
                <c:formatCode>General</c:formatCode>
                <c:ptCount val="3"/>
                <c:pt idx="0">
                  <c:v>34</c:v>
                </c:pt>
                <c:pt idx="1">
                  <c:v>50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Sheet1!$J$147</c:f>
              <c:strCache>
                <c:ptCount val="1"/>
                <c:pt idx="0">
                  <c:v>Spain </c:v>
                </c:pt>
              </c:strCache>
            </c:strRef>
          </c:tx>
          <c:invertIfNegative val="0"/>
          <c:cat>
            <c:strRef>
              <c:f>Sheet1!$K$143:$M$143</c:f>
              <c:strCache>
                <c:ptCount val="3"/>
                <c:pt idx="0">
                  <c:v>Will never replace the US</c:v>
                </c:pt>
                <c:pt idx="1">
                  <c:v>Will eventually replace the US</c:v>
                </c:pt>
                <c:pt idx="2">
                  <c:v>Has already the replaced US</c:v>
                </c:pt>
              </c:strCache>
            </c:strRef>
          </c:cat>
          <c:val>
            <c:numRef>
              <c:f>Sheet1!$K$147:$M$147</c:f>
              <c:numCache>
                <c:formatCode>General</c:formatCode>
                <c:ptCount val="3"/>
                <c:pt idx="0">
                  <c:v>30</c:v>
                </c:pt>
                <c:pt idx="1">
                  <c:v>53</c:v>
                </c:pt>
                <c:pt idx="2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Sheet1!$J$148</c:f>
              <c:strCache>
                <c:ptCount val="1"/>
                <c:pt idx="0">
                  <c:v>Poland</c:v>
                </c:pt>
              </c:strCache>
            </c:strRef>
          </c:tx>
          <c:invertIfNegative val="0"/>
          <c:cat>
            <c:strRef>
              <c:f>Sheet1!$K$143:$M$143</c:f>
              <c:strCache>
                <c:ptCount val="3"/>
                <c:pt idx="0">
                  <c:v>Will never replace the US</c:v>
                </c:pt>
                <c:pt idx="1">
                  <c:v>Will eventually replace the US</c:v>
                </c:pt>
                <c:pt idx="2">
                  <c:v>Has already the replaced US</c:v>
                </c:pt>
              </c:strCache>
            </c:strRef>
          </c:cat>
          <c:val>
            <c:numRef>
              <c:f>Sheet1!$K$148:$M$148</c:f>
              <c:numCache>
                <c:formatCode>General</c:formatCode>
                <c:ptCount val="3"/>
                <c:pt idx="0">
                  <c:v>31</c:v>
                </c:pt>
                <c:pt idx="1">
                  <c:v>26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21344"/>
        <c:axId val="159722880"/>
      </c:barChart>
      <c:catAx>
        <c:axId val="15972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FFFF00"/>
                </a:solidFill>
              </a:defRPr>
            </a:pPr>
            <a:endParaRPr lang="en-US"/>
          </a:p>
        </c:txPr>
        <c:crossAx val="159722880"/>
        <c:crosses val="autoZero"/>
        <c:auto val="1"/>
        <c:lblAlgn val="ctr"/>
        <c:lblOffset val="100"/>
        <c:noMultiLvlLbl val="0"/>
      </c:catAx>
      <c:valAx>
        <c:axId val="15972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r>
                  <a:rPr lang="en-GB" sz="1100">
                    <a:solidFill>
                      <a:srgbClr val="FFFF00"/>
                    </a:solidFill>
                  </a:rPr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FFFF00"/>
                </a:solidFill>
              </a:defRPr>
            </a:pPr>
            <a:endParaRPr lang="en-US"/>
          </a:p>
        </c:txPr>
        <c:crossAx val="1597213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solidFill>
                <a:srgbClr val="FFFF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0.05336</cdr:x>
      <cdr:y>0.18315</cdr:y>
    </cdr:from>
    <cdr:to>
      <cdr:x>0.1402</cdr:x>
      <cdr:y>0.23701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42422" y="889633"/>
          <a:ext cx="72001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>
              <a:solidFill>
                <a:srgbClr val="FFFF00"/>
              </a:solidFill>
            </a:rPr>
            <a:t>Spain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0.92184</cdr:x>
      <cdr:y>0.45956</cdr:y>
    </cdr:from>
    <cdr:to>
      <cdr:x>0.99132</cdr:x>
      <cdr:y>0.51342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43219" y="2232268"/>
          <a:ext cx="57607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Spain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0.04467</cdr:x>
      <cdr:y>0.34901</cdr:y>
    </cdr:from>
    <cdr:to>
      <cdr:x>0.13152</cdr:x>
      <cdr:y>0.40287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0371" y="1695282"/>
          <a:ext cx="720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France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0.92184</cdr:x>
      <cdr:y>0.62478</cdr:y>
    </cdr:from>
    <cdr:to>
      <cdr:x>1</cdr:x>
      <cdr:y>0.67864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643219" y="3034808"/>
          <a:ext cx="64804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France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0.0273</cdr:x>
      <cdr:y>0.40026</cdr:y>
    </cdr:from>
    <cdr:to>
      <cdr:x>0.11415</cdr:x>
      <cdr:y>0.45412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226352" y="1944224"/>
          <a:ext cx="720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Germany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0.91315</cdr:x>
      <cdr:y>0.77278</cdr:y>
    </cdr:from>
    <cdr:to>
      <cdr:x>1</cdr:x>
      <cdr:y>0.82664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7571168" y="3753704"/>
          <a:ext cx="720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Germany</a:t>
          </a:r>
          <a:endParaRPr lang="en-GB" sz="105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0.04467</cdr:x>
      <cdr:y>0.44473</cdr:y>
    </cdr:from>
    <cdr:to>
      <cdr:x>0.13152</cdr:x>
      <cdr:y>0.49859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370371" y="2160233"/>
          <a:ext cx="720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Poland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0.92184</cdr:x>
      <cdr:y>0.41508</cdr:y>
    </cdr:from>
    <cdr:to>
      <cdr:x>0.99132</cdr:x>
      <cdr:y>0.46894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7643219" y="2016211"/>
          <a:ext cx="57607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smtClean="0">
              <a:solidFill>
                <a:srgbClr val="FFFF00"/>
              </a:solidFill>
            </a:rPr>
            <a:t>Poland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0.92372</cdr:x>
      <cdr:y>0.74122</cdr:y>
    </cdr:from>
    <cdr:to>
      <cdr:x>0.98885</cdr:x>
      <cdr:y>0.79508</cdr:y>
    </cdr:to>
    <cdr:sp macro="" textlink="">
      <cdr:nvSpPr>
        <cdr:cNvPr id="10" name="TextBox 7"/>
        <cdr:cNvSpPr txBox="1"/>
      </cdr:nvSpPr>
      <cdr:spPr>
        <a:xfrm xmlns:a="http://schemas.openxmlformats.org/drawingml/2006/main">
          <a:off x="7658792" y="3600400"/>
          <a:ext cx="54006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 smtClean="0">
              <a:solidFill>
                <a:srgbClr val="FFFF00"/>
              </a:solidFill>
            </a:rPr>
            <a:t>Italy</a:t>
          </a:r>
          <a:endParaRPr lang="en-GB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0.92184</cdr:x>
      <cdr:y>0.67255</cdr:y>
    </cdr:from>
    <cdr:to>
      <cdr:x>0.92735</cdr:x>
      <cdr:y>0.68196</cdr:y>
    </cdr:to>
    <cdr:sp macro="" textlink="">
      <cdr:nvSpPr>
        <cdr:cNvPr id="12" name="Oval 11"/>
        <cdr:cNvSpPr/>
      </cdr:nvSpPr>
      <cdr:spPr>
        <a:xfrm xmlns:a="http://schemas.openxmlformats.org/drawingml/2006/main">
          <a:off x="7643192" y="3266851"/>
          <a:ext cx="45719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0.92184</cdr:x>
      <cdr:y>0.75604</cdr:y>
    </cdr:from>
    <cdr:to>
      <cdr:x>0.92735</cdr:x>
      <cdr:y>0.76546</cdr:y>
    </cdr:to>
    <cdr:sp macro="" textlink="">
      <cdr:nvSpPr>
        <cdr:cNvPr id="16" name="Oval 15"/>
        <cdr:cNvSpPr/>
      </cdr:nvSpPr>
      <cdr:spPr>
        <a:xfrm xmlns:a="http://schemas.openxmlformats.org/drawingml/2006/main">
          <a:off x="7643192" y="3672408"/>
          <a:ext cx="45719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0.41105</cdr:x>
      <cdr:y>0.05714</cdr:y>
    </cdr:from>
    <cdr:to>
      <cdr:x>0.43883</cdr:x>
      <cdr:y>0.09304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22250" y="288032"/>
          <a:ext cx="238095" cy="18095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0.51607</cdr:x>
      <cdr:y>0.05714</cdr:y>
    </cdr:from>
    <cdr:to>
      <cdr:x>0.54275</cdr:x>
      <cdr:y>0.09682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422218" y="288032"/>
          <a:ext cx="228571" cy="200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DDC5B-AC20-4860-88AE-C761EFFAB647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BE072-DBC0-4518-94F5-23811776F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2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AB4D-B5F0-4509-A3A0-EBC6E36E495E}" type="datetimeFigureOut">
              <a:rPr lang="en-GB" smtClean="0"/>
              <a:t>22/11/2012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9F22-7EEC-493D-84D5-1FBBDA767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3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951B-86C7-4CD0-AC3A-B0B04DFBAD0C}" type="datetime1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6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B5BC-7064-4F66-9851-EA4DF5C55F66}" type="datetime1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88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5422-3C32-4C90-A010-DE1DC55A5F51}" type="datetime1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98C8-A416-46A1-A931-B5F35BB0C5DE}" type="datetime1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3A4B-BCDF-4DB0-B0E8-DE1F9FFF96CD}" type="datetime1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EB0F-1EA4-4861-A424-48724DB0489B}" type="datetime1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0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D194-DF41-4FF2-888B-81634F140B30}" type="datetime1">
              <a:rPr lang="en-GB" smtClean="0"/>
              <a:t>22/11/2012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5089-4D15-4A41-B793-07E5EEBC4C59}" type="datetime1">
              <a:rPr lang="en-GB" smtClean="0"/>
              <a:t>22/11/2012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6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E0B2-6CF6-442E-B70E-DDDCC3BBB8C5}" type="datetime1">
              <a:rPr lang="en-GB" smtClean="0"/>
              <a:t>22/11/2012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4C82-AE9F-453D-B762-7E9D551A7F37}" type="datetime1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B58A-1388-4CEE-8AFD-C46C5496DC06}" type="datetime1">
              <a:rPr lang="en-GB" smtClean="0"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9FD5-0D3D-4CF5-B6BF-0354BBE6340F}" type="datetime1">
              <a:rPr lang="en-GB" smtClean="0"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ECA7-C534-421D-894A-C78AEB929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EU Public Perceptions of China and Policy Implications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872808" cy="242312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George Cunningham,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European External Action Service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Glasgow University, 31 October 2012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2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China becoming more powerful economically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443463"/>
            <a:ext cx="278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Source: </a:t>
            </a:r>
            <a:r>
              <a:rPr lang="en-GB" sz="1400" dirty="0" err="1" smtClean="0">
                <a:solidFill>
                  <a:srgbClr val="FFFF00"/>
                </a:solidFill>
              </a:rPr>
              <a:t>Globescan</a:t>
            </a:r>
            <a:r>
              <a:rPr lang="en-GB" sz="1400" dirty="0" smtClean="0">
                <a:solidFill>
                  <a:srgbClr val="FFFF00"/>
                </a:solidFill>
              </a:rPr>
              <a:t>/</a:t>
            </a:r>
            <a:r>
              <a:rPr lang="en-GB" sz="1400" dirty="0" err="1" smtClean="0">
                <a:solidFill>
                  <a:srgbClr val="FFFF00"/>
                </a:solidFill>
              </a:rPr>
              <a:t>Pipa</a:t>
            </a:r>
            <a:r>
              <a:rPr lang="en-GB" sz="1400" dirty="0" smtClean="0">
                <a:solidFill>
                  <a:srgbClr val="FFFF00"/>
                </a:solidFill>
              </a:rPr>
              <a:t>, 2010-2011</a:t>
            </a:r>
            <a:endParaRPr lang="en-GB" sz="1400" dirty="0">
              <a:solidFill>
                <a:srgbClr val="FFFF00"/>
              </a:solidFill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102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USA vs. China: the world’s leading economic superpower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67039"/>
              </p:ext>
            </p:extLst>
          </p:nvPr>
        </p:nvGraphicFramePr>
        <p:xfrm>
          <a:off x="179512" y="1340768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443463"/>
            <a:ext cx="3306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Source: Pew Global Attitudes Project, 2012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628800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USA	China</a:t>
            </a:r>
            <a:endParaRPr lang="en-GB" sz="1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German Opinion: The World’s Leading Economic Superpower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45487"/>
              </p:ext>
            </p:extLst>
          </p:nvPr>
        </p:nvGraphicFramePr>
        <p:xfrm>
          <a:off x="323528" y="1412776"/>
          <a:ext cx="8363272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443463"/>
            <a:ext cx="3306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Source: Pew Global Attitudes Project, 2012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China becoming more powerful militarily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9828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6443463"/>
            <a:ext cx="278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Source: </a:t>
            </a:r>
            <a:r>
              <a:rPr lang="en-GB" sz="1400" dirty="0" err="1" smtClean="0">
                <a:solidFill>
                  <a:srgbClr val="FFFF00"/>
                </a:solidFill>
              </a:rPr>
              <a:t>Globescan</a:t>
            </a:r>
            <a:r>
              <a:rPr lang="en-GB" sz="1400" dirty="0" smtClean="0">
                <a:solidFill>
                  <a:srgbClr val="FFFF00"/>
                </a:solidFill>
              </a:rPr>
              <a:t>/</a:t>
            </a:r>
            <a:r>
              <a:rPr lang="en-GB" sz="1400" dirty="0" err="1" smtClean="0">
                <a:solidFill>
                  <a:srgbClr val="FFFF00"/>
                </a:solidFill>
              </a:rPr>
              <a:t>Pipa</a:t>
            </a:r>
            <a:r>
              <a:rPr lang="en-GB" sz="1400" dirty="0" smtClean="0">
                <a:solidFill>
                  <a:srgbClr val="FFFF00"/>
                </a:solidFill>
              </a:rPr>
              <a:t>, 2010-2011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484784"/>
            <a:ext cx="288032" cy="9361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‘The EU and China have the same interests when dealing with globalisation?’ (%)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581137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Source: </a:t>
            </a:r>
            <a:r>
              <a:rPr lang="en-GB" sz="1100" dirty="0" err="1" smtClean="0">
                <a:solidFill>
                  <a:srgbClr val="FFFF00"/>
                </a:solidFill>
              </a:rPr>
              <a:t>Eurobarometer</a:t>
            </a:r>
            <a:r>
              <a:rPr lang="en-GB" sz="1100" dirty="0" smtClean="0">
                <a:solidFill>
                  <a:srgbClr val="FFFF00"/>
                </a:solidFill>
              </a:rPr>
              <a:t>, 2010</a:t>
            </a:r>
            <a:endParaRPr lang="en-GB" sz="11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8264" y="6398574"/>
            <a:ext cx="2133600" cy="365125"/>
          </a:xfrm>
        </p:spPr>
        <p:txBody>
          <a:bodyPr/>
          <a:lstStyle/>
          <a:p>
            <a:fld id="{7E56ECA7-C534-421D-894A-C78AEB929EC6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547257"/>
              </p:ext>
            </p:extLst>
          </p:nvPr>
        </p:nvGraphicFramePr>
        <p:xfrm>
          <a:off x="323528" y="1340768"/>
          <a:ext cx="8640960" cy="537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4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‘Will China replace the USA as the world’s largest superpower?’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443463"/>
            <a:ext cx="3306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Source: Pew Global Attitudes Project, 2011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50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3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Country Public Perceptions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5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Policy Implications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Thank You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9202"/>
            <a:ext cx="6120680" cy="52734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64886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Vice-Premier Li </a:t>
            </a:r>
            <a:r>
              <a:rPr lang="en-GB" dirty="0" err="1" smtClean="0">
                <a:solidFill>
                  <a:srgbClr val="FFFF00"/>
                </a:solidFill>
              </a:rPr>
              <a:t>Keqiang</a:t>
            </a:r>
            <a:r>
              <a:rPr lang="en-GB" dirty="0" smtClean="0">
                <a:solidFill>
                  <a:srgbClr val="FFFF00"/>
                </a:solidFill>
              </a:rPr>
              <a:t> visits Brussels, May 2012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0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Discussion points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The EU-China relationship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Historic Chinese migration to Europe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China in Europe’s media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Public opinion polling on China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Sum up and policy implications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8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The Evolving EU-China Relationship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7666"/>
            <a:ext cx="2133600" cy="365125"/>
          </a:xfrm>
        </p:spPr>
        <p:txBody>
          <a:bodyPr/>
          <a:lstStyle/>
          <a:p>
            <a:fld id="{7E56ECA7-C534-421D-894A-C78AEB929EC6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260648"/>
            <a:ext cx="856895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‘People-to-People’ Dialogue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289546" cy="36709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Historic Chinese Migration to Europe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19629"/>
            <a:ext cx="6408712" cy="48065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2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China in Europe’s media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7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68752" cy="5076565"/>
          </a:xfrm>
        </p:spPr>
      </p:pic>
    </p:spTree>
    <p:extLst>
      <p:ext uri="{BB962C8B-B14F-4D97-AF65-F5344CB8AC3E}">
        <p14:creationId xmlns:p14="http://schemas.microsoft.com/office/powerpoint/2010/main" val="31323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‘Do you have a favourable view of China?’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09369"/>
              </p:ext>
            </p:extLst>
          </p:nvPr>
        </p:nvGraphicFramePr>
        <p:xfrm>
          <a:off x="457200" y="1268760"/>
          <a:ext cx="829126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35214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Source: Pew Global Attitudes Project, 2012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44824"/>
            <a:ext cx="400110" cy="8733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favourable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3" y="4221088"/>
            <a:ext cx="400110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unfavourable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171401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UK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3041861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UK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093133" y="287641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Greece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6791" y="440480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FF00"/>
                </a:solidFill>
              </a:rPr>
              <a:t>Czech Rep.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93133" y="3010730"/>
            <a:ext cx="45719" cy="3778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‘Do you believe that China is fair or unfair in its trade relations with other countries?’ (%)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602200"/>
              </p:ext>
            </p:extLst>
          </p:nvPr>
        </p:nvGraphicFramePr>
        <p:xfrm>
          <a:off x="467544" y="2564904"/>
          <a:ext cx="8363272" cy="2138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243"/>
                <a:gridCol w="1634453"/>
                <a:gridCol w="1800200"/>
                <a:gridCol w="1656184"/>
                <a:gridCol w="1728192"/>
              </a:tblGrid>
              <a:tr h="588826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Fair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Neutral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Unfair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‘Depends</a:t>
                      </a:r>
                      <a:r>
                        <a:rPr lang="en-US" sz="1800" b="1" u="none" strike="noStrike" dirty="0">
                          <a:effectLst/>
                        </a:rPr>
                        <a:t>'/'Don't Know'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</a:tr>
              <a:tr h="30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Italy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</a:tr>
              <a:tr h="30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</a:rPr>
                        <a:t>UK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</a:tr>
              <a:tr h="30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Spain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</a:tr>
              <a:tr h="30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Germany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</a:tr>
              <a:tr h="3099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France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63" marR="8363" marT="8363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80057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Source: </a:t>
            </a:r>
            <a:r>
              <a:rPr lang="en-GB" dirty="0" err="1" smtClean="0">
                <a:solidFill>
                  <a:srgbClr val="FFFF00"/>
                </a:solidFill>
              </a:rPr>
              <a:t>Globescan</a:t>
            </a:r>
            <a:r>
              <a:rPr lang="en-GB" dirty="0" smtClean="0">
                <a:solidFill>
                  <a:srgbClr val="FFFF00"/>
                </a:solidFill>
              </a:rPr>
              <a:t>/</a:t>
            </a:r>
            <a:r>
              <a:rPr lang="en-GB" dirty="0" err="1" smtClean="0">
                <a:solidFill>
                  <a:srgbClr val="FFFF00"/>
                </a:solidFill>
              </a:rPr>
              <a:t>Pipa</a:t>
            </a:r>
            <a:r>
              <a:rPr lang="en-GB" dirty="0" smtClean="0">
                <a:solidFill>
                  <a:srgbClr val="FFFF00"/>
                </a:solidFill>
              </a:rPr>
              <a:t>, 2010-2011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ECA7-C534-421D-894A-C78AEB929E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325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EU Public Perceptions of China and Policy Implications</vt:lpstr>
      <vt:lpstr>Discussion points</vt:lpstr>
      <vt:lpstr>The Evolving EU-China Relationship</vt:lpstr>
      <vt:lpstr>PowerPoint Presentation</vt:lpstr>
      <vt:lpstr>‘People-to-People’ Dialogue</vt:lpstr>
      <vt:lpstr>Historic Chinese Migration to Europe</vt:lpstr>
      <vt:lpstr>China in Europe’s media</vt:lpstr>
      <vt:lpstr>‘Do you have a favourable view of China?’</vt:lpstr>
      <vt:lpstr>‘Do you believe that China is fair or unfair in its trade relations with other countries?’ (%)</vt:lpstr>
      <vt:lpstr>China becoming more powerful economically</vt:lpstr>
      <vt:lpstr>USA vs. China: the world’s leading economic superpower</vt:lpstr>
      <vt:lpstr>German Opinion: The World’s Leading Economic Superpower</vt:lpstr>
      <vt:lpstr>China becoming more powerful militarily</vt:lpstr>
      <vt:lpstr>‘The EU and China have the same interests when dealing with globalisation?’ (%)</vt:lpstr>
      <vt:lpstr>‘Will China replace the USA as the world’s largest superpower?’  </vt:lpstr>
      <vt:lpstr>Country Public Perceptions</vt:lpstr>
      <vt:lpstr>Policy Implications</vt:lpstr>
      <vt:lpstr>Thank You</vt:lpstr>
    </vt:vector>
  </TitlesOfParts>
  <Company>Chatham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Public Perceptions of China</dc:title>
  <dc:creator>Chloe Sageman</dc:creator>
  <cp:lastModifiedBy>Chloe Sageman</cp:lastModifiedBy>
  <cp:revision>38</cp:revision>
  <cp:lastPrinted>2012-10-29T10:43:47Z</cp:lastPrinted>
  <dcterms:created xsi:type="dcterms:W3CDTF">2012-10-23T09:28:25Z</dcterms:created>
  <dcterms:modified xsi:type="dcterms:W3CDTF">2012-11-22T17:02:46Z</dcterms:modified>
</cp:coreProperties>
</file>