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8" r:id="rId3"/>
    <p:sldId id="308" r:id="rId4"/>
    <p:sldId id="289" r:id="rId5"/>
    <p:sldId id="290" r:id="rId6"/>
    <p:sldId id="291" r:id="rId7"/>
    <p:sldId id="295" r:id="rId8"/>
    <p:sldId id="307" r:id="rId9"/>
    <p:sldId id="296" r:id="rId10"/>
    <p:sldId id="297" r:id="rId11"/>
    <p:sldId id="292" r:id="rId12"/>
    <p:sldId id="293" r:id="rId13"/>
    <p:sldId id="294" r:id="rId14"/>
    <p:sldId id="303" r:id="rId15"/>
    <p:sldId id="304" r:id="rId16"/>
    <p:sldId id="305" r:id="rId17"/>
    <p:sldId id="30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0"/>
  </p:normalViewPr>
  <p:slideViewPr>
    <p:cSldViewPr snapToGrid="0">
      <p:cViewPr varScale="1">
        <p:scale>
          <a:sx n="103" d="100"/>
          <a:sy n="103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D219B-0EE5-8C12-5AFF-8D8663592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83936-9B74-DC60-D327-7824BE20F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554A7-6BF4-D663-4A04-BC384F348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D6D54-FE4A-A509-EC42-DB381217C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E3959-AEB1-FAF8-91FE-B68FEA3D8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16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8BB49-4A19-5084-34F0-9CBEF2CBE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E0B775-6892-7426-F26A-903A72D7D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7D52D-BF4E-A55A-13BD-EB3A76D22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21E2B-0411-C64A-3337-4642088C9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9948F-FFB9-5740-04D4-0E56A5FD1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60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5C7A67-9D4B-506E-469C-F3628F704C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14BE00-7B76-33A0-BA16-581E7BB34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16246-13D5-D57A-7943-19392C17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A34DE-1F9E-9698-B010-E3F37A1EF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05320-B980-4C74-9CAC-DDABB727C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05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EFD3A-01F5-8646-3B8B-A9703A960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9F592-7320-80C8-3D2F-5D7320DD7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C520C-C68F-CCD5-DD21-A42F7BB48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FB726-A3DB-3807-3564-E62B48AA3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DCC83-FB48-453E-3FD3-2EC6B7103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31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DA38B-C0F3-6967-30BB-732C3DAF0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D1089-6894-84A6-C5A2-BE745DF94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AC893-88C1-4165-C979-8AA87379D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325B4-9466-9607-4934-D8A056A6E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F972E-6CCD-2D17-C125-1772098D8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53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6B3BE-3876-ED40-9617-1B39B4A02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09A35-E20B-0565-1A0A-AF14FB91F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D9F185-4FD3-E15F-4D5C-C04055323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CF81CF-6C7E-4436-8B3B-5B2A6E928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52646C-EC7B-0DCD-A44E-265E1845D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A0B5B-B7F9-2FEB-48A3-C820770AD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59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5647F-A9C5-610B-E89A-2EECA4F1C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B3E22C-B2C6-EBB0-6AC5-59A509D1E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43EF0D-49AB-52FB-4BFC-A91B0A322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02F76E-CB52-AD26-CD2D-9BBFD2DAB4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7F68E1-032D-4F40-2C1A-517660E69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4BD7C9-85DA-7895-3BC6-641276157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A964B1-F8A5-EC36-08E1-15B3E5378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7E436C-EB64-2984-305F-2EB9A376A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56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68847-5629-88AB-8075-0D4BE7A95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4ED2E2-61DE-AB14-7A64-DC2BBC2A8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6882D4-5A7B-8D75-F13E-B198C1328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DD7B4C-06F6-68AA-682D-552023BA3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09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304CF6-D923-76ED-0025-51F2D09BC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CC7FD-57B2-79BB-B030-61E48B8C0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41C2D-8042-4D3D-6C18-855BF478B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7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4B642-B5C1-9581-C4C0-F81C08C18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1AD30-6530-B66F-A437-6DB82A1BF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DD5664-EF95-822D-E83D-78DA43627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E0749-4069-91A1-B4AE-F6D82AD51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B6526-3CB1-264D-A1E6-2E271B82C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50B7B-C8A4-45D5-CD5F-7551BE6E9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16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213DB-D0D6-CABA-6041-858FC072D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BBDD11-3315-D077-C59B-E3304AF6C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84FFEB-A60D-A651-4A3C-402BF5BC2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349-53C8-9896-3FAE-B9E659C9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6407F7-55C8-30C9-7E60-E4F12E828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E6E12-9D44-B3E3-8B1C-242A6223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09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D81854-5CC4-D72D-A5BC-FB2C9ABFA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44C80-F61A-272D-8D0E-3226BE8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A3E51-3E1B-72D7-CF0C-A16243E527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F37B-0BF4-8F40-8E73-E38BB938DB33}" type="datetimeFigureOut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7EB07-515B-751E-642B-679BF1A6C2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4EDBE-664C-CBA1-A0B4-D5E2480626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61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la.ac.uk/myglasgow/apg/policies/assessment/feedbackfollowingsummativeexaminations/" TargetMode="External"/><Relationship Id="rId5" Type="http://schemas.openxmlformats.org/officeDocument/2006/relationships/hyperlink" Target="https://www.gla.ac.uk/myglasgow/apg/policies/assessment/assessmentpolicy/" TargetMode="External"/><Relationship Id="rId4" Type="http://schemas.openxmlformats.org/officeDocument/2006/relationships/hyperlink" Target="https://www.gla.ac.uk/myglasgow/add/aftoolkit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gla.ac.uk/myglasgow/apg/policies/uniregs/regulations2023-24/feesandgeneral/assessmentandacademicappeals/reg16/#timinganddurationofexaminations" TargetMode="External"/><Relationship Id="rId4" Type="http://schemas.openxmlformats.org/officeDocument/2006/relationships/hyperlink" Target="https://www.gla.ac.uk/myglasgow/apg/policies/assessment/codeofassessment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605E9-4CBC-9C30-456C-2D24C25816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School of Physics &amp; Astronomy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C5D881-4251-B4C6-6B7B-A16BEC00CC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Class &amp; Lab Head Guidance</a:t>
            </a:r>
          </a:p>
          <a:p>
            <a:r>
              <a:rPr lang="en-GB" dirty="0"/>
              <a:t>Dr Peter H. Sneddon</a:t>
            </a:r>
          </a:p>
          <a:p>
            <a:r>
              <a:rPr lang="en-GB" dirty="0" err="1"/>
              <a:t>Peter.Sneddon@Glasgow.ac.uk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6591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362C398-A370-D29F-CDC8-BF58E26FC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57535"/>
              </p:ext>
            </p:extLst>
          </p:nvPr>
        </p:nvGraphicFramePr>
        <p:xfrm>
          <a:off x="1251527" y="1096817"/>
          <a:ext cx="10233889" cy="51654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502">
                  <a:extLst>
                    <a:ext uri="{9D8B030D-6E8A-4147-A177-3AD203B41FA5}">
                      <a16:colId xmlns:a16="http://schemas.microsoft.com/office/drawing/2014/main" val="4063299339"/>
                    </a:ext>
                  </a:extLst>
                </a:gridCol>
                <a:gridCol w="453042">
                  <a:extLst>
                    <a:ext uri="{9D8B030D-6E8A-4147-A177-3AD203B41FA5}">
                      <a16:colId xmlns:a16="http://schemas.microsoft.com/office/drawing/2014/main" val="3619814948"/>
                    </a:ext>
                  </a:extLst>
                </a:gridCol>
                <a:gridCol w="533942">
                  <a:extLst>
                    <a:ext uri="{9D8B030D-6E8A-4147-A177-3AD203B41FA5}">
                      <a16:colId xmlns:a16="http://schemas.microsoft.com/office/drawing/2014/main" val="4125174323"/>
                    </a:ext>
                  </a:extLst>
                </a:gridCol>
                <a:gridCol w="485402">
                  <a:extLst>
                    <a:ext uri="{9D8B030D-6E8A-4147-A177-3AD203B41FA5}">
                      <a16:colId xmlns:a16="http://schemas.microsoft.com/office/drawing/2014/main" val="1001053153"/>
                    </a:ext>
                  </a:extLst>
                </a:gridCol>
                <a:gridCol w="307421">
                  <a:extLst>
                    <a:ext uri="{9D8B030D-6E8A-4147-A177-3AD203B41FA5}">
                      <a16:colId xmlns:a16="http://schemas.microsoft.com/office/drawing/2014/main" val="3752824081"/>
                    </a:ext>
                  </a:extLst>
                </a:gridCol>
                <a:gridCol w="453042">
                  <a:extLst>
                    <a:ext uri="{9D8B030D-6E8A-4147-A177-3AD203B41FA5}">
                      <a16:colId xmlns:a16="http://schemas.microsoft.com/office/drawing/2014/main" val="1031481388"/>
                    </a:ext>
                  </a:extLst>
                </a:gridCol>
                <a:gridCol w="533942">
                  <a:extLst>
                    <a:ext uri="{9D8B030D-6E8A-4147-A177-3AD203B41FA5}">
                      <a16:colId xmlns:a16="http://schemas.microsoft.com/office/drawing/2014/main" val="659783979"/>
                    </a:ext>
                  </a:extLst>
                </a:gridCol>
                <a:gridCol w="473266">
                  <a:extLst>
                    <a:ext uri="{9D8B030D-6E8A-4147-A177-3AD203B41FA5}">
                      <a16:colId xmlns:a16="http://schemas.microsoft.com/office/drawing/2014/main" val="3100272225"/>
                    </a:ext>
                  </a:extLst>
                </a:gridCol>
                <a:gridCol w="307421">
                  <a:extLst>
                    <a:ext uri="{9D8B030D-6E8A-4147-A177-3AD203B41FA5}">
                      <a16:colId xmlns:a16="http://schemas.microsoft.com/office/drawing/2014/main" val="595345659"/>
                    </a:ext>
                  </a:extLst>
                </a:gridCol>
                <a:gridCol w="453042">
                  <a:extLst>
                    <a:ext uri="{9D8B030D-6E8A-4147-A177-3AD203B41FA5}">
                      <a16:colId xmlns:a16="http://schemas.microsoft.com/office/drawing/2014/main" val="376627764"/>
                    </a:ext>
                  </a:extLst>
                </a:gridCol>
                <a:gridCol w="533942">
                  <a:extLst>
                    <a:ext uri="{9D8B030D-6E8A-4147-A177-3AD203B41FA5}">
                      <a16:colId xmlns:a16="http://schemas.microsoft.com/office/drawing/2014/main" val="1326448684"/>
                    </a:ext>
                  </a:extLst>
                </a:gridCol>
                <a:gridCol w="501582">
                  <a:extLst>
                    <a:ext uri="{9D8B030D-6E8A-4147-A177-3AD203B41FA5}">
                      <a16:colId xmlns:a16="http://schemas.microsoft.com/office/drawing/2014/main" val="4234960577"/>
                    </a:ext>
                  </a:extLst>
                </a:gridCol>
                <a:gridCol w="307421">
                  <a:extLst>
                    <a:ext uri="{9D8B030D-6E8A-4147-A177-3AD203B41FA5}">
                      <a16:colId xmlns:a16="http://schemas.microsoft.com/office/drawing/2014/main" val="1542049386"/>
                    </a:ext>
                  </a:extLst>
                </a:gridCol>
                <a:gridCol w="453042">
                  <a:extLst>
                    <a:ext uri="{9D8B030D-6E8A-4147-A177-3AD203B41FA5}">
                      <a16:colId xmlns:a16="http://schemas.microsoft.com/office/drawing/2014/main" val="3222666409"/>
                    </a:ext>
                  </a:extLst>
                </a:gridCol>
                <a:gridCol w="533942">
                  <a:extLst>
                    <a:ext uri="{9D8B030D-6E8A-4147-A177-3AD203B41FA5}">
                      <a16:colId xmlns:a16="http://schemas.microsoft.com/office/drawing/2014/main" val="283936418"/>
                    </a:ext>
                  </a:extLst>
                </a:gridCol>
                <a:gridCol w="473266">
                  <a:extLst>
                    <a:ext uri="{9D8B030D-6E8A-4147-A177-3AD203B41FA5}">
                      <a16:colId xmlns:a16="http://schemas.microsoft.com/office/drawing/2014/main" val="4160059794"/>
                    </a:ext>
                  </a:extLst>
                </a:gridCol>
                <a:gridCol w="307421">
                  <a:extLst>
                    <a:ext uri="{9D8B030D-6E8A-4147-A177-3AD203B41FA5}">
                      <a16:colId xmlns:a16="http://schemas.microsoft.com/office/drawing/2014/main" val="98625981"/>
                    </a:ext>
                  </a:extLst>
                </a:gridCol>
                <a:gridCol w="453042">
                  <a:extLst>
                    <a:ext uri="{9D8B030D-6E8A-4147-A177-3AD203B41FA5}">
                      <a16:colId xmlns:a16="http://schemas.microsoft.com/office/drawing/2014/main" val="3515335804"/>
                    </a:ext>
                  </a:extLst>
                </a:gridCol>
                <a:gridCol w="533942">
                  <a:extLst>
                    <a:ext uri="{9D8B030D-6E8A-4147-A177-3AD203B41FA5}">
                      <a16:colId xmlns:a16="http://schemas.microsoft.com/office/drawing/2014/main" val="1651958448"/>
                    </a:ext>
                  </a:extLst>
                </a:gridCol>
                <a:gridCol w="436862">
                  <a:extLst>
                    <a:ext uri="{9D8B030D-6E8A-4147-A177-3AD203B41FA5}">
                      <a16:colId xmlns:a16="http://schemas.microsoft.com/office/drawing/2014/main" val="4036555495"/>
                    </a:ext>
                  </a:extLst>
                </a:gridCol>
                <a:gridCol w="307421">
                  <a:extLst>
                    <a:ext uri="{9D8B030D-6E8A-4147-A177-3AD203B41FA5}">
                      <a16:colId xmlns:a16="http://schemas.microsoft.com/office/drawing/2014/main" val="2548744192"/>
                    </a:ext>
                  </a:extLst>
                </a:gridCol>
                <a:gridCol w="453042">
                  <a:extLst>
                    <a:ext uri="{9D8B030D-6E8A-4147-A177-3AD203B41FA5}">
                      <a16:colId xmlns:a16="http://schemas.microsoft.com/office/drawing/2014/main" val="429662225"/>
                    </a:ext>
                  </a:extLst>
                </a:gridCol>
                <a:gridCol w="533942">
                  <a:extLst>
                    <a:ext uri="{9D8B030D-6E8A-4147-A177-3AD203B41FA5}">
                      <a16:colId xmlns:a16="http://schemas.microsoft.com/office/drawing/2014/main" val="541910602"/>
                    </a:ext>
                  </a:extLst>
                </a:gridCol>
              </a:tblGrid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%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Band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Points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%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Band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Points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%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Band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Points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%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Band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Points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%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Band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Points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%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Band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Points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2741118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100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7020413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9703841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433209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22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7100906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946319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0506272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821708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5755128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3649835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9837051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402727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3542163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0972181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2340118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5126171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777444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4299233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1473215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834096F6-DCC6-BEA0-6579-3A937DA6B8B2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Example conversion table</a:t>
            </a:r>
          </a:p>
        </p:txBody>
      </p:sp>
    </p:spTree>
    <p:extLst>
      <p:ext uri="{BB962C8B-B14F-4D97-AF65-F5344CB8AC3E}">
        <p14:creationId xmlns:p14="http://schemas.microsoft.com/office/powerpoint/2010/main" val="4150742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Students must receive some level of feedback on all forms of summative assessment they carry out, and ideally on all forms of formative feedback too.  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has various schemes and policies to help support the provision of quality feedback – below are some useful links for you to explore.</a:t>
            </a:r>
          </a:p>
          <a:p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itchFamily="2" charset="2"/>
              <a:buChar char="§"/>
            </a:pP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and Feedback Toolkit: </a:t>
            </a:r>
            <a:b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https://www.gla.ac.uk/myglasgow/add/aftoolkit/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Assessment Policy: </a:t>
            </a:r>
            <a:r>
              <a:rPr lang="en-GB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https://www.gla.ac.uk/myglasgow/apg/policies/assessment/assessmentpolicy/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itchFamily="2" charset="2"/>
              <a:buChar char="§"/>
            </a:pP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 following summative exams: </a:t>
            </a:r>
            <a:r>
              <a:rPr lang="en-GB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https://www.gla.ac.uk/myglasgow/apg/policies/assessment/feedbackfollowingsummativeexaminations/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B732A39-5CB1-3697-AFDE-5931EDBDC0D9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Providing feedback</a:t>
            </a:r>
          </a:p>
        </p:txBody>
      </p:sp>
    </p:spTree>
    <p:extLst>
      <p:ext uri="{BB962C8B-B14F-4D97-AF65-F5344CB8AC3E}">
        <p14:creationId xmlns:p14="http://schemas.microsoft.com/office/powerpoint/2010/main" val="3962129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key point is that the default position is that students will receive their feedback within 15 working days of the assessment deadline.  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return of feedback will be after that time students must be informed as soon as the delay is identified.  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if a marker is on holiday for one week during the default 15 working days, then students will not likely receive their feedback until 20 work days after submission.  </a:t>
            </a:r>
          </a:p>
          <a:p>
            <a:pPr marL="1257300" lvl="2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is absolutely fine, but students should be told this will happen. 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06F740E-C4EF-A87B-8BE7-28877E1DFF45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Feedback timescales</a:t>
            </a:r>
          </a:p>
        </p:txBody>
      </p:sp>
    </p:spTree>
    <p:extLst>
      <p:ext uri="{BB962C8B-B14F-4D97-AF65-F5344CB8AC3E}">
        <p14:creationId xmlns:p14="http://schemas.microsoft.com/office/powerpoint/2010/main" val="1506618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919059" y="920680"/>
            <a:ext cx="109233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a piece of work is submitted late then it will be subject to a reduction in the grade by two secondary bands per working day (or part of a working day) up to 5 working days.  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the work is submitted after feedback and/or grades have been returned to the cohort, or after 5 working days, then the submitted work will receive an H.</a:t>
            </a:r>
          </a:p>
          <a:p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work is marked numerically, then the daily reduction is 10 %, again up to 5 days max.</a:t>
            </a:r>
            <a:r>
              <a:rPr lang="en-GB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8A54CFA-B87E-0257-7E60-0E13FD6EC37C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Late submission penalties</a:t>
            </a:r>
          </a:p>
        </p:txBody>
      </p:sp>
    </p:spTree>
    <p:extLst>
      <p:ext uri="{BB962C8B-B14F-4D97-AF65-F5344CB8AC3E}">
        <p14:creationId xmlns:p14="http://schemas.microsoft.com/office/powerpoint/2010/main" val="3433260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will inherit a structure when you take over the course.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NOT change this without consulting with the L&amp;T Committee.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you are designing a brand new course, consult L&amp;T Committee when designing the assessment.</a:t>
            </a:r>
          </a:p>
          <a:p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DA3A6E4-8D02-6C5D-2FF8-A6D59A02683C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Structure of examinations</a:t>
            </a:r>
          </a:p>
        </p:txBody>
      </p:sp>
    </p:spTree>
    <p:extLst>
      <p:ext uri="{BB962C8B-B14F-4D97-AF65-F5344CB8AC3E}">
        <p14:creationId xmlns:p14="http://schemas.microsoft.com/office/powerpoint/2010/main" val="1950119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Laid out in the University’s Code of Assessment</a:t>
            </a:r>
            <a:b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https://www.gla.ac.uk/myglasgow/apg/policies/assessment/codeofassessment/</a:t>
            </a:r>
            <a:br>
              <a:rPr lang="en-GB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GB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https://www.gla.ac.uk/myglasgow/apg/policies/uniregs/regulations2023-24/feesandgeneral/assessmentandacademicappeals/reg16/#timinganddurationofexaminations</a:t>
            </a:r>
            <a:endParaRPr lang="en-GB" sz="20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4E1787-3C55-46A8-A7DB-A2660A4ACF83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Length of examinations</a:t>
            </a:r>
          </a:p>
        </p:txBody>
      </p:sp>
    </p:spTree>
    <p:extLst>
      <p:ext uri="{BB962C8B-B14F-4D97-AF65-F5344CB8AC3E}">
        <p14:creationId xmlns:p14="http://schemas.microsoft.com/office/powerpoint/2010/main" val="3020233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epends on the level of the course, the number of credits the course is worth and what the weighting of the exam is. The maxima are …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643607-2AA9-D48D-96E3-1701A10648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3511" y="1989438"/>
            <a:ext cx="6692900" cy="32893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71F234E-BD39-F1C2-0F65-BAE889C7CF2E}"/>
              </a:ext>
            </a:extLst>
          </p:cNvPr>
          <p:cNvSpPr txBox="1"/>
          <p:nvPr/>
        </p:nvSpPr>
        <p:spPr>
          <a:xfrm>
            <a:off x="1173891" y="5291095"/>
            <a:ext cx="109233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above assumes exam represents 100 % </a:t>
            </a: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course assessment.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 this is not the case, you scale by the assessment weighting.</a:t>
            </a: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67CA40-5287-F8A2-720A-1EE1549CFCC8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Lengths of examinations</a:t>
            </a:r>
          </a:p>
        </p:txBody>
      </p:sp>
    </p:spTree>
    <p:extLst>
      <p:ext uri="{BB962C8B-B14F-4D97-AF65-F5344CB8AC3E}">
        <p14:creationId xmlns:p14="http://schemas.microsoft.com/office/powerpoint/2010/main" val="1483846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9643607-2AA9-D48D-96E3-1701A10648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9550" y="1000898"/>
            <a:ext cx="6692900" cy="32893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71F234E-BD39-F1C2-0F65-BAE889C7CF2E}"/>
              </a:ext>
            </a:extLst>
          </p:cNvPr>
          <p:cNvSpPr txBox="1"/>
          <p:nvPr/>
        </p:nvSpPr>
        <p:spPr>
          <a:xfrm>
            <a:off x="1088081" y="4290198"/>
            <a:ext cx="109233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Example: Physics 1 – level 1 course, 40 credits, 50 % of assessmen</a:t>
            </a: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 in exams, 2 papers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 max duration allowed across both papers is 0.5 x 330 minutes = 165 mi</a:t>
            </a: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nutes</a:t>
            </a: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would be 82.5 minutes each, but papers must be multiples of 30 minutes (minimum 60, maximum 180) so we run …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90-minute papers.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749729B-10C9-6C2F-98EF-4F235DD32472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Lengths of examinations</a:t>
            </a:r>
          </a:p>
        </p:txBody>
      </p:sp>
    </p:spTree>
    <p:extLst>
      <p:ext uri="{BB962C8B-B14F-4D97-AF65-F5344CB8AC3E}">
        <p14:creationId xmlns:p14="http://schemas.microsoft.com/office/powerpoint/2010/main" val="1741621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Types of assessment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Components of assessment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Aggregation of marks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Calculating grades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Providing feedback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Late submission penalties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Structure and length of examinations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02391B-543C-ED7A-5372-B26EF295A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162" y="103938"/>
            <a:ext cx="7342592" cy="51615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1379189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06B86-B6FF-C731-ACDB-86DC5B657D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EC4E83EE-5F0F-4217-6072-B8027D2765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D406A062-F845-1F81-A049-B1D6AF78454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6D4F803F-D52E-0C0E-8FBE-98597B96C9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96AF6B0-D15C-A957-71C6-5FDD8BE6D1CA}"/>
              </a:ext>
            </a:extLst>
          </p:cNvPr>
          <p:cNvSpPr txBox="1"/>
          <p:nvPr/>
        </p:nvSpPr>
        <p:spPr>
          <a:xfrm>
            <a:off x="1173892" y="1025611"/>
            <a:ext cx="10923373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Assessing students – formative and summative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Formative assessment provides material for feedback to students and teachers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Summative assessment should result in evidence of achievement and will be used to make decisions about progress or qualification.  </a:t>
            </a:r>
          </a:p>
          <a:p>
            <a:endParaRPr lang="en-GB" sz="2400" dirty="0"/>
          </a:p>
          <a:p>
            <a:r>
              <a:rPr lang="en-GB" sz="2400" dirty="0"/>
              <a:t>Basically … summative counts to the final course grades, formative does not.</a:t>
            </a:r>
          </a:p>
          <a:p>
            <a:endParaRPr lang="en-GB" sz="2400" dirty="0"/>
          </a:p>
          <a:p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assessment should always be designed to address the course Intended Learning Outcomes (ILOs).  </a:t>
            </a:r>
          </a:p>
          <a:p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student’s grade for a course is based on their performance in the summative assessment, which typically consists of a weighted combination of several “Components of Assessment”. </a:t>
            </a:r>
            <a:endParaRPr lang="en-GB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E54148-0574-171A-ED49-2F3F9ACCC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162" y="103938"/>
            <a:ext cx="7342592" cy="51615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Assessment</a:t>
            </a:r>
          </a:p>
        </p:txBody>
      </p:sp>
    </p:spTree>
    <p:extLst>
      <p:ext uri="{BB962C8B-B14F-4D97-AF65-F5344CB8AC3E}">
        <p14:creationId xmlns:p14="http://schemas.microsoft.com/office/powerpoint/2010/main" val="1349661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consist of individual assessments, or groups of related “sub-components”.</a:t>
            </a:r>
          </a:p>
          <a:p>
            <a:pPr lvl="1"/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</a:t>
            </a: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Physics 1 has 5 Components of Assessment. Three of these have sub-components, two do not.  The table below details these.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A25F288-C932-8CD9-DDC3-30C9CD72C6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373868"/>
              </p:ext>
            </p:extLst>
          </p:nvPr>
        </p:nvGraphicFramePr>
        <p:xfrm>
          <a:off x="1405487" y="2725364"/>
          <a:ext cx="10460182" cy="4074107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939637">
                  <a:extLst>
                    <a:ext uri="{9D8B030D-6E8A-4147-A177-3AD203B41FA5}">
                      <a16:colId xmlns:a16="http://schemas.microsoft.com/office/drawing/2014/main" val="646579373"/>
                    </a:ext>
                  </a:extLst>
                </a:gridCol>
                <a:gridCol w="1607127">
                  <a:extLst>
                    <a:ext uri="{9D8B030D-6E8A-4147-A177-3AD203B41FA5}">
                      <a16:colId xmlns:a16="http://schemas.microsoft.com/office/drawing/2014/main" val="275779581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3945957517"/>
                    </a:ext>
                  </a:extLst>
                </a:gridCol>
                <a:gridCol w="2951018">
                  <a:extLst>
                    <a:ext uri="{9D8B030D-6E8A-4147-A177-3AD203B41FA5}">
                      <a16:colId xmlns:a16="http://schemas.microsoft.com/office/drawing/2014/main" val="1830672238"/>
                    </a:ext>
                  </a:extLst>
                </a:gridCol>
              </a:tblGrid>
              <a:tr h="692727"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Component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Sub-Components?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Detail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Total weighting of component of assessment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8687102"/>
                  </a:ext>
                </a:extLst>
              </a:tr>
              <a:tr h="692727"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Examination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Yes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Paper 1</a:t>
                      </a:r>
                    </a:p>
                    <a:p>
                      <a:r>
                        <a:rPr lang="en-GB" sz="2000" kern="100">
                          <a:effectLst/>
                        </a:rPr>
                        <a:t>Paper 2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50 %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6509321"/>
                  </a:ext>
                </a:extLst>
              </a:tr>
              <a:tr h="310210"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Class Test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No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-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10 %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0714086"/>
                  </a:ext>
                </a:extLst>
              </a:tr>
              <a:tr h="1240837"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Check Point Quizzes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Yes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Quiz 1</a:t>
                      </a:r>
                    </a:p>
                    <a:p>
                      <a:r>
                        <a:rPr lang="en-GB" sz="2000" kern="100" dirty="0">
                          <a:effectLst/>
                        </a:rPr>
                        <a:t>Quiz 2</a:t>
                      </a:r>
                    </a:p>
                    <a:p>
                      <a:r>
                        <a:rPr lang="en-GB" sz="2000" kern="100" dirty="0">
                          <a:effectLst/>
                        </a:rPr>
                        <a:t>Quiz 3</a:t>
                      </a:r>
                    </a:p>
                    <a:p>
                      <a:r>
                        <a:rPr lang="en-GB" sz="2000" kern="100" dirty="0">
                          <a:effectLst/>
                        </a:rPr>
                        <a:t>Quiz 4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10 %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7344640"/>
                  </a:ext>
                </a:extLst>
              </a:tr>
              <a:tr h="633501"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Physics Comm Project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No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-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5 %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4116563"/>
                  </a:ext>
                </a:extLst>
              </a:tr>
              <a:tr h="504105"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Labs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Yes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15 lab </a:t>
                      </a:r>
                      <a:r>
                        <a:rPr lang="en-GB" sz="2000" kern="100" dirty="0" err="1">
                          <a:effectLst/>
                        </a:rPr>
                        <a:t>exps</a:t>
                      </a:r>
                      <a:r>
                        <a:rPr lang="en-GB" sz="2000" kern="100" dirty="0">
                          <a:effectLst/>
                        </a:rPr>
                        <a:t> &amp; project components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25 %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9610587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7F4075DD-9BF5-40F9-8C63-83A01AF96C54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Components of Assessment</a:t>
            </a:r>
          </a:p>
        </p:txBody>
      </p:sp>
    </p:spTree>
    <p:extLst>
      <p:ext uri="{BB962C8B-B14F-4D97-AF65-F5344CB8AC3E}">
        <p14:creationId xmlns:p14="http://schemas.microsoft.com/office/powerpoint/2010/main" val="93543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634313" y="789238"/>
            <a:ext cx="109233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itchFamily="2" charset="2"/>
              <a:buChar char="§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Each of the five Components carries an assessment weighting.  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Once a final grade for each component has been calculated, those grades are then weighted and added together to calculate the final grade.  </a:t>
            </a:r>
          </a:p>
          <a:p>
            <a:pPr marL="1257300" lvl="2" indent="-342900">
              <a:buFont typeface="Wingdings" pitchFamily="2" charset="2"/>
              <a:buChar char="§"/>
            </a:pP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More detail on how this is done follows later.</a:t>
            </a:r>
          </a:p>
          <a:p>
            <a:pPr lvl="2"/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Components of Assessment, and their weightings, must be spelled out in course documentation – this includes the official PIP documents.  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it is essential that the information presented in the various documents is </a:t>
            </a: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consistent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27242F0-C988-D802-3BEC-ED8ADE7FCE12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Components of Assessment</a:t>
            </a:r>
          </a:p>
        </p:txBody>
      </p:sp>
    </p:spTree>
    <p:extLst>
      <p:ext uri="{BB962C8B-B14F-4D97-AF65-F5344CB8AC3E}">
        <p14:creationId xmlns:p14="http://schemas.microsoft.com/office/powerpoint/2010/main" val="320424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827904" y="772331"/>
            <a:ext cx="57706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School of Physics and Astronomy, all </a:t>
            </a:r>
            <a:r>
              <a:rPr lang="en-GB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components of assessment </a:t>
            </a: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marked on “Schedule A” – this is otherwise known as the “22pt scale”.  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an alpha-numeric grading scale, where each grade has a corresponding grade point.  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table gives the grades and points.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9B5043C-CB99-E593-0634-DB9F0A385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221578"/>
              </p:ext>
            </p:extLst>
          </p:nvPr>
        </p:nvGraphicFramePr>
        <p:xfrm>
          <a:off x="7063479" y="799147"/>
          <a:ext cx="4934931" cy="594550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49180">
                  <a:extLst>
                    <a:ext uri="{9D8B030D-6E8A-4147-A177-3AD203B41FA5}">
                      <a16:colId xmlns:a16="http://schemas.microsoft.com/office/drawing/2014/main" val="4210187068"/>
                    </a:ext>
                  </a:extLst>
                </a:gridCol>
                <a:gridCol w="1129302">
                  <a:extLst>
                    <a:ext uri="{9D8B030D-6E8A-4147-A177-3AD203B41FA5}">
                      <a16:colId xmlns:a16="http://schemas.microsoft.com/office/drawing/2014/main" val="87271317"/>
                    </a:ext>
                  </a:extLst>
                </a:gridCol>
                <a:gridCol w="351587">
                  <a:extLst>
                    <a:ext uri="{9D8B030D-6E8A-4147-A177-3AD203B41FA5}">
                      <a16:colId xmlns:a16="http://schemas.microsoft.com/office/drawing/2014/main" val="2855510012"/>
                    </a:ext>
                  </a:extLst>
                </a:gridCol>
                <a:gridCol w="1193518">
                  <a:extLst>
                    <a:ext uri="{9D8B030D-6E8A-4147-A177-3AD203B41FA5}">
                      <a16:colId xmlns:a16="http://schemas.microsoft.com/office/drawing/2014/main" val="1706453300"/>
                    </a:ext>
                  </a:extLst>
                </a:gridCol>
                <a:gridCol w="1111344">
                  <a:extLst>
                    <a:ext uri="{9D8B030D-6E8A-4147-A177-3AD203B41FA5}">
                      <a16:colId xmlns:a16="http://schemas.microsoft.com/office/drawing/2014/main" val="33490019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Grade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Grade Point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Grade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Grade Point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37514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A1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22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</a:rPr>
                        <a:t>E1</a:t>
                      </a:r>
                      <a:endParaRPr lang="en-GB" sz="1800" b="1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5365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A2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21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</a:rPr>
                        <a:t>E2</a:t>
                      </a:r>
                      <a:endParaRPr lang="en-GB" sz="1800" b="1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8552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A3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20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</a:rPr>
                        <a:t>E3</a:t>
                      </a:r>
                      <a:endParaRPr lang="en-GB" sz="1800" b="1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1786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A4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19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</a:rPr>
                        <a:t>F1</a:t>
                      </a:r>
                      <a:endParaRPr lang="en-GB" sz="1800" b="1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9759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A5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18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</a:rPr>
                        <a:t>F2</a:t>
                      </a:r>
                      <a:endParaRPr lang="en-GB" sz="1800" b="1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2484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B1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17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</a:rPr>
                        <a:t>F3</a:t>
                      </a:r>
                      <a:endParaRPr lang="en-GB" sz="1800" b="1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2576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B2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16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G1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3527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B3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15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G2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2334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37042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1800" b="1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23810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MV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462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CW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70722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35280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521111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C842A949-B3F1-4B79-0388-EA977B924990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Aggregation of components</a:t>
            </a:r>
          </a:p>
        </p:txBody>
      </p:sp>
    </p:spTree>
    <p:extLst>
      <p:ext uri="{BB962C8B-B14F-4D97-AF65-F5344CB8AC3E}">
        <p14:creationId xmlns:p14="http://schemas.microsoft.com/office/powerpoint/2010/main" val="3756088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Aggregation of components of assessment </a:t>
            </a:r>
          </a:p>
          <a:p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your course has more than one Component of Assessment then you need to determine a mark on the 22pt scale for EACH Component, and THEN apply the % weighting factor.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6C194C-BA06-F874-DAA3-E49C84DAB39E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Aggregation of Assessment</a:t>
            </a:r>
          </a:p>
        </p:txBody>
      </p:sp>
    </p:spTree>
    <p:extLst>
      <p:ext uri="{BB962C8B-B14F-4D97-AF65-F5344CB8AC3E}">
        <p14:creationId xmlns:p14="http://schemas.microsoft.com/office/powerpoint/2010/main" val="2264085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1D9D5-3B26-4FB3-B0CA-107E1EA23E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4870C31B-EF26-5B60-53B5-05358A310F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6A5F7A0D-5CA8-3750-14F4-83DB81DFD3F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FE4FAC4D-1F6D-E0B0-710B-FB092C336A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E90D89-3B2E-7F75-B583-2DC930AFF975}"/>
              </a:ext>
            </a:extLst>
          </p:cNvPr>
          <p:cNvSpPr txBox="1"/>
          <p:nvPr/>
        </p:nvSpPr>
        <p:spPr>
          <a:xfrm>
            <a:off x="1173892" y="1025611"/>
            <a:ext cx="109233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Physics 1 …</a:t>
            </a: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A gets a 21 for the exam, 16 for the labs, 17 for the class test, 15 for the communication project and 20 for the quizzes.  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weightings for these Components are 50 %, 25 %, 10 %, 5 % and 10 %, respectively, so …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overall grade is …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(0.5 x 21) + (0.25 x 16) </a:t>
            </a: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(0.10 x 17) + (0.05 x 15) + (0.10 x 20) </a:t>
            </a:r>
          </a:p>
          <a:p>
            <a:pPr lvl="2"/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10.5 + 4 + 1.7 + 0.75 + 2 = 18.98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9F17C8-0093-1B99-D330-F4F47C116532}"/>
              </a:ext>
            </a:extLst>
          </p:cNvPr>
          <p:cNvSpPr txBox="1"/>
          <p:nvPr/>
        </p:nvSpPr>
        <p:spPr>
          <a:xfrm>
            <a:off x="1088081" y="5711543"/>
            <a:ext cx="109233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This is rounded to the nearest integer – 19 in this case – and the student is awarded an A4 grade overall in </a:t>
            </a:r>
            <a:r>
              <a:rPr lang="en-GB" sz="2400" dirty="0" err="1"/>
              <a:t>MyCampus</a:t>
            </a:r>
            <a:r>
              <a:rPr lang="en-GB" sz="2400" dirty="0"/>
              <a:t>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ACB88E0-C9DD-3434-4E7E-D7C4D521F7D6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Aggregation Example</a:t>
            </a:r>
          </a:p>
        </p:txBody>
      </p:sp>
    </p:spTree>
    <p:extLst>
      <p:ext uri="{BB962C8B-B14F-4D97-AF65-F5344CB8AC3E}">
        <p14:creationId xmlns:p14="http://schemas.microsoft.com/office/powerpoint/2010/main" val="390184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Calculating the grade for a component of assessment </a:t>
            </a: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Whilst an overall component of assessment must eventually be graded on the 22pt scale, sub-components can be determined in a variety of ways.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Directly on the 22pt scale – e.g. a lab report or a project dissertation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Marked numerically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Here the grade would be converted to a % and then a standard conversion table used to turn this into a mark on the 22pt scale.  Exam boards will make this conversion table known to you as exams approach.  </a:t>
            </a:r>
          </a:p>
          <a:p>
            <a:pPr marL="1257300" lvl="2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examp</a:t>
            </a: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table follows … the exam boards will let you know each year what conversions you should use.</a:t>
            </a: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B1E5D1F-4FE5-0BE6-90C9-0B445F723943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Calculating a grade</a:t>
            </a:r>
          </a:p>
        </p:txBody>
      </p:sp>
    </p:spTree>
    <p:extLst>
      <p:ext uri="{BB962C8B-B14F-4D97-AF65-F5344CB8AC3E}">
        <p14:creationId xmlns:p14="http://schemas.microsoft.com/office/powerpoint/2010/main" val="3790343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1623</Words>
  <Application>Microsoft Macintosh PowerPoint</Application>
  <PresentationFormat>Widescreen</PresentationFormat>
  <Paragraphs>536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Geneva</vt:lpstr>
      <vt:lpstr>Wingdings</vt:lpstr>
      <vt:lpstr>Office Theme</vt:lpstr>
      <vt:lpstr>School of Physics &amp; Astronomy</vt:lpstr>
      <vt:lpstr>Content</vt:lpstr>
      <vt:lpstr>Assessment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Sneddon</dc:creator>
  <cp:lastModifiedBy>Peter Sneddon</cp:lastModifiedBy>
  <cp:revision>45</cp:revision>
  <dcterms:created xsi:type="dcterms:W3CDTF">2023-08-17T07:21:58Z</dcterms:created>
  <dcterms:modified xsi:type="dcterms:W3CDTF">2024-01-31T10:32:24Z</dcterms:modified>
</cp:coreProperties>
</file>