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7" r:id="rId4"/>
    <p:sldId id="278" r:id="rId5"/>
    <p:sldId id="279" r:id="rId6"/>
    <p:sldId id="285" r:id="rId7"/>
    <p:sldId id="286" r:id="rId8"/>
    <p:sldId id="282" r:id="rId9"/>
    <p:sldId id="283" r:id="rId10"/>
    <p:sldId id="287" r:id="rId11"/>
    <p:sldId id="307" r:id="rId12"/>
    <p:sldId id="308" r:id="rId13"/>
    <p:sldId id="30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5"/>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D219B-0EE5-8C12-5AFF-8D86635928E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1F83936-9B74-DC60-D327-7824BE20F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A6554A7-6BF4-D663-4A04-BC384F3484D9}"/>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5" name="Footer Placeholder 4">
            <a:extLst>
              <a:ext uri="{FF2B5EF4-FFF2-40B4-BE49-F238E27FC236}">
                <a16:creationId xmlns:a16="http://schemas.microsoft.com/office/drawing/2014/main" id="{736D6D54-FE4A-A509-EC42-DB381217C9F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DE3959-AEB1-FAF8-91FE-B68FEA3D8E15}"/>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71716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8BB49-4A19-5084-34F0-9CBEF2CBEF2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2E0B775-6892-7426-F26A-903A72D7D9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CB7D52D-BF4E-A55A-13BD-EB3A76D22239}"/>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5" name="Footer Placeholder 4">
            <a:extLst>
              <a:ext uri="{FF2B5EF4-FFF2-40B4-BE49-F238E27FC236}">
                <a16:creationId xmlns:a16="http://schemas.microsoft.com/office/drawing/2014/main" id="{A6621E2B-0411-C64A-3337-4642088C98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39948F-FFB9-5740-04D4-0E56A5FD1EE9}"/>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411460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5C7A67-9D4B-506E-469C-F3628F704C5C}"/>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314BE00-7B76-33A0-BA16-581E7BB345A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E416246-13D5-D57A-7943-19392C170D83}"/>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5" name="Footer Placeholder 4">
            <a:extLst>
              <a:ext uri="{FF2B5EF4-FFF2-40B4-BE49-F238E27FC236}">
                <a16:creationId xmlns:a16="http://schemas.microsoft.com/office/drawing/2014/main" id="{6C4A34DE-1F9E-9698-B010-E3F37A1EF9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D05320-B980-4C74-9CAC-DDABB727C1B2}"/>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311805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EFD3A-01F5-8646-3B8B-A9703A960E0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4E9F592-7320-80C8-3D2F-5D7320DD75E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91C520C-C68F-CCD5-DD21-A42F7BB48987}"/>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5" name="Footer Placeholder 4">
            <a:extLst>
              <a:ext uri="{FF2B5EF4-FFF2-40B4-BE49-F238E27FC236}">
                <a16:creationId xmlns:a16="http://schemas.microsoft.com/office/drawing/2014/main" id="{C93FB726-A3DB-3807-3564-E62B48AA39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DCC83-FB48-453E-3FD3-2EC6B71038D0}"/>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3402312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DA38B-C0F3-6967-30BB-732C3DAF0D4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AC1D1089-6894-84A6-C5A2-BE745DF942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E9AC893-88C1-4165-C979-8AA87379D2D7}"/>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5" name="Footer Placeholder 4">
            <a:extLst>
              <a:ext uri="{FF2B5EF4-FFF2-40B4-BE49-F238E27FC236}">
                <a16:creationId xmlns:a16="http://schemas.microsoft.com/office/drawing/2014/main" id="{1B0325B4-9466-9607-4934-D8A056A6E8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CF972E-6CCD-2D17-C125-1772098D8FF5}"/>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1257532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6B3BE-3876-ED40-9617-1B39B4A02D1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0209A35-E20B-0565-1A0A-AF14FB91FDA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ED9F185-4FD3-E15F-4D5C-C0405532393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5FCF81CF-6C7E-4436-8B3B-5B2A6E92850D}"/>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6" name="Footer Placeholder 5">
            <a:extLst>
              <a:ext uri="{FF2B5EF4-FFF2-40B4-BE49-F238E27FC236}">
                <a16:creationId xmlns:a16="http://schemas.microsoft.com/office/drawing/2014/main" id="{B052646C-EC7B-0DCD-A44E-265E1845D5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BA0B5B-B7F9-2FEB-48A3-C820770ADB98}"/>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565594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647F-A9C5-610B-E89A-2EECA4F1C59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AB3E22C-B2C6-EBB0-6AC5-59A509D1E9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43EF0D-49AB-52FB-4BFC-A91B0A3228A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9402F76E-CB52-AD26-CD2D-9BBFD2DAB4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77F68E1-032D-4F40-2C1A-517660E69BE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744BD7C9-85DA-7895-3BC6-64127615707F}"/>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8" name="Footer Placeholder 7">
            <a:extLst>
              <a:ext uri="{FF2B5EF4-FFF2-40B4-BE49-F238E27FC236}">
                <a16:creationId xmlns:a16="http://schemas.microsoft.com/office/drawing/2014/main" id="{73A964B1-F8A5-EC36-08E1-15B3E537858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27E436C-EB64-2984-305F-2EB9A376A883}"/>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73856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8847-5629-88AB-8075-0D4BE7A95722}"/>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D64ED2E2-61DE-AB14-7A64-DC2BBC2A8356}"/>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4" name="Footer Placeholder 3">
            <a:extLst>
              <a:ext uri="{FF2B5EF4-FFF2-40B4-BE49-F238E27FC236}">
                <a16:creationId xmlns:a16="http://schemas.microsoft.com/office/drawing/2014/main" id="{2A6882D4-5A7B-8D75-F13E-B198C132881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BDD7B4C-06F6-68AA-682D-552023BA3DC0}"/>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98309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304CF6-D923-76ED-0025-51F2D09BC12D}"/>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3" name="Footer Placeholder 2">
            <a:extLst>
              <a:ext uri="{FF2B5EF4-FFF2-40B4-BE49-F238E27FC236}">
                <a16:creationId xmlns:a16="http://schemas.microsoft.com/office/drawing/2014/main" id="{0BFCC7FD-57B2-79BB-B030-61E48B8C01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2C41C2D-8042-4D3D-6C18-855BF478B3C7}"/>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40897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4B642-B5C1-9581-C4C0-F81C08C187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67C1AD30-6530-B66F-A437-6DB82A1BF8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F2DD5664-EF95-822D-E83D-78DA43627B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DE0749-4069-91A1-B4AE-F6D82AD5156E}"/>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6" name="Footer Placeholder 5">
            <a:extLst>
              <a:ext uri="{FF2B5EF4-FFF2-40B4-BE49-F238E27FC236}">
                <a16:creationId xmlns:a16="http://schemas.microsoft.com/office/drawing/2014/main" id="{B0CB6526-3CB1-264D-A1E6-2E271B82CC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150B7B-C8A4-45D5-CD5F-7551BE6E99C7}"/>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1926169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213DB-D0D6-CABA-6041-858FC072DDF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24BBDD11-3315-D077-C59B-E3304AF6CC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84FFEB-A60D-A651-4A3C-402BF5BC26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1B7349-53C8-9896-3FAE-B9E659C97BBF}"/>
              </a:ext>
            </a:extLst>
          </p:cNvPr>
          <p:cNvSpPr>
            <a:spLocks noGrp="1"/>
          </p:cNvSpPr>
          <p:nvPr>
            <p:ph type="dt" sz="half" idx="10"/>
          </p:nvPr>
        </p:nvSpPr>
        <p:spPr/>
        <p:txBody>
          <a:bodyPr/>
          <a:lstStyle/>
          <a:p>
            <a:fld id="{8917F37B-0BF4-8F40-8E73-E38BB938DB33}" type="datetimeFigureOut">
              <a:rPr lang="en-GB" smtClean="0"/>
              <a:t>07/09/2023</a:t>
            </a:fld>
            <a:endParaRPr lang="en-GB"/>
          </a:p>
        </p:txBody>
      </p:sp>
      <p:sp>
        <p:nvSpPr>
          <p:cNvPr id="6" name="Footer Placeholder 5">
            <a:extLst>
              <a:ext uri="{FF2B5EF4-FFF2-40B4-BE49-F238E27FC236}">
                <a16:creationId xmlns:a16="http://schemas.microsoft.com/office/drawing/2014/main" id="{216407F7-55C8-30C9-7E60-E4F12E828C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0E6E12-9D44-B3E3-8B1C-242A6223061A}"/>
              </a:ext>
            </a:extLst>
          </p:cNvPr>
          <p:cNvSpPr>
            <a:spLocks noGrp="1"/>
          </p:cNvSpPr>
          <p:nvPr>
            <p:ph type="sldNum" sz="quarter" idx="12"/>
          </p:nvPr>
        </p:nvSpPr>
        <p:spPr/>
        <p:txBody>
          <a:bodyPr/>
          <a:lstStyle/>
          <a:p>
            <a:fld id="{4EBF6424-BDA2-924E-84DF-F4A26212D035}" type="slidenum">
              <a:rPr lang="en-GB" smtClean="0"/>
              <a:t>‹#›</a:t>
            </a:fld>
            <a:endParaRPr lang="en-GB"/>
          </a:p>
        </p:txBody>
      </p:sp>
    </p:spTree>
    <p:extLst>
      <p:ext uri="{BB962C8B-B14F-4D97-AF65-F5344CB8AC3E}">
        <p14:creationId xmlns:p14="http://schemas.microsoft.com/office/powerpoint/2010/main" val="3586098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D81854-5CC4-D72D-A5BC-FB2C9ABFA9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E644C80-F61A-272D-8D0E-3226BE840A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9FA3E51-3E1B-72D7-CF0C-A16243E527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17F37B-0BF4-8F40-8E73-E38BB938DB33}" type="datetimeFigureOut">
              <a:rPr lang="en-GB" smtClean="0"/>
              <a:t>07/09/2023</a:t>
            </a:fld>
            <a:endParaRPr lang="en-GB"/>
          </a:p>
        </p:txBody>
      </p:sp>
      <p:sp>
        <p:nvSpPr>
          <p:cNvPr id="5" name="Footer Placeholder 4">
            <a:extLst>
              <a:ext uri="{FF2B5EF4-FFF2-40B4-BE49-F238E27FC236}">
                <a16:creationId xmlns:a16="http://schemas.microsoft.com/office/drawing/2014/main" id="{6F77EB07-515B-751E-642B-679BF1A6C2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754EDBE-664C-CBA1-A0B4-D5E2480626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F6424-BDA2-924E-84DF-F4A26212D035}" type="slidenum">
              <a:rPr lang="en-GB" smtClean="0"/>
              <a:t>‹#›</a:t>
            </a:fld>
            <a:endParaRPr lang="en-GB"/>
          </a:p>
        </p:txBody>
      </p:sp>
    </p:spTree>
    <p:extLst>
      <p:ext uri="{BB962C8B-B14F-4D97-AF65-F5344CB8AC3E}">
        <p14:creationId xmlns:p14="http://schemas.microsoft.com/office/powerpoint/2010/main" val="909611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gla.ac.uk/media/Media_106264_smxx.pdf" TargetMode="External"/><Relationship Id="rId5" Type="http://schemas.openxmlformats.org/officeDocument/2006/relationships/hyperlink" Target="https://www.gla.ac.uk/media/Media_275332_smxx.pdf" TargetMode="External"/><Relationship Id="rId4" Type="http://schemas.openxmlformats.org/officeDocument/2006/relationships/hyperlink" Target="https://www.gla.ac.uk/myglasgow/apg/policies/assessment/codeofassessment/"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605E9-4CBC-9C30-456C-2D24C258161A}"/>
              </a:ext>
            </a:extLst>
          </p:cNvPr>
          <p:cNvSpPr>
            <a:spLocks noGrp="1"/>
          </p:cNvSpPr>
          <p:nvPr>
            <p:ph type="ctrTitle"/>
          </p:nvPr>
        </p:nvSpPr>
        <p:spPr/>
        <p:txBody>
          <a:bodyPr/>
          <a:lstStyle/>
          <a:p>
            <a:r>
              <a:rPr lang="en-GB" dirty="0"/>
              <a:t>School of Physics &amp; Astronomy</a:t>
            </a:r>
          </a:p>
        </p:txBody>
      </p:sp>
      <p:sp>
        <p:nvSpPr>
          <p:cNvPr id="3" name="Subtitle 2">
            <a:extLst>
              <a:ext uri="{FF2B5EF4-FFF2-40B4-BE49-F238E27FC236}">
                <a16:creationId xmlns:a16="http://schemas.microsoft.com/office/drawing/2014/main" id="{25C5D881-4251-B4C6-6B7B-A16BEC00CC54}"/>
              </a:ext>
            </a:extLst>
          </p:cNvPr>
          <p:cNvSpPr>
            <a:spLocks noGrp="1"/>
          </p:cNvSpPr>
          <p:nvPr>
            <p:ph type="subTitle" idx="1"/>
          </p:nvPr>
        </p:nvSpPr>
        <p:spPr/>
        <p:txBody>
          <a:bodyPr/>
          <a:lstStyle/>
          <a:p>
            <a:r>
              <a:rPr lang="en-GB" dirty="0"/>
              <a:t>Class &amp; Lab Head Guidance</a:t>
            </a:r>
          </a:p>
          <a:p>
            <a:r>
              <a:rPr lang="en-GB" dirty="0"/>
              <a:t>Dr Peter H. Sneddon</a:t>
            </a:r>
          </a:p>
          <a:p>
            <a:r>
              <a:rPr lang="en-GB" dirty="0" err="1"/>
              <a:t>Peter.Sneddon@Glasgow.ac.uk</a:t>
            </a:r>
            <a:endParaRPr lang="en-GB" dirty="0"/>
          </a:p>
        </p:txBody>
      </p:sp>
    </p:spTree>
    <p:extLst>
      <p:ext uri="{BB962C8B-B14F-4D97-AF65-F5344CB8AC3E}">
        <p14:creationId xmlns:p14="http://schemas.microsoft.com/office/powerpoint/2010/main" val="626591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5080786" y="63000"/>
            <a:ext cx="2030428" cy="646331"/>
          </a:xfrm>
          <a:prstGeom prst="rect">
            <a:avLst/>
          </a:prstGeom>
          <a:noFill/>
        </p:spPr>
        <p:txBody>
          <a:bodyPr wrap="none" rtlCol="0">
            <a:spAutoFit/>
          </a:bodyPr>
          <a:lstStyle/>
          <a:p>
            <a:r>
              <a:rPr lang="en-GB" sz="3600" dirty="0">
                <a:solidFill>
                  <a:schemeClr val="bg1"/>
                </a:solidFill>
              </a:rPr>
              <a:t>May/June</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5632311"/>
          </a:xfrm>
          <a:prstGeom prst="rect">
            <a:avLst/>
          </a:prstGeom>
          <a:noFill/>
        </p:spPr>
        <p:txBody>
          <a:bodyPr wrap="square" rtlCol="0">
            <a:spAutoFit/>
          </a:bodyPr>
          <a:lstStyle/>
          <a:p>
            <a:r>
              <a:rPr lang="en-GB" sz="2400" dirty="0"/>
              <a:t>Preparation of exam results</a:t>
            </a:r>
          </a:p>
          <a:p>
            <a:endParaRPr lang="en-GB" sz="2400" dirty="0"/>
          </a:p>
          <a:p>
            <a:r>
              <a:rPr lang="en-GB" sz="2400" dirty="0"/>
              <a:t>Exam boards usually meet in the first week of June, preceded by the Good Cause Claim Committee.  There are many actions associated with these …</a:t>
            </a:r>
          </a:p>
          <a:p>
            <a:endParaRPr lang="en-GB" sz="2400" dirty="0"/>
          </a:p>
          <a:p>
            <a:r>
              <a:rPr lang="en-GB" sz="2400" dirty="0"/>
              <a:t>Everything here is driven by the University’s Code of Assessment.  </a:t>
            </a:r>
          </a:p>
          <a:p>
            <a:pPr marL="800100" lvl="1" indent="-342900">
              <a:buFont typeface="Wingdings" pitchFamily="2" charset="2"/>
              <a:buChar char="§"/>
            </a:pPr>
            <a:r>
              <a:rPr lang="en-GB" sz="2400" dirty="0"/>
              <a:t>What is discussed here is a cut down version of the CoA.</a:t>
            </a:r>
          </a:p>
          <a:p>
            <a:pPr marL="800100" lvl="1" indent="-342900">
              <a:buFont typeface="Wingdings" pitchFamily="2" charset="2"/>
              <a:buChar char="§"/>
            </a:pPr>
            <a:r>
              <a:rPr lang="en-GB" sz="2400" dirty="0"/>
              <a:t>If you want to read the whole thing …</a:t>
            </a:r>
          </a:p>
          <a:p>
            <a:endParaRPr lang="en-GB" sz="2400" dirty="0"/>
          </a:p>
          <a:p>
            <a:pPr marL="1257300" lvl="2" indent="-342900">
              <a:buFont typeface="Wingdings" pitchFamily="2" charset="2"/>
              <a:buChar char="§"/>
            </a:pPr>
            <a:r>
              <a:rPr lang="en-GB" kern="100" dirty="0">
                <a:effectLst/>
                <a:latin typeface="Calibri" panose="020F0502020204030204" pitchFamily="34" charset="0"/>
                <a:ea typeface="Calibri" panose="020F0502020204030204" pitchFamily="34" charset="0"/>
                <a:cs typeface="Times New Roman" panose="02020603050405020304" pitchFamily="18" charset="0"/>
              </a:rPr>
              <a:t>The Code of Assessment</a:t>
            </a:r>
            <a:br>
              <a:rPr lang="en-GB" kern="100" dirty="0">
                <a:effectLst/>
                <a:latin typeface="Calibri" panose="020F0502020204030204" pitchFamily="34" charset="0"/>
                <a:ea typeface="Calibri" panose="020F0502020204030204" pitchFamily="34" charset="0"/>
                <a:cs typeface="Times New Roman" panose="02020603050405020304" pitchFamily="18" charset="0"/>
              </a:rPr>
            </a:br>
            <a:r>
              <a:rPr lang="en-GB"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https://www.gla.ac.uk/myglasgow/apg/policies/assessment/codeofassessment/</a:t>
            </a:r>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GB" kern="100" dirty="0">
                <a:effectLst/>
                <a:latin typeface="Calibri" panose="020F0502020204030204" pitchFamily="34" charset="0"/>
                <a:ea typeface="Calibri" panose="020F0502020204030204" pitchFamily="34" charset="0"/>
                <a:cs typeface="Times New Roman" panose="02020603050405020304" pitchFamily="18" charset="0"/>
              </a:rPr>
              <a:t> </a:t>
            </a:r>
          </a:p>
          <a:p>
            <a:pPr marL="1257300" lvl="2" indent="-342900">
              <a:buFont typeface="Wingdings" pitchFamily="2" charset="2"/>
              <a:buChar char="§"/>
            </a:pPr>
            <a:r>
              <a:rPr lang="en-GB" kern="100" dirty="0">
                <a:effectLst/>
                <a:latin typeface="Calibri" panose="020F0502020204030204" pitchFamily="34" charset="0"/>
                <a:ea typeface="Calibri" panose="020F0502020204030204" pitchFamily="34" charset="0"/>
                <a:cs typeface="Times New Roman" panose="02020603050405020304" pitchFamily="18" charset="0"/>
              </a:rPr>
              <a:t>Guide to using the Code of Assessment</a:t>
            </a:r>
            <a:br>
              <a:rPr lang="en-GB" kern="100" dirty="0">
                <a:effectLst/>
                <a:latin typeface="Calibri" panose="020F0502020204030204" pitchFamily="34" charset="0"/>
                <a:ea typeface="Calibri" panose="020F0502020204030204" pitchFamily="34" charset="0"/>
                <a:cs typeface="Times New Roman" panose="02020603050405020304" pitchFamily="18" charset="0"/>
              </a:rPr>
            </a:br>
            <a:r>
              <a:rPr lang="en-GB"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https://www.gla.ac.uk/media/Media_275332_smxx.pdf</a:t>
            </a:r>
            <a:endParaRPr lang="en-GB"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kern="100" dirty="0">
              <a:effectLst/>
              <a:latin typeface="Calibri" panose="020F0502020204030204" pitchFamily="34" charset="0"/>
              <a:ea typeface="Calibri" panose="020F0502020204030204" pitchFamily="34" charset="0"/>
              <a:cs typeface="Times New Roman" panose="02020603050405020304" pitchFamily="18" charset="0"/>
            </a:endParaRPr>
          </a:p>
          <a:p>
            <a:pPr marL="1200150" lvl="2" indent="-285750">
              <a:buFont typeface="Wingdings" pitchFamily="2" charset="2"/>
              <a:buChar char="§"/>
            </a:pPr>
            <a:r>
              <a:rPr lang="en-GB" kern="100" dirty="0">
                <a:effectLst/>
                <a:latin typeface="Calibri" panose="020F0502020204030204" pitchFamily="34" charset="0"/>
                <a:ea typeface="Calibri" panose="020F0502020204030204" pitchFamily="34" charset="0"/>
                <a:cs typeface="Times New Roman" panose="02020603050405020304" pitchFamily="18" charset="0"/>
              </a:rPr>
              <a:t>Student Guide to Code of Assessment</a:t>
            </a:r>
            <a:br>
              <a:rPr lang="en-GB" kern="100" dirty="0">
                <a:effectLst/>
                <a:latin typeface="Calibri" panose="020F0502020204030204" pitchFamily="34" charset="0"/>
                <a:ea typeface="Calibri" panose="020F0502020204030204" pitchFamily="34" charset="0"/>
                <a:cs typeface="Times New Roman" panose="02020603050405020304" pitchFamily="18" charset="0"/>
              </a:rPr>
            </a:br>
            <a:r>
              <a:rPr lang="en-GB"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https://www.gla.ac.uk/media/Media_106264_smxx.pdf</a:t>
            </a:r>
            <a:endParaRPr lang="en-GB" sz="2400" dirty="0"/>
          </a:p>
        </p:txBody>
      </p:sp>
    </p:spTree>
    <p:extLst>
      <p:ext uri="{BB962C8B-B14F-4D97-AF65-F5344CB8AC3E}">
        <p14:creationId xmlns:p14="http://schemas.microsoft.com/office/powerpoint/2010/main" val="786503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5080786" y="63000"/>
            <a:ext cx="2030428" cy="646331"/>
          </a:xfrm>
          <a:prstGeom prst="rect">
            <a:avLst/>
          </a:prstGeom>
          <a:noFill/>
        </p:spPr>
        <p:txBody>
          <a:bodyPr wrap="none" rtlCol="0">
            <a:spAutoFit/>
          </a:bodyPr>
          <a:lstStyle/>
          <a:p>
            <a:r>
              <a:rPr lang="en-GB" sz="3600" dirty="0">
                <a:solidFill>
                  <a:schemeClr val="bg1"/>
                </a:solidFill>
              </a:rPr>
              <a:t>May/June</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4893647"/>
          </a:xfrm>
          <a:prstGeom prst="rect">
            <a:avLst/>
          </a:prstGeom>
          <a:noFill/>
        </p:spPr>
        <p:txBody>
          <a:bodyPr wrap="square" rtlCol="0">
            <a:spAutoFit/>
          </a:bodyPr>
          <a:lstStyle/>
          <a:p>
            <a:r>
              <a:rPr lang="en-GB" sz="2400" dirty="0"/>
              <a:t>Preparation of exam results</a:t>
            </a:r>
          </a:p>
          <a:p>
            <a:endParaRPr lang="en-GB" sz="2400" dirty="0"/>
          </a:p>
          <a:p>
            <a:r>
              <a:rPr lang="en-GB" sz="2400" dirty="0"/>
              <a:t>Once everything is marked you need to …</a:t>
            </a:r>
          </a:p>
          <a:p>
            <a:endParaRPr lang="en-GB" sz="2400" dirty="0"/>
          </a:p>
          <a:p>
            <a:pPr marL="342900" indent="-342900">
              <a:buFont typeface="Wingdings" pitchFamily="2" charset="2"/>
              <a:buChar char="§"/>
            </a:pPr>
            <a:r>
              <a:rPr lang="en-GB" sz="2400" dirty="0"/>
              <a:t>Moderate the marking</a:t>
            </a:r>
          </a:p>
          <a:p>
            <a:pPr marL="342900" indent="-342900">
              <a:buFont typeface="Wingdings" pitchFamily="2" charset="2"/>
              <a:buChar char="§"/>
            </a:pPr>
            <a:r>
              <a:rPr lang="en-GB" sz="2400" dirty="0"/>
              <a:t>Check for any Good Cause Claims relating to the exam</a:t>
            </a:r>
          </a:p>
          <a:p>
            <a:pPr marL="342900" indent="-342900">
              <a:buFont typeface="Wingdings" pitchFamily="2" charset="2"/>
              <a:buChar char="§"/>
            </a:pPr>
            <a:r>
              <a:rPr lang="en-GB" sz="2400" dirty="0"/>
              <a:t>Compile the overall course grades</a:t>
            </a:r>
          </a:p>
          <a:p>
            <a:pPr marL="342900" indent="-342900">
              <a:buFont typeface="Wingdings" pitchFamily="2" charset="2"/>
              <a:buChar char="§"/>
            </a:pPr>
            <a:r>
              <a:rPr lang="en-GB" sz="2400" dirty="0"/>
              <a:t>Assemble everything into an understandable spreadsheet</a:t>
            </a:r>
          </a:p>
          <a:p>
            <a:pPr marL="342900" indent="-342900">
              <a:buFont typeface="Wingdings" pitchFamily="2" charset="2"/>
              <a:buChar char="§"/>
            </a:pPr>
            <a:r>
              <a:rPr lang="en-GB" sz="2400" dirty="0"/>
              <a:t>Attend the exam board to summarise the results</a:t>
            </a:r>
          </a:p>
          <a:p>
            <a:pPr marL="342900" indent="-342900">
              <a:buFont typeface="Wingdings" pitchFamily="2" charset="2"/>
              <a:buChar char="§"/>
            </a:pPr>
            <a:endParaRPr lang="en-GB" sz="2400" dirty="0"/>
          </a:p>
          <a:p>
            <a:pPr marL="342900" indent="-342900">
              <a:buFont typeface="Wingdings" pitchFamily="2" charset="2"/>
              <a:buChar char="§"/>
            </a:pPr>
            <a:r>
              <a:rPr lang="en-GB" sz="2400" dirty="0"/>
              <a:t>Upload results to </a:t>
            </a:r>
            <a:r>
              <a:rPr lang="en-GB" sz="2400" dirty="0" err="1"/>
              <a:t>MyCampus</a:t>
            </a:r>
            <a:endParaRPr lang="en-GB" sz="2400" dirty="0"/>
          </a:p>
          <a:p>
            <a:pPr marL="342900" indent="-342900">
              <a:buFont typeface="Wingdings" pitchFamily="2" charset="2"/>
              <a:buChar char="§"/>
            </a:pPr>
            <a:r>
              <a:rPr lang="en-GB" sz="2400" dirty="0"/>
              <a:t>Make sure results are double-checked once uploaded</a:t>
            </a:r>
          </a:p>
          <a:p>
            <a:endParaRPr lang="en-GB" sz="2400" dirty="0"/>
          </a:p>
        </p:txBody>
      </p:sp>
    </p:spTree>
    <p:extLst>
      <p:ext uri="{BB962C8B-B14F-4D97-AF65-F5344CB8AC3E}">
        <p14:creationId xmlns:p14="http://schemas.microsoft.com/office/powerpoint/2010/main" val="3238926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4405826" y="63000"/>
            <a:ext cx="3380349" cy="646331"/>
          </a:xfrm>
          <a:prstGeom prst="rect">
            <a:avLst/>
          </a:prstGeom>
          <a:noFill/>
        </p:spPr>
        <p:txBody>
          <a:bodyPr wrap="none" rtlCol="0">
            <a:spAutoFit/>
          </a:bodyPr>
          <a:lstStyle/>
          <a:p>
            <a:r>
              <a:rPr lang="en-GB" sz="3600" dirty="0">
                <a:solidFill>
                  <a:schemeClr val="bg1"/>
                </a:solidFill>
              </a:rPr>
              <a:t>June/July/August</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3785652"/>
          </a:xfrm>
          <a:prstGeom prst="rect">
            <a:avLst/>
          </a:prstGeom>
          <a:noFill/>
        </p:spPr>
        <p:txBody>
          <a:bodyPr wrap="square" rtlCol="0">
            <a:spAutoFit/>
          </a:bodyPr>
          <a:lstStyle/>
          <a:p>
            <a:pPr marL="342900" indent="-342900">
              <a:buFont typeface="Wingdings" pitchFamily="2" charset="2"/>
              <a:buChar char="§"/>
            </a:pPr>
            <a:r>
              <a:rPr lang="en-GB" sz="2400" dirty="0"/>
              <a:t>Send Resit Paper(s) to TST for upload.</a:t>
            </a:r>
          </a:p>
          <a:p>
            <a:pPr marL="342900" indent="-342900">
              <a:buFont typeface="Wingdings" pitchFamily="2" charset="2"/>
              <a:buChar char="§"/>
            </a:pPr>
            <a:endParaRPr lang="en-GB" sz="2400" dirty="0"/>
          </a:p>
          <a:p>
            <a:pPr marL="342900" indent="-342900">
              <a:buFont typeface="Wingdings" pitchFamily="2" charset="2"/>
              <a:buChar char="§"/>
            </a:pPr>
            <a:r>
              <a:rPr lang="en-GB" sz="2400" dirty="0"/>
              <a:t>Decide how you will mark the resits.</a:t>
            </a:r>
          </a:p>
          <a:p>
            <a:pPr marL="342900" indent="-342900">
              <a:buFont typeface="Wingdings" pitchFamily="2" charset="2"/>
              <a:buChar char="§"/>
            </a:pPr>
            <a:endParaRPr lang="en-GB" sz="2400" dirty="0"/>
          </a:p>
          <a:p>
            <a:pPr marL="342900" indent="-342900">
              <a:buFont typeface="Wingdings" pitchFamily="2" charset="2"/>
              <a:buChar char="§"/>
            </a:pPr>
            <a:r>
              <a:rPr lang="en-GB" sz="2400" dirty="0"/>
              <a:t>Discuss support you will need with TST.</a:t>
            </a:r>
          </a:p>
          <a:p>
            <a:pPr marL="342900" indent="-342900">
              <a:buFont typeface="Wingdings" pitchFamily="2" charset="2"/>
              <a:buChar char="§"/>
            </a:pPr>
            <a:endParaRPr lang="en-GB" sz="2400" dirty="0"/>
          </a:p>
          <a:p>
            <a:pPr marL="342900" indent="-342900">
              <a:buFont typeface="Wingdings" pitchFamily="2" charset="2"/>
              <a:buChar char="§"/>
            </a:pPr>
            <a:r>
              <a:rPr lang="en-GB" sz="2400" dirty="0"/>
              <a:t>Assign “Responsible Adults” for resit paper(s)</a:t>
            </a:r>
          </a:p>
          <a:p>
            <a:pPr marL="342900" indent="-342900">
              <a:buFont typeface="Wingdings" pitchFamily="2" charset="2"/>
              <a:buChar char="§"/>
            </a:pPr>
            <a:endParaRPr lang="en-GB" sz="2400" dirty="0"/>
          </a:p>
          <a:p>
            <a:pPr marL="342900" indent="-342900">
              <a:buFont typeface="Wingdings" pitchFamily="2" charset="2"/>
              <a:buChar char="§"/>
            </a:pPr>
            <a:r>
              <a:rPr lang="en-GB" sz="2400" dirty="0"/>
              <a:t>Compile resit exam results for resit exam board.</a:t>
            </a:r>
          </a:p>
          <a:p>
            <a:endParaRPr lang="en-GB" sz="2400" dirty="0"/>
          </a:p>
        </p:txBody>
      </p:sp>
    </p:spTree>
    <p:extLst>
      <p:ext uri="{BB962C8B-B14F-4D97-AF65-F5344CB8AC3E}">
        <p14:creationId xmlns:p14="http://schemas.microsoft.com/office/powerpoint/2010/main" val="2443472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4662434" y="63000"/>
            <a:ext cx="2867132" cy="646331"/>
          </a:xfrm>
          <a:prstGeom prst="rect">
            <a:avLst/>
          </a:prstGeom>
          <a:noFill/>
        </p:spPr>
        <p:txBody>
          <a:bodyPr wrap="none" rtlCol="0">
            <a:spAutoFit/>
          </a:bodyPr>
          <a:lstStyle/>
          <a:p>
            <a:r>
              <a:rPr lang="en-GB" sz="3600" dirty="0">
                <a:solidFill>
                  <a:schemeClr val="bg1"/>
                </a:solidFill>
              </a:rPr>
              <a:t>August (again)</a:t>
            </a:r>
          </a:p>
        </p:txBody>
      </p:sp>
      <p:sp>
        <p:nvSpPr>
          <p:cNvPr id="8" name="TextBox 7">
            <a:extLst>
              <a:ext uri="{FF2B5EF4-FFF2-40B4-BE49-F238E27FC236}">
                <a16:creationId xmlns:a16="http://schemas.microsoft.com/office/drawing/2014/main" id="{EFEFC9B3-ADF8-8D4F-35CA-07630A01FDDC}"/>
              </a:ext>
            </a:extLst>
          </p:cNvPr>
          <p:cNvSpPr txBox="1"/>
          <p:nvPr/>
        </p:nvSpPr>
        <p:spPr>
          <a:xfrm>
            <a:off x="1173892" y="1025611"/>
            <a:ext cx="10923373" cy="5632311"/>
          </a:xfrm>
          <a:prstGeom prst="rect">
            <a:avLst/>
          </a:prstGeom>
          <a:noFill/>
        </p:spPr>
        <p:txBody>
          <a:bodyPr wrap="square" rtlCol="0">
            <a:spAutoFit/>
          </a:bodyPr>
          <a:lstStyle/>
          <a:p>
            <a:r>
              <a:rPr lang="en-GB" sz="2400" dirty="0"/>
              <a:t>Course enrolment opens through </a:t>
            </a:r>
            <a:r>
              <a:rPr lang="en-GB" sz="2400" dirty="0" err="1"/>
              <a:t>MyCampus</a:t>
            </a:r>
            <a:endParaRPr lang="en-GB" sz="2400" dirty="0"/>
          </a:p>
          <a:p>
            <a:endParaRPr lang="en-GB" sz="2400" dirty="0"/>
          </a:p>
          <a:p>
            <a:pPr marL="742950" lvl="1" indent="-285750">
              <a:buFont typeface="Wingdings" pitchFamily="2" charset="2"/>
              <a:buChar char="§"/>
            </a:pPr>
            <a:r>
              <a:rPr lang="en-GB" sz="2400" dirty="0"/>
              <a:t>~10</a:t>
            </a:r>
            <a:r>
              <a:rPr lang="en-GB" sz="2400" baseline="30000" dirty="0"/>
              <a:t>th</a:t>
            </a:r>
            <a:r>
              <a:rPr lang="en-GB" sz="2400" dirty="0"/>
              <a:t> August for continuing undergraduate students</a:t>
            </a:r>
          </a:p>
          <a:p>
            <a:pPr marL="742950" lvl="1" indent="-285750">
              <a:buFont typeface="Wingdings" pitchFamily="2" charset="2"/>
              <a:buChar char="§"/>
            </a:pPr>
            <a:r>
              <a:rPr lang="en-GB" sz="2400" dirty="0"/>
              <a:t>~15</a:t>
            </a:r>
            <a:r>
              <a:rPr lang="en-GB" sz="2400" baseline="30000" dirty="0"/>
              <a:t>th</a:t>
            </a:r>
            <a:r>
              <a:rPr lang="en-GB" sz="2400" dirty="0"/>
              <a:t> August for MSc students</a:t>
            </a:r>
          </a:p>
          <a:p>
            <a:pPr marL="742950" lvl="1" indent="-285750">
              <a:buFont typeface="Wingdings" pitchFamily="2" charset="2"/>
              <a:buChar char="§"/>
            </a:pPr>
            <a:r>
              <a:rPr lang="en-GB" sz="2400" dirty="0"/>
              <a:t>~20</a:t>
            </a:r>
            <a:r>
              <a:rPr lang="en-GB" sz="2400" baseline="30000" dirty="0"/>
              <a:t>th</a:t>
            </a:r>
            <a:r>
              <a:rPr lang="en-GB" sz="2400" dirty="0"/>
              <a:t> August for new undergraduate students</a:t>
            </a:r>
          </a:p>
          <a:p>
            <a:pPr marL="285750" indent="-285750">
              <a:buFont typeface="Wingdings" pitchFamily="2" charset="2"/>
              <a:buChar char="§"/>
            </a:pPr>
            <a:endParaRPr lang="en-GB" sz="2400" dirty="0"/>
          </a:p>
          <a:p>
            <a:r>
              <a:rPr lang="en-GB" sz="2400" dirty="0"/>
              <a:t>Before this happens you must ensure that the course is set up correctly within </a:t>
            </a:r>
            <a:r>
              <a:rPr lang="en-GB" sz="2400" dirty="0" err="1"/>
              <a:t>MyCampus</a:t>
            </a:r>
            <a:endParaRPr lang="en-GB" sz="2400" dirty="0"/>
          </a:p>
          <a:p>
            <a:endParaRPr lang="en-GB" sz="2400" dirty="0"/>
          </a:p>
          <a:p>
            <a:pPr marL="800100" lvl="1" indent="-342900">
              <a:buFont typeface="Wingdings" pitchFamily="2" charset="2"/>
              <a:buChar char="§"/>
            </a:pPr>
            <a:r>
              <a:rPr lang="en-GB" sz="2400" dirty="0"/>
              <a:t>Is there an enrolment section associated with the course?</a:t>
            </a:r>
          </a:p>
          <a:p>
            <a:pPr marL="800100" lvl="1" indent="-342900">
              <a:buFont typeface="Wingdings" pitchFamily="2" charset="2"/>
              <a:buChar char="§"/>
            </a:pPr>
            <a:r>
              <a:rPr lang="en-GB" sz="2400" dirty="0"/>
              <a:t>Are all the different class sections in place?</a:t>
            </a:r>
          </a:p>
          <a:p>
            <a:pPr marL="800100" lvl="1" indent="-342900">
              <a:buFont typeface="Wingdings" pitchFamily="2" charset="2"/>
              <a:buChar char="§"/>
            </a:pPr>
            <a:r>
              <a:rPr lang="en-GB" sz="2400" dirty="0"/>
              <a:t>Are the capacities for those sections correct?</a:t>
            </a:r>
          </a:p>
          <a:p>
            <a:endParaRPr lang="en-GB" sz="2400" dirty="0"/>
          </a:p>
          <a:p>
            <a:r>
              <a:rPr lang="en-GB" sz="2400" dirty="0"/>
              <a:t>All of this should have been set up with support from the Teaching Support Team in February/March.</a:t>
            </a:r>
          </a:p>
        </p:txBody>
      </p:sp>
    </p:spTree>
    <p:extLst>
      <p:ext uri="{BB962C8B-B14F-4D97-AF65-F5344CB8AC3E}">
        <p14:creationId xmlns:p14="http://schemas.microsoft.com/office/powerpoint/2010/main" val="10142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4426377" y="63000"/>
            <a:ext cx="3339247" cy="646331"/>
          </a:xfrm>
          <a:prstGeom prst="rect">
            <a:avLst/>
          </a:prstGeom>
          <a:noFill/>
        </p:spPr>
        <p:txBody>
          <a:bodyPr wrap="none" rtlCol="0">
            <a:spAutoFit/>
          </a:bodyPr>
          <a:lstStyle/>
          <a:p>
            <a:r>
              <a:rPr lang="en-GB" sz="3600" dirty="0">
                <a:solidFill>
                  <a:schemeClr val="bg1"/>
                </a:solidFill>
              </a:rPr>
              <a:t>Note on timeline</a:t>
            </a:r>
          </a:p>
        </p:txBody>
      </p:sp>
      <p:sp>
        <p:nvSpPr>
          <p:cNvPr id="8" name="TextBox 7">
            <a:extLst>
              <a:ext uri="{FF2B5EF4-FFF2-40B4-BE49-F238E27FC236}">
                <a16:creationId xmlns:a16="http://schemas.microsoft.com/office/drawing/2014/main" id="{EFEFC9B3-ADF8-8D4F-35CA-07630A01FDDC}"/>
              </a:ext>
            </a:extLst>
          </p:cNvPr>
          <p:cNvSpPr txBox="1"/>
          <p:nvPr/>
        </p:nvSpPr>
        <p:spPr>
          <a:xfrm>
            <a:off x="1173892" y="1025611"/>
            <a:ext cx="10923373" cy="2677656"/>
          </a:xfrm>
          <a:prstGeom prst="rect">
            <a:avLst/>
          </a:prstGeom>
          <a:noFill/>
        </p:spPr>
        <p:txBody>
          <a:bodyPr wrap="square" rtlCol="0">
            <a:spAutoFit/>
          </a:bodyPr>
          <a:lstStyle/>
          <a:p>
            <a:r>
              <a:rPr lang="en-GB" sz="2400" dirty="0"/>
              <a:t>The timeline discussed here assumes the course you are running lasts throughout Semester 1 and 2.</a:t>
            </a:r>
          </a:p>
          <a:p>
            <a:endParaRPr lang="en-GB" sz="2400" dirty="0"/>
          </a:p>
          <a:p>
            <a:r>
              <a:rPr lang="en-GB" sz="2400" dirty="0"/>
              <a:t>The details of duties etc is broadly identical if your course only runs for one semester, but the specifics for the times may differ.  If you are uncertain about timings, please consult previous class head, or feel free to speak to the School’s Convenor of Learning &amp; Teaching.</a:t>
            </a:r>
          </a:p>
        </p:txBody>
      </p:sp>
    </p:spTree>
    <p:extLst>
      <p:ext uri="{BB962C8B-B14F-4D97-AF65-F5344CB8AC3E}">
        <p14:creationId xmlns:p14="http://schemas.microsoft.com/office/powerpoint/2010/main" val="2159557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5281194" y="63000"/>
            <a:ext cx="1629613" cy="646331"/>
          </a:xfrm>
          <a:prstGeom prst="rect">
            <a:avLst/>
          </a:prstGeom>
          <a:noFill/>
        </p:spPr>
        <p:txBody>
          <a:bodyPr wrap="none" rtlCol="0">
            <a:spAutoFit/>
          </a:bodyPr>
          <a:lstStyle/>
          <a:p>
            <a:r>
              <a:rPr lang="en-GB" sz="3600" dirty="0">
                <a:solidFill>
                  <a:schemeClr val="bg1"/>
                </a:solidFill>
              </a:rPr>
              <a:t>January</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3785652"/>
          </a:xfrm>
          <a:prstGeom prst="rect">
            <a:avLst/>
          </a:prstGeom>
          <a:noFill/>
        </p:spPr>
        <p:txBody>
          <a:bodyPr wrap="square" rtlCol="0">
            <a:spAutoFit/>
          </a:bodyPr>
          <a:lstStyle/>
          <a:p>
            <a:r>
              <a:rPr lang="en-GB" sz="2400" dirty="0"/>
              <a:t>If your course had a formal degree examination in December you will need to:</a:t>
            </a:r>
          </a:p>
          <a:p>
            <a:endParaRPr lang="en-GB" sz="2400" dirty="0"/>
          </a:p>
          <a:p>
            <a:pPr marL="342900" indent="-342900">
              <a:buFont typeface="Wingdings" pitchFamily="2" charset="2"/>
              <a:buChar char="§"/>
            </a:pPr>
            <a:r>
              <a:rPr lang="en-GB" sz="2400" dirty="0"/>
              <a:t>Prepare exam results for the January exam board </a:t>
            </a:r>
          </a:p>
          <a:p>
            <a:pPr marL="342900" indent="-342900">
              <a:buFont typeface="Wingdings" pitchFamily="2" charset="2"/>
              <a:buChar char="§"/>
            </a:pPr>
            <a:r>
              <a:rPr lang="en-GB" sz="2400" dirty="0"/>
              <a:t>Attend the January meeting of the Good Cause Committee</a:t>
            </a:r>
          </a:p>
          <a:p>
            <a:endParaRPr lang="en-GB" sz="2400" dirty="0"/>
          </a:p>
          <a:p>
            <a:r>
              <a:rPr lang="en-GB" sz="2400" dirty="0"/>
              <a:t>The deadline for the return of exam results for December exams is usually around the end of January.</a:t>
            </a:r>
          </a:p>
          <a:p>
            <a:endParaRPr lang="en-GB" sz="2400" dirty="0"/>
          </a:p>
          <a:p>
            <a:r>
              <a:rPr lang="en-GB" sz="2400" dirty="0"/>
              <a:t>This will be explored in more detail when we get to “May”.</a:t>
            </a:r>
          </a:p>
          <a:p>
            <a:endParaRPr lang="en-GB" sz="2400" dirty="0"/>
          </a:p>
        </p:txBody>
      </p:sp>
    </p:spTree>
    <p:extLst>
      <p:ext uri="{BB962C8B-B14F-4D97-AF65-F5344CB8AC3E}">
        <p14:creationId xmlns:p14="http://schemas.microsoft.com/office/powerpoint/2010/main" val="3336548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5281194" y="63000"/>
            <a:ext cx="1629613" cy="646331"/>
          </a:xfrm>
          <a:prstGeom prst="rect">
            <a:avLst/>
          </a:prstGeom>
          <a:noFill/>
        </p:spPr>
        <p:txBody>
          <a:bodyPr wrap="none" rtlCol="0">
            <a:spAutoFit/>
          </a:bodyPr>
          <a:lstStyle/>
          <a:p>
            <a:r>
              <a:rPr lang="en-GB" sz="3600" dirty="0">
                <a:solidFill>
                  <a:schemeClr val="bg1"/>
                </a:solidFill>
              </a:rPr>
              <a:t>January</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4154984"/>
          </a:xfrm>
          <a:prstGeom prst="rect">
            <a:avLst/>
          </a:prstGeom>
          <a:noFill/>
        </p:spPr>
        <p:txBody>
          <a:bodyPr wrap="square" rtlCol="0">
            <a:spAutoFit/>
          </a:bodyPr>
          <a:lstStyle/>
          <a:p>
            <a:r>
              <a:rPr lang="en-GB" sz="2400" dirty="0"/>
              <a:t>Teaching usually begins on the first Monday of the New Year, so you need to hit the ground running here.</a:t>
            </a:r>
          </a:p>
          <a:p>
            <a:endParaRPr lang="en-GB" sz="2400" dirty="0"/>
          </a:p>
          <a:p>
            <a:pPr marL="342900" indent="-342900">
              <a:buFont typeface="Wingdings" pitchFamily="2" charset="2"/>
              <a:buChar char="§"/>
            </a:pPr>
            <a:r>
              <a:rPr lang="en-GB" sz="2400" dirty="0"/>
              <a:t>If your course starts in January, then you will need to run an Induction session</a:t>
            </a:r>
          </a:p>
          <a:p>
            <a:pPr marL="342900" indent="-342900">
              <a:buFont typeface="Wingdings" pitchFamily="2" charset="2"/>
              <a:buChar char="§"/>
            </a:pPr>
            <a:endParaRPr lang="en-GB" sz="2400" dirty="0"/>
          </a:p>
          <a:p>
            <a:pPr marL="342900" indent="-342900">
              <a:buFont typeface="Wingdings" pitchFamily="2" charset="2"/>
              <a:buChar char="§"/>
            </a:pPr>
            <a:r>
              <a:rPr lang="en-GB" sz="2400" dirty="0"/>
              <a:t>If your course is continuing from Semester 2, then you just need to make sure everyone remembers to come back!  A message to Moodle is usually all you need here.</a:t>
            </a:r>
          </a:p>
          <a:p>
            <a:endParaRPr lang="en-GB" sz="2400" dirty="0"/>
          </a:p>
          <a:p>
            <a:endParaRPr lang="en-GB" sz="2400" dirty="0"/>
          </a:p>
          <a:p>
            <a:endParaRPr lang="en-GB" sz="2400" dirty="0"/>
          </a:p>
        </p:txBody>
      </p:sp>
    </p:spTree>
    <p:extLst>
      <p:ext uri="{BB962C8B-B14F-4D97-AF65-F5344CB8AC3E}">
        <p14:creationId xmlns:p14="http://schemas.microsoft.com/office/powerpoint/2010/main" val="4185073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3664565" y="63000"/>
            <a:ext cx="4862870" cy="646331"/>
          </a:xfrm>
          <a:prstGeom prst="rect">
            <a:avLst/>
          </a:prstGeom>
          <a:noFill/>
        </p:spPr>
        <p:txBody>
          <a:bodyPr wrap="none" rtlCol="0">
            <a:spAutoFit/>
          </a:bodyPr>
          <a:lstStyle/>
          <a:p>
            <a:r>
              <a:rPr lang="en-GB" sz="3600" dirty="0">
                <a:solidFill>
                  <a:schemeClr val="bg1"/>
                </a:solidFill>
              </a:rPr>
              <a:t>January/February/March</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4893647"/>
          </a:xfrm>
          <a:prstGeom prst="rect">
            <a:avLst/>
          </a:prstGeom>
          <a:noFill/>
        </p:spPr>
        <p:txBody>
          <a:bodyPr wrap="square" rtlCol="0">
            <a:spAutoFit/>
          </a:bodyPr>
          <a:lstStyle/>
          <a:p>
            <a:r>
              <a:rPr lang="en-GB" sz="2400" dirty="0"/>
              <a:t>Once the course is up and running, your role reverts back to supervisor …</a:t>
            </a:r>
          </a:p>
          <a:p>
            <a:endParaRPr lang="en-GB" sz="2400" dirty="0"/>
          </a:p>
          <a:p>
            <a:pPr marL="800100" lvl="1" indent="-342900">
              <a:buFont typeface="Wingdings" pitchFamily="2" charset="2"/>
              <a:buChar char="§"/>
            </a:pPr>
            <a:r>
              <a:rPr lang="en-GB" sz="2400" dirty="0"/>
              <a:t>Keep an eye on attendance</a:t>
            </a:r>
          </a:p>
          <a:p>
            <a:pPr marL="800100" lvl="1" indent="-342900">
              <a:buFont typeface="Wingdings" pitchFamily="2" charset="2"/>
              <a:buChar char="§"/>
            </a:pPr>
            <a:r>
              <a:rPr lang="en-GB" sz="2400" dirty="0"/>
              <a:t>Keep an eye on performance/engagement in any assessments</a:t>
            </a:r>
          </a:p>
          <a:p>
            <a:pPr marL="800100" lvl="1" indent="-342900">
              <a:buFont typeface="Wingdings" pitchFamily="2" charset="2"/>
              <a:buChar char="§"/>
            </a:pPr>
            <a:r>
              <a:rPr lang="en-GB" sz="2400" dirty="0"/>
              <a:t>Respond to any student queries</a:t>
            </a:r>
          </a:p>
          <a:p>
            <a:pPr marL="800100" lvl="1" indent="-342900">
              <a:buFont typeface="Wingdings" pitchFamily="2" charset="2"/>
              <a:buChar char="§"/>
            </a:pPr>
            <a:r>
              <a:rPr lang="en-GB" sz="2400" dirty="0"/>
              <a:t>Make sure lecturers are uploading notes, responding to queries, etc</a:t>
            </a:r>
          </a:p>
          <a:p>
            <a:pPr marL="800100" lvl="1" indent="-342900">
              <a:buFont typeface="Wingdings" pitchFamily="2" charset="2"/>
              <a:buChar char="§"/>
            </a:pPr>
            <a:r>
              <a:rPr lang="en-GB" sz="2400" dirty="0"/>
              <a:t>Post regular messages to class if there are important events coming.</a:t>
            </a:r>
          </a:p>
          <a:p>
            <a:pPr marL="800100" lvl="1" indent="-342900">
              <a:buFont typeface="Wingdings" pitchFamily="2" charset="2"/>
              <a:buChar char="§"/>
            </a:pPr>
            <a:r>
              <a:rPr lang="en-GB" sz="2400" dirty="0"/>
              <a:t>Making decisions on any GCCs</a:t>
            </a:r>
          </a:p>
          <a:p>
            <a:pPr marL="800100" lvl="1" indent="-342900">
              <a:buFont typeface="Wingdings" pitchFamily="2" charset="2"/>
              <a:buChar char="§"/>
            </a:pPr>
            <a:endParaRPr lang="en-GB" sz="2400" dirty="0"/>
          </a:p>
          <a:p>
            <a:pPr marL="800100" lvl="1" indent="-342900">
              <a:buFont typeface="Wingdings" pitchFamily="2" charset="2"/>
              <a:buChar char="§"/>
            </a:pPr>
            <a:r>
              <a:rPr lang="en-GB" sz="2400" dirty="0"/>
              <a:t>If you are seeing students who are missing a lot of the course, make sure to pro-actively try to engage with them.  An email is usually sufficient to get things going.  If you struggle to make contact, though, you should get in touch with the student’s Adviser of Studies and/or the School’s Student Support Officer</a:t>
            </a:r>
          </a:p>
        </p:txBody>
      </p:sp>
    </p:spTree>
    <p:extLst>
      <p:ext uri="{BB962C8B-B14F-4D97-AF65-F5344CB8AC3E}">
        <p14:creationId xmlns:p14="http://schemas.microsoft.com/office/powerpoint/2010/main" val="1469781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4476005" y="63000"/>
            <a:ext cx="3239990" cy="646331"/>
          </a:xfrm>
          <a:prstGeom prst="rect">
            <a:avLst/>
          </a:prstGeom>
          <a:noFill/>
        </p:spPr>
        <p:txBody>
          <a:bodyPr wrap="none" rtlCol="0">
            <a:spAutoFit/>
          </a:bodyPr>
          <a:lstStyle/>
          <a:p>
            <a:r>
              <a:rPr lang="en-GB" sz="3600" dirty="0">
                <a:solidFill>
                  <a:schemeClr val="bg1"/>
                </a:solidFill>
              </a:rPr>
              <a:t>February/March</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3785652"/>
          </a:xfrm>
          <a:prstGeom prst="rect">
            <a:avLst/>
          </a:prstGeom>
          <a:noFill/>
        </p:spPr>
        <p:txBody>
          <a:bodyPr wrap="square" rtlCol="0">
            <a:spAutoFit/>
          </a:bodyPr>
          <a:lstStyle/>
          <a:p>
            <a:r>
              <a:rPr lang="en-GB" sz="2400" dirty="0"/>
              <a:t>Room booking for next year</a:t>
            </a:r>
          </a:p>
          <a:p>
            <a:endParaRPr lang="en-GB" sz="2400" dirty="0"/>
          </a:p>
          <a:p>
            <a:pPr marL="342900" indent="-342900">
              <a:buFont typeface="Wingdings" pitchFamily="2" charset="2"/>
              <a:buChar char="§"/>
            </a:pPr>
            <a:r>
              <a:rPr lang="en-GB" sz="2400" dirty="0"/>
              <a:t>All teaching spaces are controlled centrally via the CTT system.</a:t>
            </a:r>
          </a:p>
          <a:p>
            <a:pPr marL="800100" lvl="1" indent="-342900">
              <a:buFont typeface="Wingdings" pitchFamily="2" charset="2"/>
              <a:buChar char="§"/>
            </a:pPr>
            <a:r>
              <a:rPr lang="en-GB" sz="2400" dirty="0"/>
              <a:t>At this time of year the School’s Teaching Support Team will get in touch with you about what rooms you will need in the next academic year, and what times/days/etc.</a:t>
            </a:r>
          </a:p>
          <a:p>
            <a:pPr marL="800100" lvl="1" indent="-342900">
              <a:buFont typeface="Wingdings" pitchFamily="2" charset="2"/>
              <a:buChar char="§"/>
            </a:pPr>
            <a:r>
              <a:rPr lang="en-GB" sz="2400" dirty="0"/>
              <a:t>In the majority of cases all you will need to do is tell Lynne to duplicate the current year’s provision.</a:t>
            </a:r>
          </a:p>
          <a:p>
            <a:pPr marL="800100" lvl="1" indent="-342900">
              <a:buFont typeface="Wingdings" pitchFamily="2" charset="2"/>
              <a:buChar char="§"/>
            </a:pPr>
            <a:r>
              <a:rPr lang="en-GB" sz="2400" dirty="0"/>
              <a:t>If you do want to make changes, this is when you need to do it.</a:t>
            </a:r>
          </a:p>
          <a:p>
            <a:endParaRPr lang="en-GB" sz="2400" dirty="0"/>
          </a:p>
        </p:txBody>
      </p:sp>
    </p:spTree>
    <p:extLst>
      <p:ext uri="{BB962C8B-B14F-4D97-AF65-F5344CB8AC3E}">
        <p14:creationId xmlns:p14="http://schemas.microsoft.com/office/powerpoint/2010/main" val="273790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4476005" y="63000"/>
            <a:ext cx="3239990" cy="646331"/>
          </a:xfrm>
          <a:prstGeom prst="rect">
            <a:avLst/>
          </a:prstGeom>
          <a:noFill/>
        </p:spPr>
        <p:txBody>
          <a:bodyPr wrap="none" rtlCol="0">
            <a:spAutoFit/>
          </a:bodyPr>
          <a:lstStyle/>
          <a:p>
            <a:r>
              <a:rPr lang="en-GB" sz="3600" dirty="0">
                <a:solidFill>
                  <a:schemeClr val="bg1"/>
                </a:solidFill>
              </a:rPr>
              <a:t>February/March</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5632311"/>
          </a:xfrm>
          <a:prstGeom prst="rect">
            <a:avLst/>
          </a:prstGeom>
          <a:noFill/>
        </p:spPr>
        <p:txBody>
          <a:bodyPr wrap="square" rtlCol="0">
            <a:spAutoFit/>
          </a:bodyPr>
          <a:lstStyle/>
          <a:p>
            <a:r>
              <a:rPr lang="en-GB" sz="2400" dirty="0"/>
              <a:t>Making changes to your course</a:t>
            </a:r>
          </a:p>
          <a:p>
            <a:endParaRPr lang="en-GB" sz="2400" dirty="0"/>
          </a:p>
          <a:p>
            <a:pPr marL="342900" indent="-342900">
              <a:buFont typeface="Wingdings" pitchFamily="2" charset="2"/>
              <a:buChar char="§"/>
            </a:pPr>
            <a:r>
              <a:rPr lang="en-GB" sz="2400" dirty="0"/>
              <a:t>If you want to make changes to your course - e.g. alter the content or change the balance of the assessment components – you will need the approval of the School’s Learning &amp; Teaching Committee</a:t>
            </a:r>
          </a:p>
          <a:p>
            <a:pPr marL="342900" indent="-342900">
              <a:buFont typeface="Wingdings" pitchFamily="2" charset="2"/>
              <a:buChar char="§"/>
            </a:pPr>
            <a:r>
              <a:rPr lang="en-GB" sz="2400" dirty="0"/>
              <a:t>To ensure there is time to properly discuss – and get approval for – changes you need to alert the Committee at this time of year.</a:t>
            </a:r>
          </a:p>
          <a:p>
            <a:pPr marL="342900" indent="-342900">
              <a:buFont typeface="Wingdings" pitchFamily="2" charset="2"/>
              <a:buChar char="§"/>
            </a:pPr>
            <a:r>
              <a:rPr lang="en-GB" sz="2400" dirty="0"/>
              <a:t>The Committee may decide that the change is minor enough that you can go ahead and make the changes on your own</a:t>
            </a:r>
          </a:p>
          <a:p>
            <a:pPr marL="342900" indent="-342900">
              <a:buFont typeface="Wingdings" pitchFamily="2" charset="2"/>
              <a:buChar char="§"/>
            </a:pPr>
            <a:r>
              <a:rPr lang="en-GB" sz="2400" dirty="0"/>
              <a:t>The Committee may decide that the change requires a formal discussion, in which case you will be asked to bring you proposal to a meeting of the Committee.</a:t>
            </a:r>
          </a:p>
          <a:p>
            <a:pPr marL="342900" indent="-342900">
              <a:buFont typeface="Wingdings" pitchFamily="2" charset="2"/>
              <a:buChar char="§"/>
            </a:pPr>
            <a:r>
              <a:rPr lang="en-GB" sz="2400" dirty="0"/>
              <a:t>The exact meeting times of the Committee vary from year to year, but </a:t>
            </a:r>
            <a:r>
              <a:rPr lang="en-GB" sz="2400" u="sng" dirty="0"/>
              <a:t>the absolute latest that changes can be considered is the June preceding the academic year you want to bring in the changes.</a:t>
            </a:r>
          </a:p>
          <a:p>
            <a:endParaRPr lang="en-GB" sz="2400" dirty="0"/>
          </a:p>
        </p:txBody>
      </p:sp>
    </p:spTree>
    <p:extLst>
      <p:ext uri="{BB962C8B-B14F-4D97-AF65-F5344CB8AC3E}">
        <p14:creationId xmlns:p14="http://schemas.microsoft.com/office/powerpoint/2010/main" val="628330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5562841" y="63000"/>
            <a:ext cx="1066318" cy="646331"/>
          </a:xfrm>
          <a:prstGeom prst="rect">
            <a:avLst/>
          </a:prstGeom>
          <a:noFill/>
        </p:spPr>
        <p:txBody>
          <a:bodyPr wrap="none" rtlCol="0">
            <a:spAutoFit/>
          </a:bodyPr>
          <a:lstStyle/>
          <a:p>
            <a:r>
              <a:rPr lang="en-GB" sz="3600" dirty="0">
                <a:solidFill>
                  <a:schemeClr val="bg1"/>
                </a:solidFill>
              </a:rPr>
              <a:t>April</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5262979"/>
          </a:xfrm>
          <a:prstGeom prst="rect">
            <a:avLst/>
          </a:prstGeom>
          <a:noFill/>
        </p:spPr>
        <p:txBody>
          <a:bodyPr wrap="square" rtlCol="0">
            <a:spAutoFit/>
          </a:bodyPr>
          <a:lstStyle/>
          <a:p>
            <a:r>
              <a:rPr lang="en-GB" sz="2400" dirty="0"/>
              <a:t>The quiet before the storm …</a:t>
            </a:r>
          </a:p>
          <a:p>
            <a:endParaRPr lang="en-GB" sz="2400" dirty="0"/>
          </a:p>
          <a:p>
            <a:pPr marL="342900" indent="-342900">
              <a:buFont typeface="Wingdings" pitchFamily="2" charset="2"/>
              <a:buChar char="§"/>
            </a:pPr>
            <a:r>
              <a:rPr lang="en-GB" sz="2400" dirty="0"/>
              <a:t>Consider putting on revision sessions if you think it is appropriate.</a:t>
            </a:r>
          </a:p>
          <a:p>
            <a:pPr marL="342900" indent="-342900">
              <a:buFont typeface="Wingdings" pitchFamily="2" charset="2"/>
              <a:buChar char="§"/>
            </a:pPr>
            <a:endParaRPr lang="en-GB" sz="2400" dirty="0"/>
          </a:p>
          <a:p>
            <a:pPr marL="342900" indent="-342900">
              <a:buFont typeface="Wingdings" pitchFamily="2" charset="2"/>
              <a:buChar char="§"/>
            </a:pPr>
            <a:r>
              <a:rPr lang="en-GB" sz="2400" dirty="0"/>
              <a:t>Make sure your students know where and when their exams are.</a:t>
            </a:r>
          </a:p>
          <a:p>
            <a:pPr marL="342900" indent="-342900">
              <a:buFont typeface="Wingdings" pitchFamily="2" charset="2"/>
              <a:buChar char="§"/>
            </a:pPr>
            <a:endParaRPr lang="en-GB" sz="2400" dirty="0"/>
          </a:p>
          <a:p>
            <a:pPr marL="342900" indent="-342900">
              <a:buFont typeface="Wingdings" pitchFamily="2" charset="2"/>
              <a:buChar char="§"/>
            </a:pPr>
            <a:r>
              <a:rPr lang="en-GB" sz="2400" dirty="0"/>
              <a:t>The University will make blanket announcements with these details, but it does no harm to make sure you have also sent one.</a:t>
            </a:r>
          </a:p>
          <a:p>
            <a:pPr marL="342900" indent="-342900">
              <a:buFont typeface="Wingdings" pitchFamily="2" charset="2"/>
              <a:buChar char="§"/>
            </a:pPr>
            <a:endParaRPr lang="en-GB" sz="2400" dirty="0"/>
          </a:p>
          <a:p>
            <a:pPr marL="342900" indent="-342900">
              <a:buFont typeface="Wingdings" pitchFamily="2" charset="2"/>
              <a:buChar char="§"/>
            </a:pPr>
            <a:r>
              <a:rPr lang="en-GB" sz="2400" dirty="0"/>
              <a:t>If you have students registered with the Student Disability Service who have additional entitlements for assessments, make sure those students are told the details and acknowledge receipt and understanding.  The arrangements will be made centrally, but relaying the details to students is not always robust so doing it yourself is safest.</a:t>
            </a:r>
          </a:p>
        </p:txBody>
      </p:sp>
    </p:spTree>
    <p:extLst>
      <p:ext uri="{BB962C8B-B14F-4D97-AF65-F5344CB8AC3E}">
        <p14:creationId xmlns:p14="http://schemas.microsoft.com/office/powerpoint/2010/main" val="2567763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alf-frame 3">
            <a:extLst>
              <a:ext uri="{FF2B5EF4-FFF2-40B4-BE49-F238E27FC236}">
                <a16:creationId xmlns:a16="http://schemas.microsoft.com/office/drawing/2014/main" id="{79B393F9-CB5E-7107-8D46-1BD139257208}"/>
              </a:ext>
            </a:extLst>
          </p:cNvPr>
          <p:cNvSpPr/>
          <p:nvPr/>
        </p:nvSpPr>
        <p:spPr>
          <a:xfrm>
            <a:off x="0" y="0"/>
            <a:ext cx="12192000" cy="6858000"/>
          </a:xfrm>
          <a:prstGeom prst="halfFrame">
            <a:avLst>
              <a:gd name="adj1" fmla="val 10450"/>
              <a:gd name="adj2" fmla="val 12432"/>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5" name="Picture 5" descr="UoG_keyline.eps">
            <a:extLst>
              <a:ext uri="{FF2B5EF4-FFF2-40B4-BE49-F238E27FC236}">
                <a16:creationId xmlns:a16="http://schemas.microsoft.com/office/drawing/2014/main" id="{BEFA0EA1-EEC3-9AE9-7737-3EC9E9999858}"/>
              </a:ext>
            </a:extLst>
          </p:cNvPr>
          <p:cNvPicPr>
            <a:picLocks noChangeAspect="1"/>
          </p:cNvPicPr>
          <p:nvPr/>
        </p:nvPicPr>
        <p:blipFill>
          <a:blip r:embed="rId2"/>
          <a:srcRect/>
          <a:stretch>
            <a:fillRect/>
          </a:stretch>
        </p:blipFill>
        <p:spPr bwMode="auto">
          <a:xfrm>
            <a:off x="103831" y="63000"/>
            <a:ext cx="1968500" cy="622300"/>
          </a:xfrm>
          <a:prstGeom prst="rect">
            <a:avLst/>
          </a:prstGeom>
          <a:noFill/>
          <a:ln w="9525">
            <a:noFill/>
            <a:miter lim="800000"/>
            <a:headEnd/>
            <a:tailEnd/>
          </a:ln>
        </p:spPr>
      </p:pic>
      <p:pic>
        <p:nvPicPr>
          <p:cNvPr id="6" name="Picture 5" descr="A close up of a sign&#10;&#10;Description automatically generated">
            <a:extLst>
              <a:ext uri="{FF2B5EF4-FFF2-40B4-BE49-F238E27FC236}">
                <a16:creationId xmlns:a16="http://schemas.microsoft.com/office/drawing/2014/main" id="{B2352537-78F2-287B-B283-9BF5694A88D7}"/>
              </a:ext>
            </a:extLst>
          </p:cNvPr>
          <p:cNvPicPr>
            <a:picLocks noChangeAspect="1"/>
          </p:cNvPicPr>
          <p:nvPr/>
        </p:nvPicPr>
        <p:blipFill>
          <a:blip r:embed="rId3"/>
          <a:stretch>
            <a:fillRect/>
          </a:stretch>
        </p:blipFill>
        <p:spPr>
          <a:xfrm>
            <a:off x="9795476" y="63000"/>
            <a:ext cx="1094859" cy="622800"/>
          </a:xfrm>
          <a:prstGeom prst="rect">
            <a:avLst/>
          </a:prstGeom>
        </p:spPr>
      </p:pic>
      <p:sp>
        <p:nvSpPr>
          <p:cNvPr id="7" name="TextBox 6">
            <a:extLst>
              <a:ext uri="{FF2B5EF4-FFF2-40B4-BE49-F238E27FC236}">
                <a16:creationId xmlns:a16="http://schemas.microsoft.com/office/drawing/2014/main" id="{1D2EC2BB-E36B-1217-3FEA-73193634EEC9}"/>
              </a:ext>
            </a:extLst>
          </p:cNvPr>
          <p:cNvSpPr txBox="1"/>
          <p:nvPr/>
        </p:nvSpPr>
        <p:spPr>
          <a:xfrm>
            <a:off x="5562841" y="63000"/>
            <a:ext cx="1000017" cy="646331"/>
          </a:xfrm>
          <a:prstGeom prst="rect">
            <a:avLst/>
          </a:prstGeom>
          <a:noFill/>
        </p:spPr>
        <p:txBody>
          <a:bodyPr wrap="none" rtlCol="0">
            <a:spAutoFit/>
          </a:bodyPr>
          <a:lstStyle/>
          <a:p>
            <a:r>
              <a:rPr lang="en-GB" sz="3600" dirty="0">
                <a:solidFill>
                  <a:schemeClr val="bg1"/>
                </a:solidFill>
              </a:rPr>
              <a:t>May</a:t>
            </a:r>
          </a:p>
        </p:txBody>
      </p:sp>
      <p:sp>
        <p:nvSpPr>
          <p:cNvPr id="3" name="TextBox 2">
            <a:extLst>
              <a:ext uri="{FF2B5EF4-FFF2-40B4-BE49-F238E27FC236}">
                <a16:creationId xmlns:a16="http://schemas.microsoft.com/office/drawing/2014/main" id="{B6BD2D65-D913-16DE-FB37-555DEBD6F2FB}"/>
              </a:ext>
            </a:extLst>
          </p:cNvPr>
          <p:cNvSpPr txBox="1"/>
          <p:nvPr/>
        </p:nvSpPr>
        <p:spPr>
          <a:xfrm>
            <a:off x="1173892" y="1025611"/>
            <a:ext cx="10923373" cy="3785652"/>
          </a:xfrm>
          <a:prstGeom prst="rect">
            <a:avLst/>
          </a:prstGeom>
          <a:noFill/>
        </p:spPr>
        <p:txBody>
          <a:bodyPr wrap="square" rtlCol="0">
            <a:spAutoFit/>
          </a:bodyPr>
          <a:lstStyle/>
          <a:p>
            <a:r>
              <a:rPr lang="en-GB" sz="2400" dirty="0"/>
              <a:t>The storm – main exam diet</a:t>
            </a:r>
          </a:p>
          <a:p>
            <a:endParaRPr lang="en-GB" sz="2400" dirty="0"/>
          </a:p>
          <a:p>
            <a:pPr marL="342900" indent="-342900">
              <a:buFont typeface="Wingdings" pitchFamily="2" charset="2"/>
              <a:buChar char="§"/>
            </a:pPr>
            <a:r>
              <a:rPr lang="en-GB" sz="2400" dirty="0"/>
              <a:t>The Teaching Support Team and/or the Technician Team will make contact with you to establish what support you need</a:t>
            </a:r>
          </a:p>
          <a:p>
            <a:pPr marL="342900" indent="-342900">
              <a:buFont typeface="Wingdings" pitchFamily="2" charset="2"/>
              <a:buChar char="§"/>
            </a:pPr>
            <a:r>
              <a:rPr lang="en-GB" sz="2400" dirty="0"/>
              <a:t>Who will be doing the marking of papers?</a:t>
            </a:r>
          </a:p>
          <a:p>
            <a:pPr marL="342900" indent="-342900">
              <a:buFont typeface="Wingdings" pitchFamily="2" charset="2"/>
              <a:buChar char="§"/>
            </a:pPr>
            <a:r>
              <a:rPr lang="en-GB" sz="2400" dirty="0"/>
              <a:t>How do you want the marks processed?</a:t>
            </a:r>
          </a:p>
          <a:p>
            <a:pPr marL="342900" indent="-342900">
              <a:buFont typeface="Wingdings" pitchFamily="2" charset="2"/>
              <a:buChar char="§"/>
            </a:pPr>
            <a:r>
              <a:rPr lang="en-GB" sz="2400" dirty="0"/>
              <a:t>Who will be the “responsible adult” for each exam?</a:t>
            </a:r>
          </a:p>
          <a:p>
            <a:pPr marL="342900" indent="-342900">
              <a:buFont typeface="Wingdings" pitchFamily="2" charset="2"/>
              <a:buChar char="§"/>
            </a:pPr>
            <a:endParaRPr lang="en-GB" sz="2400" dirty="0"/>
          </a:p>
          <a:p>
            <a:pPr marL="342900" indent="-342900">
              <a:buFont typeface="Wingdings" pitchFamily="2" charset="2"/>
              <a:buChar char="§"/>
            </a:pPr>
            <a:r>
              <a:rPr lang="en-GB" sz="2400" dirty="0"/>
              <a:t>The TST will then coordinate with your markers to make sure everyone knows what they are doing and when to do it.  Doesn’t hurt to tell your markers yourself too.</a:t>
            </a:r>
          </a:p>
        </p:txBody>
      </p:sp>
    </p:spTree>
    <p:extLst>
      <p:ext uri="{BB962C8B-B14F-4D97-AF65-F5344CB8AC3E}">
        <p14:creationId xmlns:p14="http://schemas.microsoft.com/office/powerpoint/2010/main" val="546496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TotalTime>
  <Words>1167</Words>
  <Application>Microsoft Macintosh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Wingdings</vt:lpstr>
      <vt:lpstr>Office Theme</vt:lpstr>
      <vt:lpstr>School of Physics &amp; Astronomy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Sneddon</dc:creator>
  <cp:lastModifiedBy>Peter Sneddon</cp:lastModifiedBy>
  <cp:revision>42</cp:revision>
  <dcterms:created xsi:type="dcterms:W3CDTF">2023-08-17T07:21:58Z</dcterms:created>
  <dcterms:modified xsi:type="dcterms:W3CDTF">2023-09-07T08:29:56Z</dcterms:modified>
</cp:coreProperties>
</file>